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1"/>
  </p:sldMasterIdLst>
  <p:notesMasterIdLst>
    <p:notesMasterId r:id="rId30"/>
  </p:notesMasterIdLst>
  <p:sldIdLst>
    <p:sldId id="339" r:id="rId2"/>
    <p:sldId id="380" r:id="rId3"/>
    <p:sldId id="381" r:id="rId4"/>
    <p:sldId id="382" r:id="rId5"/>
    <p:sldId id="383" r:id="rId6"/>
    <p:sldId id="384" r:id="rId7"/>
    <p:sldId id="352" r:id="rId8"/>
    <p:sldId id="390" r:id="rId9"/>
    <p:sldId id="387" r:id="rId10"/>
    <p:sldId id="391" r:id="rId11"/>
    <p:sldId id="392" r:id="rId12"/>
    <p:sldId id="360" r:id="rId13"/>
    <p:sldId id="361" r:id="rId14"/>
    <p:sldId id="393" r:id="rId15"/>
    <p:sldId id="394" r:id="rId16"/>
    <p:sldId id="365" r:id="rId17"/>
    <p:sldId id="362" r:id="rId18"/>
    <p:sldId id="375" r:id="rId19"/>
    <p:sldId id="376" r:id="rId20"/>
    <p:sldId id="377" r:id="rId21"/>
    <p:sldId id="374" r:id="rId22"/>
    <p:sldId id="363" r:id="rId23"/>
    <p:sldId id="373" r:id="rId24"/>
    <p:sldId id="364" r:id="rId25"/>
    <p:sldId id="371" r:id="rId26"/>
    <p:sldId id="378" r:id="rId27"/>
    <p:sldId id="395" r:id="rId28"/>
    <p:sldId id="396" r:id="rId29"/>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1" autoAdjust="0"/>
    <p:restoredTop sz="76289" autoAdjust="0"/>
  </p:normalViewPr>
  <p:slideViewPr>
    <p:cSldViewPr snapToGrid="0" snapToObjects="1">
      <p:cViewPr varScale="1">
        <p:scale>
          <a:sx n="60" d="100"/>
          <a:sy n="60" d="100"/>
        </p:scale>
        <p:origin x="1629" y="39"/>
      </p:cViewPr>
      <p:guideLst>
        <p:guide orient="horz" pos="1800"/>
        <p:guide pos="2880"/>
      </p:guideLst>
    </p:cSldViewPr>
  </p:slideViewPr>
  <p:notesTextViewPr>
    <p:cViewPr>
      <p:scale>
        <a:sx n="100" d="100"/>
        <a:sy n="100" d="100"/>
      </p:scale>
      <p:origin x="0" y="0"/>
    </p:cViewPr>
  </p:notesTextViewPr>
  <p:sorterViewPr>
    <p:cViewPr>
      <p:scale>
        <a:sx n="370" d="100"/>
        <a:sy n="370" d="100"/>
      </p:scale>
      <p:origin x="0" y="102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3C67FA-D1B6-4E45-821D-84E2405237C8}"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9F435EF5-4806-429D-9DA9-B7EBDFD481F7}">
      <dgm:prSet phldrT="[文本]"/>
      <dgm:spPr/>
      <dgm:t>
        <a:bodyPr/>
        <a:lstStyle/>
        <a:p>
          <a:r>
            <a:rPr lang="en-US" dirty="0" smtClean="0"/>
            <a:t>IT solution</a:t>
          </a:r>
          <a:endParaRPr lang="en-GB" dirty="0"/>
        </a:p>
      </dgm:t>
    </dgm:pt>
    <dgm:pt modelId="{8B84D271-31C6-4080-BDC6-21E01CE7C86B}" type="parTrans" cxnId="{219A0329-8733-483D-84BE-55C4338EE811}">
      <dgm:prSet/>
      <dgm:spPr/>
      <dgm:t>
        <a:bodyPr/>
        <a:lstStyle/>
        <a:p>
          <a:endParaRPr lang="en-GB"/>
        </a:p>
      </dgm:t>
    </dgm:pt>
    <dgm:pt modelId="{553DDDB0-91E2-4000-B180-D13BC8CDDD02}" type="sibTrans" cxnId="{219A0329-8733-483D-84BE-55C4338EE811}">
      <dgm:prSet/>
      <dgm:spPr/>
      <dgm:t>
        <a:bodyPr/>
        <a:lstStyle/>
        <a:p>
          <a:endParaRPr lang="en-GB"/>
        </a:p>
      </dgm:t>
    </dgm:pt>
    <dgm:pt modelId="{8A3FB73C-A170-4311-B678-4E9DC46ED1AD}">
      <dgm:prSet phldrT="[文本]"/>
      <dgm:spPr/>
      <dgm:t>
        <a:bodyPr/>
        <a:lstStyle/>
        <a:p>
          <a:r>
            <a:rPr lang="en-US" dirty="0" smtClean="0"/>
            <a:t>Pure Internet platform</a:t>
          </a:r>
          <a:endParaRPr lang="en-GB" dirty="0"/>
        </a:p>
      </dgm:t>
    </dgm:pt>
    <dgm:pt modelId="{C6B3F736-6C91-4AB3-AF00-6B9D80006150}" type="parTrans" cxnId="{568E9AE6-FB5D-4801-8FD4-DF736F85EDE1}">
      <dgm:prSet/>
      <dgm:spPr/>
      <dgm:t>
        <a:bodyPr/>
        <a:lstStyle/>
        <a:p>
          <a:endParaRPr lang="en-GB"/>
        </a:p>
      </dgm:t>
    </dgm:pt>
    <dgm:pt modelId="{D55400CE-966C-4909-BC2A-6B717F05552B}" type="sibTrans" cxnId="{568E9AE6-FB5D-4801-8FD4-DF736F85EDE1}">
      <dgm:prSet/>
      <dgm:spPr/>
      <dgm:t>
        <a:bodyPr/>
        <a:lstStyle/>
        <a:p>
          <a:endParaRPr lang="en-GB"/>
        </a:p>
      </dgm:t>
    </dgm:pt>
    <dgm:pt modelId="{7B468388-D44A-4BE2-8428-2123A5052772}">
      <dgm:prSet phldrT="[文本]"/>
      <dgm:spPr/>
      <dgm:t>
        <a:bodyPr/>
        <a:lstStyle/>
        <a:p>
          <a:r>
            <a:rPr lang="en-US" dirty="0" smtClean="0"/>
            <a:t>Automatic reverse vending machine</a:t>
          </a:r>
          <a:endParaRPr lang="en-GB" dirty="0"/>
        </a:p>
      </dgm:t>
    </dgm:pt>
    <dgm:pt modelId="{4D84EB5B-7059-4DCA-963A-81FFE20EA7FC}" type="parTrans" cxnId="{B1E5F84D-1DF0-4A71-AA1C-341CFC264121}">
      <dgm:prSet/>
      <dgm:spPr/>
      <dgm:t>
        <a:bodyPr/>
        <a:lstStyle/>
        <a:p>
          <a:endParaRPr lang="en-GB"/>
        </a:p>
      </dgm:t>
    </dgm:pt>
    <dgm:pt modelId="{60DE73B2-5DF5-4C43-8C09-86C509E09D31}" type="sibTrans" cxnId="{B1E5F84D-1DF0-4A71-AA1C-341CFC264121}">
      <dgm:prSet/>
      <dgm:spPr/>
      <dgm:t>
        <a:bodyPr/>
        <a:lstStyle/>
        <a:p>
          <a:endParaRPr lang="en-GB"/>
        </a:p>
      </dgm:t>
    </dgm:pt>
    <dgm:pt modelId="{B675CC3D-D85F-4FFD-B3C7-64CC377CAE90}">
      <dgm:prSet phldrT="[文本]"/>
      <dgm:spPr/>
      <dgm:t>
        <a:bodyPr/>
        <a:lstStyle/>
        <a:p>
          <a:r>
            <a:rPr lang="en-US" dirty="0" smtClean="0"/>
            <a:t>Community-based program</a:t>
          </a:r>
          <a:endParaRPr lang="en-GB" dirty="0"/>
        </a:p>
      </dgm:t>
    </dgm:pt>
    <dgm:pt modelId="{7868F83F-2DA5-481E-9800-44BF3CB1CD7F}" type="parTrans" cxnId="{917383E8-0E76-4416-99D1-372BBDB802A0}">
      <dgm:prSet/>
      <dgm:spPr/>
      <dgm:t>
        <a:bodyPr/>
        <a:lstStyle/>
        <a:p>
          <a:endParaRPr lang="en-GB"/>
        </a:p>
      </dgm:t>
    </dgm:pt>
    <dgm:pt modelId="{F2862FC3-A20D-4809-AC83-07620412FE5D}" type="sibTrans" cxnId="{917383E8-0E76-4416-99D1-372BBDB802A0}">
      <dgm:prSet/>
      <dgm:spPr/>
      <dgm:t>
        <a:bodyPr/>
        <a:lstStyle/>
        <a:p>
          <a:endParaRPr lang="en-GB"/>
        </a:p>
      </dgm:t>
    </dgm:pt>
    <dgm:pt modelId="{FAD8DD0E-EA31-484C-AB32-68DAEEEFE27A}" type="pres">
      <dgm:prSet presAssocID="{183C67FA-D1B6-4E45-821D-84E2405237C8}" presName="Name0" presStyleCnt="0">
        <dgm:presLayoutVars>
          <dgm:chMax val="1"/>
          <dgm:dir/>
          <dgm:animLvl val="ctr"/>
          <dgm:resizeHandles val="exact"/>
        </dgm:presLayoutVars>
      </dgm:prSet>
      <dgm:spPr/>
      <dgm:t>
        <a:bodyPr/>
        <a:lstStyle/>
        <a:p>
          <a:endParaRPr lang="en-GB"/>
        </a:p>
      </dgm:t>
    </dgm:pt>
    <dgm:pt modelId="{4CA0DF70-A965-4388-956B-36FB92996D80}" type="pres">
      <dgm:prSet presAssocID="{9F435EF5-4806-429D-9DA9-B7EBDFD481F7}" presName="centerShape" presStyleLbl="node0" presStyleIdx="0" presStyleCnt="1"/>
      <dgm:spPr/>
      <dgm:t>
        <a:bodyPr/>
        <a:lstStyle/>
        <a:p>
          <a:endParaRPr lang="en-GB"/>
        </a:p>
      </dgm:t>
    </dgm:pt>
    <dgm:pt modelId="{14A005F4-32E6-480B-9A4F-4DC498E2F188}" type="pres">
      <dgm:prSet presAssocID="{8A3FB73C-A170-4311-B678-4E9DC46ED1AD}" presName="node" presStyleLbl="node1" presStyleIdx="0" presStyleCnt="3">
        <dgm:presLayoutVars>
          <dgm:bulletEnabled val="1"/>
        </dgm:presLayoutVars>
      </dgm:prSet>
      <dgm:spPr/>
      <dgm:t>
        <a:bodyPr/>
        <a:lstStyle/>
        <a:p>
          <a:endParaRPr lang="en-GB"/>
        </a:p>
      </dgm:t>
    </dgm:pt>
    <dgm:pt modelId="{1C42A51C-2797-4216-8591-DDD7D3AFBAAE}" type="pres">
      <dgm:prSet presAssocID="{8A3FB73C-A170-4311-B678-4E9DC46ED1AD}" presName="dummy" presStyleCnt="0"/>
      <dgm:spPr/>
    </dgm:pt>
    <dgm:pt modelId="{A727948A-8CE9-4E77-9FAF-50E629F880C1}" type="pres">
      <dgm:prSet presAssocID="{D55400CE-966C-4909-BC2A-6B717F05552B}" presName="sibTrans" presStyleLbl="sibTrans2D1" presStyleIdx="0" presStyleCnt="3"/>
      <dgm:spPr/>
      <dgm:t>
        <a:bodyPr/>
        <a:lstStyle/>
        <a:p>
          <a:endParaRPr lang="en-GB"/>
        </a:p>
      </dgm:t>
    </dgm:pt>
    <dgm:pt modelId="{DE8D434D-D9F4-48A5-B395-6A95CC6BF0FC}" type="pres">
      <dgm:prSet presAssocID="{7B468388-D44A-4BE2-8428-2123A5052772}" presName="node" presStyleLbl="node1" presStyleIdx="1" presStyleCnt="3">
        <dgm:presLayoutVars>
          <dgm:bulletEnabled val="1"/>
        </dgm:presLayoutVars>
      </dgm:prSet>
      <dgm:spPr/>
      <dgm:t>
        <a:bodyPr/>
        <a:lstStyle/>
        <a:p>
          <a:endParaRPr lang="en-GB"/>
        </a:p>
      </dgm:t>
    </dgm:pt>
    <dgm:pt modelId="{EE96A200-D51D-4A01-8DEA-C1432781B4FF}" type="pres">
      <dgm:prSet presAssocID="{7B468388-D44A-4BE2-8428-2123A5052772}" presName="dummy" presStyleCnt="0"/>
      <dgm:spPr/>
    </dgm:pt>
    <dgm:pt modelId="{652B0710-D0C0-43BF-B8A2-92C86BBD1E3B}" type="pres">
      <dgm:prSet presAssocID="{60DE73B2-5DF5-4C43-8C09-86C509E09D31}" presName="sibTrans" presStyleLbl="sibTrans2D1" presStyleIdx="1" presStyleCnt="3"/>
      <dgm:spPr/>
      <dgm:t>
        <a:bodyPr/>
        <a:lstStyle/>
        <a:p>
          <a:endParaRPr lang="en-GB"/>
        </a:p>
      </dgm:t>
    </dgm:pt>
    <dgm:pt modelId="{AEE990B6-0013-4C8A-8904-063CC6C0B0F7}" type="pres">
      <dgm:prSet presAssocID="{B675CC3D-D85F-4FFD-B3C7-64CC377CAE90}" presName="node" presStyleLbl="node1" presStyleIdx="2" presStyleCnt="3">
        <dgm:presLayoutVars>
          <dgm:bulletEnabled val="1"/>
        </dgm:presLayoutVars>
      </dgm:prSet>
      <dgm:spPr/>
      <dgm:t>
        <a:bodyPr/>
        <a:lstStyle/>
        <a:p>
          <a:endParaRPr lang="en-GB"/>
        </a:p>
      </dgm:t>
    </dgm:pt>
    <dgm:pt modelId="{C9D7F203-E9CE-4F4A-9B73-173995895A62}" type="pres">
      <dgm:prSet presAssocID="{B675CC3D-D85F-4FFD-B3C7-64CC377CAE90}" presName="dummy" presStyleCnt="0"/>
      <dgm:spPr/>
    </dgm:pt>
    <dgm:pt modelId="{76255E3E-707E-4AFB-9AA0-85236DAFB5F2}" type="pres">
      <dgm:prSet presAssocID="{F2862FC3-A20D-4809-AC83-07620412FE5D}" presName="sibTrans" presStyleLbl="sibTrans2D1" presStyleIdx="2" presStyleCnt="3"/>
      <dgm:spPr/>
      <dgm:t>
        <a:bodyPr/>
        <a:lstStyle/>
        <a:p>
          <a:endParaRPr lang="en-GB"/>
        </a:p>
      </dgm:t>
    </dgm:pt>
  </dgm:ptLst>
  <dgm:cxnLst>
    <dgm:cxn modelId="{219A0329-8733-483D-84BE-55C4338EE811}" srcId="{183C67FA-D1B6-4E45-821D-84E2405237C8}" destId="{9F435EF5-4806-429D-9DA9-B7EBDFD481F7}" srcOrd="0" destOrd="0" parTransId="{8B84D271-31C6-4080-BDC6-21E01CE7C86B}" sibTransId="{553DDDB0-91E2-4000-B180-D13BC8CDDD02}"/>
    <dgm:cxn modelId="{917383E8-0E76-4416-99D1-372BBDB802A0}" srcId="{9F435EF5-4806-429D-9DA9-B7EBDFD481F7}" destId="{B675CC3D-D85F-4FFD-B3C7-64CC377CAE90}" srcOrd="2" destOrd="0" parTransId="{7868F83F-2DA5-481E-9800-44BF3CB1CD7F}" sibTransId="{F2862FC3-A20D-4809-AC83-07620412FE5D}"/>
    <dgm:cxn modelId="{A0F9C11F-C3CA-482B-9DC7-6558CC23EEAE}" type="presOf" srcId="{7B468388-D44A-4BE2-8428-2123A5052772}" destId="{DE8D434D-D9F4-48A5-B395-6A95CC6BF0FC}" srcOrd="0" destOrd="0" presId="urn:microsoft.com/office/officeart/2005/8/layout/radial6"/>
    <dgm:cxn modelId="{0CF86A8C-E859-46DD-A0EE-02328B2C47B0}" type="presOf" srcId="{F2862FC3-A20D-4809-AC83-07620412FE5D}" destId="{76255E3E-707E-4AFB-9AA0-85236DAFB5F2}" srcOrd="0" destOrd="0" presId="urn:microsoft.com/office/officeart/2005/8/layout/radial6"/>
    <dgm:cxn modelId="{91A4C3AA-8E18-4C92-9F84-320D14468CCA}" type="presOf" srcId="{B675CC3D-D85F-4FFD-B3C7-64CC377CAE90}" destId="{AEE990B6-0013-4C8A-8904-063CC6C0B0F7}" srcOrd="0" destOrd="0" presId="urn:microsoft.com/office/officeart/2005/8/layout/radial6"/>
    <dgm:cxn modelId="{2D26DF3E-D37A-4059-9972-E2A6BF2C2672}" type="presOf" srcId="{D55400CE-966C-4909-BC2A-6B717F05552B}" destId="{A727948A-8CE9-4E77-9FAF-50E629F880C1}" srcOrd="0" destOrd="0" presId="urn:microsoft.com/office/officeart/2005/8/layout/radial6"/>
    <dgm:cxn modelId="{568E9AE6-FB5D-4801-8FD4-DF736F85EDE1}" srcId="{9F435EF5-4806-429D-9DA9-B7EBDFD481F7}" destId="{8A3FB73C-A170-4311-B678-4E9DC46ED1AD}" srcOrd="0" destOrd="0" parTransId="{C6B3F736-6C91-4AB3-AF00-6B9D80006150}" sibTransId="{D55400CE-966C-4909-BC2A-6B717F05552B}"/>
    <dgm:cxn modelId="{0406D76F-CA2E-4612-A86F-967DE625C873}" type="presOf" srcId="{60DE73B2-5DF5-4C43-8C09-86C509E09D31}" destId="{652B0710-D0C0-43BF-B8A2-92C86BBD1E3B}" srcOrd="0" destOrd="0" presId="urn:microsoft.com/office/officeart/2005/8/layout/radial6"/>
    <dgm:cxn modelId="{B1E5F84D-1DF0-4A71-AA1C-341CFC264121}" srcId="{9F435EF5-4806-429D-9DA9-B7EBDFD481F7}" destId="{7B468388-D44A-4BE2-8428-2123A5052772}" srcOrd="1" destOrd="0" parTransId="{4D84EB5B-7059-4DCA-963A-81FFE20EA7FC}" sibTransId="{60DE73B2-5DF5-4C43-8C09-86C509E09D31}"/>
    <dgm:cxn modelId="{42A94C22-D1E0-4F8B-A2D3-37918F27CFA9}" type="presOf" srcId="{9F435EF5-4806-429D-9DA9-B7EBDFD481F7}" destId="{4CA0DF70-A965-4388-956B-36FB92996D80}" srcOrd="0" destOrd="0" presId="urn:microsoft.com/office/officeart/2005/8/layout/radial6"/>
    <dgm:cxn modelId="{B86ABB23-1BE9-4523-9803-C2723B05E1E8}" type="presOf" srcId="{8A3FB73C-A170-4311-B678-4E9DC46ED1AD}" destId="{14A005F4-32E6-480B-9A4F-4DC498E2F188}" srcOrd="0" destOrd="0" presId="urn:microsoft.com/office/officeart/2005/8/layout/radial6"/>
    <dgm:cxn modelId="{93F6AC8D-434F-42FB-852F-21EC3F9864E5}" type="presOf" srcId="{183C67FA-D1B6-4E45-821D-84E2405237C8}" destId="{FAD8DD0E-EA31-484C-AB32-68DAEEEFE27A}" srcOrd="0" destOrd="0" presId="urn:microsoft.com/office/officeart/2005/8/layout/radial6"/>
    <dgm:cxn modelId="{62C2F776-8EE6-411B-8B72-00E87F45C324}" type="presParOf" srcId="{FAD8DD0E-EA31-484C-AB32-68DAEEEFE27A}" destId="{4CA0DF70-A965-4388-956B-36FB92996D80}" srcOrd="0" destOrd="0" presId="urn:microsoft.com/office/officeart/2005/8/layout/radial6"/>
    <dgm:cxn modelId="{0F73B394-529A-4E17-9B85-798338F26941}" type="presParOf" srcId="{FAD8DD0E-EA31-484C-AB32-68DAEEEFE27A}" destId="{14A005F4-32E6-480B-9A4F-4DC498E2F188}" srcOrd="1" destOrd="0" presId="urn:microsoft.com/office/officeart/2005/8/layout/radial6"/>
    <dgm:cxn modelId="{6470F977-9408-44CC-B93D-96977EA4301E}" type="presParOf" srcId="{FAD8DD0E-EA31-484C-AB32-68DAEEEFE27A}" destId="{1C42A51C-2797-4216-8591-DDD7D3AFBAAE}" srcOrd="2" destOrd="0" presId="urn:microsoft.com/office/officeart/2005/8/layout/radial6"/>
    <dgm:cxn modelId="{94EDB74A-17DE-4964-A293-CB3B10F0DBD5}" type="presParOf" srcId="{FAD8DD0E-EA31-484C-AB32-68DAEEEFE27A}" destId="{A727948A-8CE9-4E77-9FAF-50E629F880C1}" srcOrd="3" destOrd="0" presId="urn:microsoft.com/office/officeart/2005/8/layout/radial6"/>
    <dgm:cxn modelId="{A42C6481-B973-4681-B651-4265F4EF5939}" type="presParOf" srcId="{FAD8DD0E-EA31-484C-AB32-68DAEEEFE27A}" destId="{DE8D434D-D9F4-48A5-B395-6A95CC6BF0FC}" srcOrd="4" destOrd="0" presId="urn:microsoft.com/office/officeart/2005/8/layout/radial6"/>
    <dgm:cxn modelId="{73D31968-4D2F-47E6-8A58-E4E484D346DA}" type="presParOf" srcId="{FAD8DD0E-EA31-484C-AB32-68DAEEEFE27A}" destId="{EE96A200-D51D-4A01-8DEA-C1432781B4FF}" srcOrd="5" destOrd="0" presId="urn:microsoft.com/office/officeart/2005/8/layout/radial6"/>
    <dgm:cxn modelId="{4306F997-2FF2-4595-AF58-F99EE86059F3}" type="presParOf" srcId="{FAD8DD0E-EA31-484C-AB32-68DAEEEFE27A}" destId="{652B0710-D0C0-43BF-B8A2-92C86BBD1E3B}" srcOrd="6" destOrd="0" presId="urn:microsoft.com/office/officeart/2005/8/layout/radial6"/>
    <dgm:cxn modelId="{4A5916DA-95F3-4924-BCEF-1C7F7844BAA1}" type="presParOf" srcId="{FAD8DD0E-EA31-484C-AB32-68DAEEEFE27A}" destId="{AEE990B6-0013-4C8A-8904-063CC6C0B0F7}" srcOrd="7" destOrd="0" presId="urn:microsoft.com/office/officeart/2005/8/layout/radial6"/>
    <dgm:cxn modelId="{0A85F094-C27C-4069-ABFC-7F235A102A6A}" type="presParOf" srcId="{FAD8DD0E-EA31-484C-AB32-68DAEEEFE27A}" destId="{C9D7F203-E9CE-4F4A-9B73-173995895A62}" srcOrd="8" destOrd="0" presId="urn:microsoft.com/office/officeart/2005/8/layout/radial6"/>
    <dgm:cxn modelId="{D6B0100F-D76A-4ECB-9487-B62A58F1DCB7}" type="presParOf" srcId="{FAD8DD0E-EA31-484C-AB32-68DAEEEFE27A}" destId="{76255E3E-707E-4AFB-9AA0-85236DAFB5F2}"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55E3E-707E-4AFB-9AA0-85236DAFB5F2}">
      <dsp:nvSpPr>
        <dsp:cNvPr id="0" name=""/>
        <dsp:cNvSpPr/>
      </dsp:nvSpPr>
      <dsp:spPr>
        <a:xfrm>
          <a:off x="2145993" y="530283"/>
          <a:ext cx="3539385" cy="3539385"/>
        </a:xfrm>
        <a:prstGeom prst="blockArc">
          <a:avLst>
            <a:gd name="adj1" fmla="val 9000000"/>
            <a:gd name="adj2" fmla="val 162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2B0710-D0C0-43BF-B8A2-92C86BBD1E3B}">
      <dsp:nvSpPr>
        <dsp:cNvPr id="0" name=""/>
        <dsp:cNvSpPr/>
      </dsp:nvSpPr>
      <dsp:spPr>
        <a:xfrm>
          <a:off x="2145993" y="530283"/>
          <a:ext cx="3539385" cy="3539385"/>
        </a:xfrm>
        <a:prstGeom prst="blockArc">
          <a:avLst>
            <a:gd name="adj1" fmla="val 1800000"/>
            <a:gd name="adj2" fmla="val 90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27948A-8CE9-4E77-9FAF-50E629F880C1}">
      <dsp:nvSpPr>
        <dsp:cNvPr id="0" name=""/>
        <dsp:cNvSpPr/>
      </dsp:nvSpPr>
      <dsp:spPr>
        <a:xfrm>
          <a:off x="2145993" y="530283"/>
          <a:ext cx="3539385" cy="3539385"/>
        </a:xfrm>
        <a:prstGeom prst="blockArc">
          <a:avLst>
            <a:gd name="adj1" fmla="val 16200000"/>
            <a:gd name="adj2" fmla="val 18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A0DF70-A965-4388-956B-36FB92996D80}">
      <dsp:nvSpPr>
        <dsp:cNvPr id="0" name=""/>
        <dsp:cNvSpPr/>
      </dsp:nvSpPr>
      <dsp:spPr>
        <a:xfrm>
          <a:off x="3101192" y="1485483"/>
          <a:ext cx="1628986" cy="16289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smtClean="0"/>
            <a:t>IT solution</a:t>
          </a:r>
          <a:endParaRPr lang="en-GB" sz="2500" kern="1200" dirty="0"/>
        </a:p>
      </dsp:txBody>
      <dsp:txXfrm>
        <a:off x="3339751" y="1724042"/>
        <a:ext cx="1151868" cy="1151868"/>
      </dsp:txXfrm>
    </dsp:sp>
    <dsp:sp modelId="{14A005F4-32E6-480B-9A4F-4DC498E2F188}">
      <dsp:nvSpPr>
        <dsp:cNvPr id="0" name=""/>
        <dsp:cNvSpPr/>
      </dsp:nvSpPr>
      <dsp:spPr>
        <a:xfrm>
          <a:off x="3345540" y="1188"/>
          <a:ext cx="1140290" cy="11402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Pure Internet platform</a:t>
          </a:r>
          <a:endParaRPr lang="en-GB" sz="1200" kern="1200" dirty="0"/>
        </a:p>
      </dsp:txBody>
      <dsp:txXfrm>
        <a:off x="3512532" y="168180"/>
        <a:ext cx="806306" cy="806306"/>
      </dsp:txXfrm>
    </dsp:sp>
    <dsp:sp modelId="{DE8D434D-D9F4-48A5-B395-6A95CC6BF0FC}">
      <dsp:nvSpPr>
        <dsp:cNvPr id="0" name=""/>
        <dsp:cNvSpPr/>
      </dsp:nvSpPr>
      <dsp:spPr>
        <a:xfrm>
          <a:off x="4842588" y="2594152"/>
          <a:ext cx="1140290" cy="11402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Automatic reverse vending machine</a:t>
          </a:r>
          <a:endParaRPr lang="en-GB" sz="1200" kern="1200" dirty="0"/>
        </a:p>
      </dsp:txBody>
      <dsp:txXfrm>
        <a:off x="5009580" y="2761144"/>
        <a:ext cx="806306" cy="806306"/>
      </dsp:txXfrm>
    </dsp:sp>
    <dsp:sp modelId="{AEE990B6-0013-4C8A-8904-063CC6C0B0F7}">
      <dsp:nvSpPr>
        <dsp:cNvPr id="0" name=""/>
        <dsp:cNvSpPr/>
      </dsp:nvSpPr>
      <dsp:spPr>
        <a:xfrm>
          <a:off x="1848492" y="2594152"/>
          <a:ext cx="1140290" cy="11402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Community-based program</a:t>
          </a:r>
          <a:endParaRPr lang="en-GB" sz="1200" kern="1200" dirty="0"/>
        </a:p>
      </dsp:txBody>
      <dsp:txXfrm>
        <a:off x="2015484" y="2761144"/>
        <a:ext cx="806306" cy="80630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65FE81-B62A-FD47-A5C2-7B5099D0F706}" type="datetimeFigureOut">
              <a:rPr kumimoji="1" lang="zh-CN" altLang="en-US" smtClean="0"/>
              <a:t>2019/7/6</a:t>
            </a:fld>
            <a:endParaRPr kumimoji="1"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368789-C90E-3647-86C6-4407F9672CED}" type="slidenum">
              <a:rPr kumimoji="1" lang="zh-CN" altLang="en-US" smtClean="0"/>
              <a:t>‹#›</a:t>
            </a:fld>
            <a:endParaRPr kumimoji="1" lang="zh-CN" altLang="en-US"/>
          </a:p>
        </p:txBody>
      </p:sp>
    </p:spTree>
    <p:extLst>
      <p:ext uri="{BB962C8B-B14F-4D97-AF65-F5344CB8AC3E}">
        <p14:creationId xmlns:p14="http://schemas.microsoft.com/office/powerpoint/2010/main" val="4480908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China has launched compulsory target for garbage sorting at source in urban residential communities since 2017. We present our research on two garbage sorting programs in Beijing and Shanghai. </a:t>
            </a:r>
            <a:endParaRPr lang="zh-CN" altLang="en-US" dirty="0"/>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1</a:t>
            </a:fld>
            <a:endParaRPr kumimoji="1" lang="zh-CN" altLang="en-US"/>
          </a:p>
        </p:txBody>
      </p:sp>
    </p:spTree>
    <p:extLst>
      <p:ext uri="{BB962C8B-B14F-4D97-AF65-F5344CB8AC3E}">
        <p14:creationId xmlns:p14="http://schemas.microsoft.com/office/powerpoint/2010/main" val="4276916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From</a:t>
            </a:r>
            <a:r>
              <a:rPr lang="en-US" altLang="zh-CN" baseline="0" dirty="0" smtClean="0"/>
              <a:t> 2011 to 2015, the recycling markets in </a:t>
            </a:r>
            <a:r>
              <a:rPr lang="en-US" altLang="zh-CN" baseline="0" dirty="0" err="1" smtClean="0"/>
              <a:t>Dongxiaokou</a:t>
            </a:r>
            <a:r>
              <a:rPr lang="en-US" altLang="zh-CN" baseline="0" dirty="0" smtClean="0"/>
              <a:t> was demolished gradually. Some NGO tried to help the migrant recyclers to keep their living. But the resistance was not really effective. </a:t>
            </a:r>
          </a:p>
          <a:p>
            <a:r>
              <a:rPr lang="en-US" altLang="zh-CN" dirty="0" smtClean="0"/>
              <a:t>But the</a:t>
            </a:r>
            <a:r>
              <a:rPr lang="en-US" altLang="zh-CN" baseline="0" dirty="0" smtClean="0"/>
              <a:t> demolition raised </a:t>
            </a:r>
            <a:r>
              <a:rPr lang="en-US" altLang="zh-CN" dirty="0" smtClean="0"/>
              <a:t>a public debate on how to deal with recycling for the city in future. Shall we have other waste villages just as usual? Or can we have alternative solutions? </a:t>
            </a:r>
            <a:endParaRPr lang="zh-CN" altLang="en-US" dirty="0"/>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11</a:t>
            </a:fld>
            <a:endParaRPr kumimoji="1" lang="zh-CN" altLang="en-US"/>
          </a:p>
        </p:txBody>
      </p:sp>
    </p:spTree>
    <p:extLst>
      <p:ext uri="{BB962C8B-B14F-4D97-AF65-F5344CB8AC3E}">
        <p14:creationId xmlns:p14="http://schemas.microsoft.com/office/powerpoint/2010/main" val="259805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This</a:t>
            </a:r>
            <a:r>
              <a:rPr lang="en-US" altLang="zh-CN" sz="1200" kern="1200" baseline="0" dirty="0" smtClean="0">
                <a:solidFill>
                  <a:schemeClr val="tx1"/>
                </a:solidFill>
                <a:effectLst/>
                <a:latin typeface="+mn-lt"/>
                <a:ea typeface="+mn-ea"/>
                <a:cs typeface="+mn-cs"/>
              </a:rPr>
              <a:t> is the general result of the experiment. </a:t>
            </a:r>
            <a:r>
              <a:rPr lang="en-US" altLang="zh-CN" sz="1200" kern="1200" dirty="0" smtClean="0">
                <a:solidFill>
                  <a:schemeClr val="tx1"/>
                </a:solidFill>
                <a:effectLst/>
                <a:latin typeface="+mn-lt"/>
                <a:ea typeface="+mn-ea"/>
                <a:cs typeface="+mn-cs"/>
              </a:rPr>
              <a:t>Roughly 40% of the registered households participated in the recycling program, among which, around</a:t>
            </a:r>
            <a:r>
              <a:rPr lang="en-US" altLang="zh-CN" sz="1200" kern="1200" baseline="0" dirty="0" smtClean="0">
                <a:solidFill>
                  <a:schemeClr val="tx1"/>
                </a:solidFill>
                <a:effectLst/>
                <a:latin typeface="+mn-lt"/>
                <a:ea typeface="+mn-ea"/>
                <a:cs typeface="+mn-cs"/>
              </a:rPr>
              <a:t> 16% built the habit to use our system in waste separation. </a:t>
            </a:r>
          </a:p>
          <a:p>
            <a:endParaRPr lang="en-GB" dirty="0"/>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14</a:t>
            </a:fld>
            <a:endParaRPr kumimoji="1" lang="zh-CN" altLang="en-US"/>
          </a:p>
        </p:txBody>
      </p:sp>
    </p:spTree>
    <p:extLst>
      <p:ext uri="{BB962C8B-B14F-4D97-AF65-F5344CB8AC3E}">
        <p14:creationId xmlns:p14="http://schemas.microsoft.com/office/powerpoint/2010/main" val="10842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find differentiated</a:t>
            </a:r>
            <a:r>
              <a:rPr lang="en-US" altLang="zh-CN" baseline="0" dirty="0" smtClean="0"/>
              <a:t> pattern of</a:t>
            </a:r>
            <a:r>
              <a:rPr lang="en-US" altLang="zh-CN" dirty="0" smtClean="0"/>
              <a:t> behavior</a:t>
            </a:r>
            <a:r>
              <a:rPr lang="en-US" altLang="zh-CN" baseline="0" dirty="0" smtClean="0"/>
              <a:t> in different neighborhood. The residential area can be divided into three part. The east part lives the local villagers. The west part are apartments collectively sold to employees of several big organizations, including a state-own company and two universities. So this two neighborhoods are both acquaintance societies with frequent social interactions. The southern area are apartments sold to independent buyers, thus is a stranger society with less social interactions.  </a:t>
            </a:r>
          </a:p>
          <a:p>
            <a:r>
              <a:rPr lang="en-US" altLang="zh-CN" baseline="0" dirty="0" smtClean="0"/>
              <a:t>The black dots are containers for </a:t>
            </a:r>
            <a:r>
              <a:rPr lang="en-US" altLang="zh-CN" baseline="0" dirty="0" err="1" smtClean="0"/>
              <a:t>recyclates</a:t>
            </a:r>
            <a:r>
              <a:rPr lang="en-US" altLang="zh-CN" baseline="0" dirty="0" smtClean="0"/>
              <a:t>. The darker the building, the more active the households living in that building in participation. So we can see that the distance from the container also affect the participation.       </a:t>
            </a:r>
            <a:endParaRPr lang="zh-CN" altLang="en-US" dirty="0"/>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15</a:t>
            </a:fld>
            <a:endParaRPr kumimoji="1" lang="zh-CN" altLang="en-US"/>
          </a:p>
        </p:txBody>
      </p:sp>
    </p:spTree>
    <p:extLst>
      <p:ext uri="{BB962C8B-B14F-4D97-AF65-F5344CB8AC3E}">
        <p14:creationId xmlns:p14="http://schemas.microsoft.com/office/powerpoint/2010/main" val="4184568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27</a:t>
            </a:fld>
            <a:endParaRPr kumimoji="1" lang="zh-CN" altLang="en-US"/>
          </a:p>
        </p:txBody>
      </p:sp>
    </p:spTree>
    <p:extLst>
      <p:ext uri="{BB962C8B-B14F-4D97-AF65-F5344CB8AC3E}">
        <p14:creationId xmlns:p14="http://schemas.microsoft.com/office/powerpoint/2010/main" val="349953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The new business models tried to integrate the urban municipal solid waste management with the network of recyclables collection. Both the two programs adopted innovated internet-based solution to give incentives to the household to participate. </a:t>
            </a:r>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2</a:t>
            </a:fld>
            <a:endParaRPr kumimoji="1" lang="zh-CN" altLang="en-US"/>
          </a:p>
        </p:txBody>
      </p:sp>
    </p:spTree>
    <p:extLst>
      <p:ext uri="{BB962C8B-B14F-4D97-AF65-F5344CB8AC3E}">
        <p14:creationId xmlns:p14="http://schemas.microsoft.com/office/powerpoint/2010/main" val="290385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It has two parts. One is the </a:t>
            </a:r>
            <a:endParaRPr lang="zh-CN" altLang="en-US" dirty="0"/>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3</a:t>
            </a:fld>
            <a:endParaRPr kumimoji="1" lang="zh-CN" altLang="en-US"/>
          </a:p>
        </p:txBody>
      </p:sp>
    </p:spTree>
    <p:extLst>
      <p:ext uri="{BB962C8B-B14F-4D97-AF65-F5344CB8AC3E}">
        <p14:creationId xmlns:p14="http://schemas.microsoft.com/office/powerpoint/2010/main" val="184147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4</a:t>
            </a:fld>
            <a:endParaRPr kumimoji="1" lang="zh-CN" altLang="en-US"/>
          </a:p>
        </p:txBody>
      </p:sp>
    </p:spTree>
    <p:extLst>
      <p:ext uri="{BB962C8B-B14F-4D97-AF65-F5344CB8AC3E}">
        <p14:creationId xmlns:p14="http://schemas.microsoft.com/office/powerpoint/2010/main" val="264354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All these business models share common characteristics by using the Internet technology, which are aggressively promoted in China as “Internet +” a vehicle for innovation and entrepreneurship by both government policies and venture capital investment. However, they are quite different in their strategy on the linkage between online and offline activities, which have significant impacts on their performance and replicability</a:t>
            </a:r>
            <a:endParaRPr lang="zh-CN" altLang="en-US" dirty="0"/>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6</a:t>
            </a:fld>
            <a:endParaRPr kumimoji="1" lang="zh-CN" altLang="en-US"/>
          </a:p>
        </p:txBody>
      </p:sp>
    </p:spTree>
    <p:extLst>
      <p:ext uri="{BB962C8B-B14F-4D97-AF65-F5344CB8AC3E}">
        <p14:creationId xmlns:p14="http://schemas.microsoft.com/office/powerpoint/2010/main" val="346504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The new business models tried to integrate the urban municipal solid waste management with the network of recyclables collection. Both the two programs adopted innovated internet-based solution to give incentives to the household to participate. </a:t>
            </a:r>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7</a:t>
            </a:fld>
            <a:endParaRPr kumimoji="1" lang="zh-CN" altLang="en-US"/>
          </a:p>
        </p:txBody>
      </p:sp>
    </p:spTree>
    <p:extLst>
      <p:ext uri="{BB962C8B-B14F-4D97-AF65-F5344CB8AC3E}">
        <p14:creationId xmlns:p14="http://schemas.microsoft.com/office/powerpoint/2010/main" val="130458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Beijing used to have hundreds of waste villages around the city sorting and trading recyclables.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first one is</a:t>
            </a:r>
            <a:r>
              <a:rPr lang="en-US" altLang="zh-CN" sz="1200" kern="1200" baseline="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Dongxiaokou</a:t>
            </a:r>
            <a:r>
              <a:rPr lang="en-US" altLang="zh-CN" sz="1200" kern="1200" dirty="0" smtClean="0">
                <a:solidFill>
                  <a:schemeClr val="tx1"/>
                </a:solidFill>
                <a:effectLst/>
                <a:latin typeface="+mn-lt"/>
                <a:ea typeface="+mn-ea"/>
                <a:cs typeface="+mn-cs"/>
              </a:rPr>
              <a:t>. I</a:t>
            </a:r>
            <a:r>
              <a:rPr lang="en-US" altLang="zh-CN" sz="1200" kern="1200" baseline="0" dirty="0" smtClean="0">
                <a:solidFill>
                  <a:schemeClr val="tx1"/>
                </a:solidFill>
                <a:effectLst/>
                <a:latin typeface="+mn-lt"/>
                <a:ea typeface="+mn-ea"/>
                <a:cs typeface="+mn-cs"/>
              </a:rPr>
              <a:t>t was </a:t>
            </a:r>
            <a:r>
              <a:rPr lang="en-US" altLang="zh-CN" sz="1200" kern="1200" dirty="0" smtClean="0">
                <a:solidFill>
                  <a:schemeClr val="tx1"/>
                </a:solidFill>
                <a:effectLst/>
                <a:latin typeface="+mn-lt"/>
                <a:ea typeface="+mn-ea"/>
                <a:cs typeface="+mn-cs"/>
              </a:rPr>
              <a:t>the</a:t>
            </a:r>
            <a:r>
              <a:rPr lang="en-US" altLang="zh-CN" sz="1200" kern="1200" baseline="0" dirty="0" smtClean="0">
                <a:solidFill>
                  <a:schemeClr val="tx1"/>
                </a:solidFill>
                <a:effectLst/>
                <a:latin typeface="+mn-lt"/>
                <a:ea typeface="+mn-ea"/>
                <a:cs typeface="+mn-cs"/>
              </a:rPr>
              <a:t> largest</a:t>
            </a:r>
            <a:r>
              <a:rPr lang="en-US" altLang="zh-CN" sz="1200" kern="1200" dirty="0" smtClean="0">
                <a:solidFill>
                  <a:schemeClr val="tx1"/>
                </a:solidFill>
                <a:effectLst/>
                <a:latin typeface="+mn-lt"/>
                <a:ea typeface="+mn-ea"/>
                <a:cs typeface="+mn-cs"/>
              </a:rPr>
              <a:t> waste village in suburb</a:t>
            </a:r>
            <a:r>
              <a:rPr lang="en-US" altLang="zh-CN" sz="1200" kern="1200" baseline="0" dirty="0" smtClean="0">
                <a:solidFill>
                  <a:schemeClr val="tx1"/>
                </a:solidFill>
                <a:effectLst/>
                <a:latin typeface="+mn-lt"/>
                <a:ea typeface="+mn-ea"/>
                <a:cs typeface="+mn-cs"/>
              </a:rPr>
              <a:t> Beijing, booming during </a:t>
            </a:r>
            <a:r>
              <a:rPr lang="en-US" altLang="zh-CN" sz="1200" kern="1200" dirty="0" smtClean="0">
                <a:solidFill>
                  <a:schemeClr val="tx1"/>
                </a:solidFill>
                <a:effectLst/>
                <a:latin typeface="+mn-lt"/>
                <a:ea typeface="+mn-ea"/>
                <a:cs typeface="+mn-cs"/>
              </a:rPr>
              <a:t>2003 to 2008. By 2009, it had absorbed one quarter of the recyclable wastes generated by the city, with an annual value of transactions reaching 1 billion RMB (approximately 161 million USD). It provided</a:t>
            </a:r>
            <a:r>
              <a:rPr lang="en-US" altLang="zh-CN" sz="1200" kern="1200" baseline="0" dirty="0" smtClean="0">
                <a:solidFill>
                  <a:schemeClr val="tx1"/>
                </a:solidFill>
                <a:effectLst/>
                <a:latin typeface="+mn-lt"/>
                <a:ea typeface="+mn-ea"/>
                <a:cs typeface="+mn-cs"/>
              </a:rPr>
              <a:t> an efficient and cheap solution for waste separation and recycling solution to the city. It also provided a feasible approach for the migrant workers entering the city. </a:t>
            </a:r>
            <a:r>
              <a:rPr lang="en-US" altLang="zh-CN" sz="1200" kern="1200" dirty="0" smtClean="0">
                <a:solidFill>
                  <a:schemeClr val="tx1"/>
                </a:solidFill>
                <a:effectLst/>
                <a:latin typeface="+mn-lt"/>
                <a:ea typeface="+mn-ea"/>
                <a:cs typeface="+mn-cs"/>
              </a:rPr>
              <a:t>At its peak, it contained more than 1000 family workshops, with over 30,000 people working and living</a:t>
            </a:r>
            <a:r>
              <a:rPr lang="en-US" altLang="zh-CN" sz="1200" kern="1200" baseline="0" dirty="0" smtClean="0">
                <a:solidFill>
                  <a:schemeClr val="tx1"/>
                </a:solidFill>
                <a:effectLst/>
                <a:latin typeface="+mn-lt"/>
                <a:ea typeface="+mn-ea"/>
                <a:cs typeface="+mn-cs"/>
              </a:rPr>
              <a:t> in it</a:t>
            </a:r>
            <a:r>
              <a:rPr lang="en-US" altLang="zh-CN"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This village was demolished since</a:t>
            </a:r>
            <a:r>
              <a:rPr lang="en-US" altLang="zh-CN" sz="1200" kern="1200" baseline="0" dirty="0" smtClean="0">
                <a:solidFill>
                  <a:schemeClr val="tx1"/>
                </a:solidFill>
                <a:effectLst/>
                <a:latin typeface="+mn-lt"/>
                <a:ea typeface="+mn-ea"/>
                <a:cs typeface="+mn-cs"/>
              </a:rPr>
              <a:t> 2011, arousing a public debate on how to deal with recycling for the city in future. Shall we have other waste villages just as usual? Or can we have alternative solutions? </a:t>
            </a:r>
            <a:r>
              <a:rPr lang="en-US" altLang="zh-CN" sz="1200" kern="1200" dirty="0" smtClean="0">
                <a:solidFill>
                  <a:schemeClr val="tx1"/>
                </a:solidFill>
                <a:effectLst/>
                <a:latin typeface="+mn-lt"/>
                <a:ea typeface="+mn-ea"/>
                <a:cs typeface="+mn-cs"/>
              </a:rPr>
              <a:t> </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1368789-C90E-3647-86C6-4407F9672CED}" type="slidenum">
              <a:rPr kumimoji="1" lang="zh-CN" altLang="en-US" smtClean="0"/>
              <a:t>8</a:t>
            </a:fld>
            <a:endParaRPr kumimoji="1" lang="zh-CN" altLang="en-US"/>
          </a:p>
        </p:txBody>
      </p:sp>
    </p:spTree>
    <p:extLst>
      <p:ext uri="{BB962C8B-B14F-4D97-AF65-F5344CB8AC3E}">
        <p14:creationId xmlns:p14="http://schemas.microsoft.com/office/powerpoint/2010/main" val="2701254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Because most of the end-of-life e-products go to the informal processing plants, which mainly locate in Southern China and rural areas surrounding Beijing. Driven by the profit in recycling precious metal in WEEE, they acquire the products with higher prices than the certified processing plants can offer, by reducing costs in other aspects, such as using unqualified processing techniques without environmental protecting measures,  paying less to the workers, etc.</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C5E46223-2513-4920-A398-6F974D70D623}"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009688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Garbage generated in the city was collected and sorted into materials, then being sent to the production site outside Beijing.</a:t>
            </a:r>
          </a:p>
          <a:p>
            <a:endParaRPr lang="zh-CN" altLang="en-US" dirty="0"/>
          </a:p>
        </p:txBody>
      </p:sp>
      <p:sp>
        <p:nvSpPr>
          <p:cNvPr id="4" name="灯片编号占位符 3"/>
          <p:cNvSpPr>
            <a:spLocks noGrp="1"/>
          </p:cNvSpPr>
          <p:nvPr>
            <p:ph type="sldNum" sz="quarter" idx="10"/>
          </p:nvPr>
        </p:nvSpPr>
        <p:spPr/>
        <p:txBody>
          <a:bodyPr/>
          <a:lstStyle/>
          <a:p>
            <a:fld id="{49F665D7-E4FC-4571-95ED-10334FAB67AC}" type="slidenum">
              <a:rPr lang="zh-CN" altLang="en-US" smtClean="0"/>
              <a:t>10</a:t>
            </a:fld>
            <a:endParaRPr lang="zh-CN" altLang="en-US"/>
          </a:p>
        </p:txBody>
      </p:sp>
    </p:spTree>
    <p:extLst>
      <p:ext uri="{BB962C8B-B14F-4D97-AF65-F5344CB8AC3E}">
        <p14:creationId xmlns:p14="http://schemas.microsoft.com/office/powerpoint/2010/main" val="345265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6"/>
            <a:ext cx="7772400" cy="1225021"/>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728701E-CAF4-4159-9B3E-41C86DFFA30D}" type="datetimeFigureOut">
              <a:rPr lang="en-US" smtClean="0"/>
              <a:t>7/6/2019</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289590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728701E-CAF4-4159-9B3E-41C86DFFA30D}" type="datetimeFigureOut">
              <a:rPr lang="en-US" smtClean="0"/>
              <a:t>7/6/2019</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59221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90500"/>
            <a:ext cx="2057400" cy="4064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90500"/>
            <a:ext cx="6019800" cy="4064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728701E-CAF4-4159-9B3E-41C86DFFA30D}" type="datetimeFigureOut">
              <a:rPr lang="en-US" smtClean="0"/>
              <a:t>7/6/2019</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10194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728701E-CAF4-4159-9B3E-41C86DFFA30D}" type="datetimeFigureOut">
              <a:rPr lang="en-US" smtClean="0"/>
              <a:t>7/6/2019</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091731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8"/>
            <a:ext cx="7772400" cy="1135063"/>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728701E-CAF4-4159-9B3E-41C86DFFA30D}" type="datetimeFigureOut">
              <a:rPr lang="en-US" smtClean="0"/>
              <a:t>7/6/2019</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87715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728701E-CAF4-4159-9B3E-41C86DFFA30D}" type="datetimeFigureOut">
              <a:rPr lang="en-US" smtClean="0"/>
              <a:t>7/6/2019</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90840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262"/>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279262"/>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728701E-CAF4-4159-9B3E-41C86DFFA30D}" type="datetimeFigureOut">
              <a:rPr lang="en-US" smtClean="0"/>
              <a:t>7/6/2019</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76148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728701E-CAF4-4159-9B3E-41C86DFFA30D}" type="datetimeFigureOut">
              <a:rPr lang="en-US" smtClean="0"/>
              <a:t>7/6/2019</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230215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28701E-CAF4-4159-9B3E-41C86DFFA30D}" type="datetimeFigureOut">
              <a:rPr lang="en-US" smtClean="0"/>
              <a:t>7/6/2019</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224101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27542"/>
            <a:ext cx="3008313" cy="9683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728701E-CAF4-4159-9B3E-41C86DFFA30D}" type="datetimeFigureOut">
              <a:rPr lang="en-US" smtClean="0"/>
              <a:t>7/6/2019</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25694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728701E-CAF4-4159-9B3E-41C86DFFA30D}" type="datetimeFigureOut">
              <a:rPr lang="en-US" smtClean="0"/>
              <a:t>7/6/2019</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69422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728701E-CAF4-4159-9B3E-41C86DFFA30D}" type="datetimeFigureOut">
              <a:rPr lang="en-US" smtClean="0"/>
              <a:t>7/6/2019</a:t>
            </a:fld>
            <a:endParaRPr lang="en-US"/>
          </a:p>
        </p:txBody>
      </p:sp>
      <p:sp>
        <p:nvSpPr>
          <p:cNvPr id="5" name="页脚占位符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162F1D00-BD13-4404-86B0-79703945A0A7}" type="slidenum">
              <a:rPr lang="en-US" smtClean="0"/>
              <a:t>‹#›</a:t>
            </a:fld>
            <a:endParaRPr lang="en-US"/>
          </a:p>
        </p:txBody>
      </p:sp>
    </p:spTree>
    <p:extLst>
      <p:ext uri="{BB962C8B-B14F-4D97-AF65-F5344CB8AC3E}">
        <p14:creationId xmlns:p14="http://schemas.microsoft.com/office/powerpoint/2010/main" val="200639423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tongxin@urban.pku.edu.cn"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3670" y="530734"/>
            <a:ext cx="8897111" cy="30777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lvl="0" algn="ctr">
              <a:spcBef>
                <a:spcPct val="20000"/>
              </a:spcBef>
              <a:buClr>
                <a:srgbClr val="2F2F2F"/>
              </a:buClr>
              <a:buSzPct val="50000"/>
            </a:pPr>
            <a:r>
              <a:rPr kumimoji="1" lang="en-US" altLang="zh-CN" sz="1400" b="1" dirty="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t>Urban metabolism in policy and </a:t>
            </a:r>
            <a:r>
              <a:rPr kumimoji="1" lang="en-US" altLang="zh-CN" sz="1400" b="1" dirty="0" smtClean="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t>practice: a global discussion July. </a:t>
            </a:r>
            <a:r>
              <a:rPr kumimoji="1" lang="en-US" altLang="zh-CN" sz="1400" b="1" dirty="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t>6</a:t>
            </a:r>
            <a:r>
              <a:rPr kumimoji="1" lang="en-US" altLang="zh-CN" sz="1400" b="1" dirty="0" smtClean="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t>, 2019 Beijing</a:t>
            </a:r>
          </a:p>
        </p:txBody>
      </p:sp>
      <p:sp>
        <p:nvSpPr>
          <p:cNvPr id="4" name="矩形 3"/>
          <p:cNvSpPr/>
          <p:nvPr/>
        </p:nvSpPr>
        <p:spPr>
          <a:xfrm>
            <a:off x="947057" y="2014099"/>
            <a:ext cx="7276011" cy="400110"/>
          </a:xfrm>
          <a:prstGeom prst="rect">
            <a:avLst/>
          </a:prstGeom>
        </p:spPr>
        <p:txBody>
          <a:bodyPr wrap="square">
            <a:spAutoFit/>
          </a:bodyPr>
          <a:lstStyle/>
          <a:p>
            <a:pPr lvl="0" algn="ctr">
              <a:spcBef>
                <a:spcPct val="20000"/>
              </a:spcBef>
              <a:buClr>
                <a:srgbClr val="2F2F2F"/>
              </a:buClr>
              <a:buSzPct val="50000"/>
            </a:pPr>
            <a:r>
              <a:rPr kumimoji="1" lang="en-US" altLang="zh-CN" sz="2000" b="1" dirty="0">
                <a:latin typeface="Verdana" panose="020B0604030504040204" pitchFamily="34" charset="0"/>
                <a:ea typeface="Verdana" panose="020B0604030504040204" pitchFamily="34" charset="0"/>
                <a:cs typeface="Verdana" panose="020B0604030504040204" pitchFamily="34" charset="0"/>
              </a:rPr>
              <a:t>Community-based recycling </a:t>
            </a:r>
            <a:r>
              <a:rPr kumimoji="1" lang="en-US" altLang="zh-CN" sz="2000" b="1" dirty="0" smtClean="0">
                <a:latin typeface="Verdana" panose="020B0604030504040204" pitchFamily="34" charset="0"/>
                <a:ea typeface="Verdana" panose="020B0604030504040204" pitchFamily="34" charset="0"/>
                <a:cs typeface="Verdana" panose="020B0604030504040204" pitchFamily="34" charset="0"/>
              </a:rPr>
              <a:t>program</a:t>
            </a:r>
            <a:r>
              <a:rPr kumimoji="1" lang="en-US" altLang="zh-CN" sz="2000" b="1" dirty="0">
                <a:latin typeface="Verdana" panose="020B0604030504040204" pitchFamily="34" charset="0"/>
                <a:ea typeface="Verdana" panose="020B0604030504040204" pitchFamily="34" charset="0"/>
                <a:cs typeface="Verdana" panose="020B0604030504040204" pitchFamily="34" charset="0"/>
              </a:rPr>
              <a:t> </a:t>
            </a:r>
            <a:r>
              <a:rPr kumimoji="1" lang="en-US" altLang="zh-CN" sz="2000" b="1" dirty="0" smtClean="0">
                <a:latin typeface="Verdana" panose="020B0604030504040204" pitchFamily="34" charset="0"/>
                <a:ea typeface="Verdana" panose="020B0604030504040204" pitchFamily="34" charset="0"/>
                <a:cs typeface="Verdana" panose="020B0604030504040204" pitchFamily="34" charset="0"/>
              </a:rPr>
              <a:t>in Beijing</a:t>
            </a:r>
            <a:endParaRPr kumimoji="1" lang="en-US" altLang="zh-CN" sz="20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副标题 2"/>
          <p:cNvSpPr txBox="1">
            <a:spLocks/>
          </p:cNvSpPr>
          <p:nvPr/>
        </p:nvSpPr>
        <p:spPr>
          <a:xfrm>
            <a:off x="1351825" y="3648985"/>
            <a:ext cx="6400800" cy="12698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kumimoji="1" lang="en-US" altLang="zh-CN" sz="2000" dirty="0" smtClean="0">
                <a:solidFill>
                  <a:schemeClr val="tx1">
                    <a:lumMod val="75000"/>
                    <a:lumOff val="25000"/>
                  </a:schemeClr>
                </a:solidFill>
                <a:latin typeface="+mj-lt"/>
                <a:cs typeface="宋体"/>
              </a:rPr>
              <a:t>TONG, Xin</a:t>
            </a:r>
          </a:p>
          <a:p>
            <a:pPr marL="0" indent="0" algn="ctr">
              <a:buNone/>
            </a:pPr>
            <a:r>
              <a:rPr kumimoji="1" lang="en-US" altLang="zh-CN" sz="1800" dirty="0" smtClean="0">
                <a:solidFill>
                  <a:schemeClr val="tx1">
                    <a:lumMod val="75000"/>
                    <a:lumOff val="25000"/>
                  </a:schemeClr>
                </a:solidFill>
                <a:cs typeface="宋体"/>
              </a:rPr>
              <a:t>College of Urban and Environmental Sciences</a:t>
            </a:r>
          </a:p>
          <a:p>
            <a:pPr marL="0" indent="0" algn="ctr">
              <a:buNone/>
            </a:pPr>
            <a:r>
              <a:rPr kumimoji="1" lang="en-US" altLang="zh-CN" sz="1800" dirty="0" smtClean="0">
                <a:solidFill>
                  <a:schemeClr val="tx1">
                    <a:lumMod val="75000"/>
                    <a:lumOff val="25000"/>
                  </a:schemeClr>
                </a:solidFill>
                <a:cs typeface="宋体"/>
              </a:rPr>
              <a:t>Peking University in Beijing, China</a:t>
            </a:r>
          </a:p>
        </p:txBody>
      </p:sp>
    </p:spTree>
    <p:extLst>
      <p:ext uri="{BB962C8B-B14F-4D97-AF65-F5344CB8AC3E}">
        <p14:creationId xmlns:p14="http://schemas.microsoft.com/office/powerpoint/2010/main" val="284512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706456" y="1697308"/>
            <a:ext cx="4866046" cy="3387921"/>
          </a:xfrm>
          <a:prstGeom prst="rect">
            <a:avLst/>
          </a:prstGeom>
          <a:noFill/>
        </p:spPr>
      </p:pic>
      <p:sp>
        <p:nvSpPr>
          <p:cNvPr id="2" name="标题 1"/>
          <p:cNvSpPr>
            <a:spLocks noGrp="1"/>
          </p:cNvSpPr>
          <p:nvPr>
            <p:ph type="title"/>
          </p:nvPr>
        </p:nvSpPr>
        <p:spPr>
          <a:xfrm>
            <a:off x="318052" y="228865"/>
            <a:ext cx="8579458" cy="952500"/>
          </a:xfrm>
        </p:spPr>
        <p:txBody>
          <a:bodyPr>
            <a:noAutofit/>
          </a:bodyPr>
          <a:lstStyle/>
          <a:p>
            <a:r>
              <a:rPr lang="en-US" altLang="zh-CN" sz="2400" dirty="0" smtClean="0">
                <a:latin typeface="Adobe Gothic Std B" panose="020B0800000000000000" pitchFamily="34" charset="-128"/>
                <a:ea typeface="Adobe Gothic Std B" panose="020B0800000000000000" pitchFamily="34" charset="-128"/>
              </a:rPr>
              <a:t>Informal network between waste villages and productions</a:t>
            </a:r>
            <a:endParaRPr lang="zh-CN" altLang="en-US" sz="2400" dirty="0">
              <a:latin typeface="Adobe Gothic Std B" panose="020B0800000000000000" pitchFamily="34" charset="-128"/>
              <a:ea typeface="Adobe Gothic Std B" panose="020B0800000000000000" pitchFamily="34" charset="-128"/>
            </a:endParaRPr>
          </a:p>
        </p:txBody>
      </p:sp>
      <p:sp>
        <p:nvSpPr>
          <p:cNvPr id="4" name="灯片编号占位符 3"/>
          <p:cNvSpPr>
            <a:spLocks noGrp="1"/>
          </p:cNvSpPr>
          <p:nvPr>
            <p:ph type="sldNum" sz="quarter" idx="12"/>
          </p:nvPr>
        </p:nvSpPr>
        <p:spPr/>
        <p:txBody>
          <a:bodyPr/>
          <a:lstStyle/>
          <a:p>
            <a:fld id="{E81EEA1E-5268-4B08-A330-E07CA33ADA08}" type="slidenum">
              <a:rPr lang="zh-CN" altLang="en-US" smtClean="0"/>
              <a:pPr/>
              <a:t>10</a:t>
            </a:fld>
            <a:endParaRPr lang="zh-CN" altLang="en-US" dirty="0"/>
          </a:p>
        </p:txBody>
      </p:sp>
      <p:grpSp>
        <p:nvGrpSpPr>
          <p:cNvPr id="14" name="组合 13"/>
          <p:cNvGrpSpPr>
            <a:grpSpLocks noChangeAspect="1"/>
          </p:cNvGrpSpPr>
          <p:nvPr/>
        </p:nvGrpSpPr>
        <p:grpSpPr>
          <a:xfrm>
            <a:off x="530321" y="1335723"/>
            <a:ext cx="2754152" cy="1836101"/>
            <a:chOff x="0" y="-672398"/>
            <a:chExt cx="12192000" cy="8128000"/>
          </a:xfrm>
        </p:grpSpPr>
        <p:pic>
          <p:nvPicPr>
            <p:cNvPr id="11" name="图片 10"/>
            <p:cNvPicPr>
              <a:picLocks noChangeAspect="1"/>
            </p:cNvPicPr>
            <p:nvPr/>
          </p:nvPicPr>
          <p:blipFill>
            <a:blip r:embed="rId5" cstate="email">
              <a:extLst>
                <a:ext uri="{BEBA8EAE-BF5A-486C-A8C5-ECC9F3942E4B}">
                  <a14:imgProps xmlns:a14="http://schemas.microsoft.com/office/drawing/2010/main">
                    <a14:imgLayer r:embed="rId6">
                      <a14:imgEffect>
                        <a14:saturation sat="7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0" y="-672398"/>
              <a:ext cx="12192000" cy="8128000"/>
            </a:xfrm>
            <a:prstGeom prst="rect">
              <a:avLst/>
            </a:prstGeom>
          </p:spPr>
        </p:pic>
        <p:sp>
          <p:nvSpPr>
            <p:cNvPr id="12" name="任意多边形 11"/>
            <p:cNvSpPr/>
            <p:nvPr/>
          </p:nvSpPr>
          <p:spPr>
            <a:xfrm>
              <a:off x="160421" y="1743276"/>
              <a:ext cx="5534526" cy="5069305"/>
            </a:xfrm>
            <a:custGeom>
              <a:avLst/>
              <a:gdLst>
                <a:gd name="connsiteX0" fmla="*/ 2630905 w 5534526"/>
                <a:gd name="connsiteY0" fmla="*/ 288758 h 5069305"/>
                <a:gd name="connsiteX1" fmla="*/ 2117558 w 5534526"/>
                <a:gd name="connsiteY1" fmla="*/ 625642 h 5069305"/>
                <a:gd name="connsiteX2" fmla="*/ 978568 w 5534526"/>
                <a:gd name="connsiteY2" fmla="*/ 802105 h 5069305"/>
                <a:gd name="connsiteX3" fmla="*/ 834190 w 5534526"/>
                <a:gd name="connsiteY3" fmla="*/ 978568 h 5069305"/>
                <a:gd name="connsiteX4" fmla="*/ 336884 w 5534526"/>
                <a:gd name="connsiteY4" fmla="*/ 1090863 h 5069305"/>
                <a:gd name="connsiteX5" fmla="*/ 160421 w 5534526"/>
                <a:gd name="connsiteY5" fmla="*/ 2454442 h 5069305"/>
                <a:gd name="connsiteX6" fmla="*/ 0 w 5534526"/>
                <a:gd name="connsiteY6" fmla="*/ 2695073 h 5069305"/>
                <a:gd name="connsiteX7" fmla="*/ 240632 w 5534526"/>
                <a:gd name="connsiteY7" fmla="*/ 3112168 h 5069305"/>
                <a:gd name="connsiteX8" fmla="*/ 561474 w 5534526"/>
                <a:gd name="connsiteY8" fmla="*/ 3336758 h 5069305"/>
                <a:gd name="connsiteX9" fmla="*/ 593558 w 5534526"/>
                <a:gd name="connsiteY9" fmla="*/ 4251158 h 5069305"/>
                <a:gd name="connsiteX10" fmla="*/ 898358 w 5534526"/>
                <a:gd name="connsiteY10" fmla="*/ 4459705 h 5069305"/>
                <a:gd name="connsiteX11" fmla="*/ 1283368 w 5534526"/>
                <a:gd name="connsiteY11" fmla="*/ 4523873 h 5069305"/>
                <a:gd name="connsiteX12" fmla="*/ 1668379 w 5534526"/>
                <a:gd name="connsiteY12" fmla="*/ 4780547 h 5069305"/>
                <a:gd name="connsiteX13" fmla="*/ 2534653 w 5534526"/>
                <a:gd name="connsiteY13" fmla="*/ 4475747 h 5069305"/>
                <a:gd name="connsiteX14" fmla="*/ 2775284 w 5534526"/>
                <a:gd name="connsiteY14" fmla="*/ 4924926 h 5069305"/>
                <a:gd name="connsiteX15" fmla="*/ 3400926 w 5534526"/>
                <a:gd name="connsiteY15" fmla="*/ 5069305 h 5069305"/>
                <a:gd name="connsiteX16" fmla="*/ 3930316 w 5534526"/>
                <a:gd name="connsiteY16" fmla="*/ 4684294 h 5069305"/>
                <a:gd name="connsiteX17" fmla="*/ 4138863 w 5534526"/>
                <a:gd name="connsiteY17" fmla="*/ 4042610 h 5069305"/>
                <a:gd name="connsiteX18" fmla="*/ 4491790 w 5534526"/>
                <a:gd name="connsiteY18" fmla="*/ 3689684 h 5069305"/>
                <a:gd name="connsiteX19" fmla="*/ 4732421 w 5534526"/>
                <a:gd name="connsiteY19" fmla="*/ 4122821 h 5069305"/>
                <a:gd name="connsiteX20" fmla="*/ 5245768 w 5534526"/>
                <a:gd name="connsiteY20" fmla="*/ 3914273 h 5069305"/>
                <a:gd name="connsiteX21" fmla="*/ 5534526 w 5534526"/>
                <a:gd name="connsiteY21" fmla="*/ 3192379 h 5069305"/>
                <a:gd name="connsiteX22" fmla="*/ 5518484 w 5534526"/>
                <a:gd name="connsiteY22" fmla="*/ 2582779 h 5069305"/>
                <a:gd name="connsiteX23" fmla="*/ 5229726 w 5534526"/>
                <a:gd name="connsiteY23" fmla="*/ 2310063 h 5069305"/>
                <a:gd name="connsiteX24" fmla="*/ 5470358 w 5534526"/>
                <a:gd name="connsiteY24" fmla="*/ 1989221 h 5069305"/>
                <a:gd name="connsiteX25" fmla="*/ 5309937 w 5534526"/>
                <a:gd name="connsiteY25" fmla="*/ 1780673 h 5069305"/>
                <a:gd name="connsiteX26" fmla="*/ 5213684 w 5534526"/>
                <a:gd name="connsiteY26" fmla="*/ 1299410 h 5069305"/>
                <a:gd name="connsiteX27" fmla="*/ 4989095 w 5534526"/>
                <a:gd name="connsiteY27" fmla="*/ 1138989 h 5069305"/>
                <a:gd name="connsiteX28" fmla="*/ 4796590 w 5534526"/>
                <a:gd name="connsiteY28" fmla="*/ 818147 h 5069305"/>
                <a:gd name="connsiteX29" fmla="*/ 4604084 w 5534526"/>
                <a:gd name="connsiteY29" fmla="*/ 176463 h 5069305"/>
                <a:gd name="connsiteX30" fmla="*/ 4074695 w 5534526"/>
                <a:gd name="connsiteY30" fmla="*/ 0 h 5069305"/>
                <a:gd name="connsiteX31" fmla="*/ 3834063 w 5534526"/>
                <a:gd name="connsiteY31" fmla="*/ 385010 h 5069305"/>
                <a:gd name="connsiteX32" fmla="*/ 3497179 w 5534526"/>
                <a:gd name="connsiteY32" fmla="*/ 577515 h 5069305"/>
                <a:gd name="connsiteX33" fmla="*/ 3160295 w 5534526"/>
                <a:gd name="connsiteY33" fmla="*/ 208547 h 5069305"/>
                <a:gd name="connsiteX34" fmla="*/ 2630905 w 5534526"/>
                <a:gd name="connsiteY34" fmla="*/ 288758 h 50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4526" h="5069305">
                  <a:moveTo>
                    <a:pt x="2630905" y="288758"/>
                  </a:moveTo>
                  <a:lnTo>
                    <a:pt x="2117558" y="625642"/>
                  </a:lnTo>
                  <a:lnTo>
                    <a:pt x="978568" y="802105"/>
                  </a:lnTo>
                  <a:lnTo>
                    <a:pt x="834190" y="978568"/>
                  </a:lnTo>
                  <a:lnTo>
                    <a:pt x="336884" y="1090863"/>
                  </a:lnTo>
                  <a:lnTo>
                    <a:pt x="160421" y="2454442"/>
                  </a:lnTo>
                  <a:lnTo>
                    <a:pt x="0" y="2695073"/>
                  </a:lnTo>
                  <a:lnTo>
                    <a:pt x="240632" y="3112168"/>
                  </a:lnTo>
                  <a:lnTo>
                    <a:pt x="561474" y="3336758"/>
                  </a:lnTo>
                  <a:lnTo>
                    <a:pt x="593558" y="4251158"/>
                  </a:lnTo>
                  <a:lnTo>
                    <a:pt x="898358" y="4459705"/>
                  </a:lnTo>
                  <a:lnTo>
                    <a:pt x="1283368" y="4523873"/>
                  </a:lnTo>
                  <a:lnTo>
                    <a:pt x="1668379" y="4780547"/>
                  </a:lnTo>
                  <a:lnTo>
                    <a:pt x="2534653" y="4475747"/>
                  </a:lnTo>
                  <a:lnTo>
                    <a:pt x="2775284" y="4924926"/>
                  </a:lnTo>
                  <a:lnTo>
                    <a:pt x="3400926" y="5069305"/>
                  </a:lnTo>
                  <a:lnTo>
                    <a:pt x="3930316" y="4684294"/>
                  </a:lnTo>
                  <a:lnTo>
                    <a:pt x="4138863" y="4042610"/>
                  </a:lnTo>
                  <a:lnTo>
                    <a:pt x="4491790" y="3689684"/>
                  </a:lnTo>
                  <a:lnTo>
                    <a:pt x="4732421" y="4122821"/>
                  </a:lnTo>
                  <a:lnTo>
                    <a:pt x="5245768" y="3914273"/>
                  </a:lnTo>
                  <a:lnTo>
                    <a:pt x="5534526" y="3192379"/>
                  </a:lnTo>
                  <a:lnTo>
                    <a:pt x="5518484" y="2582779"/>
                  </a:lnTo>
                  <a:lnTo>
                    <a:pt x="5229726" y="2310063"/>
                  </a:lnTo>
                  <a:lnTo>
                    <a:pt x="5470358" y="1989221"/>
                  </a:lnTo>
                  <a:lnTo>
                    <a:pt x="5309937" y="1780673"/>
                  </a:lnTo>
                  <a:lnTo>
                    <a:pt x="5213684" y="1299410"/>
                  </a:lnTo>
                  <a:lnTo>
                    <a:pt x="4989095" y="1138989"/>
                  </a:lnTo>
                  <a:lnTo>
                    <a:pt x="4796590" y="818147"/>
                  </a:lnTo>
                  <a:lnTo>
                    <a:pt x="4604084" y="176463"/>
                  </a:lnTo>
                  <a:lnTo>
                    <a:pt x="4074695" y="0"/>
                  </a:lnTo>
                  <a:lnTo>
                    <a:pt x="3834063" y="385010"/>
                  </a:lnTo>
                  <a:lnTo>
                    <a:pt x="3497179" y="577515"/>
                  </a:lnTo>
                  <a:lnTo>
                    <a:pt x="3160295" y="208547"/>
                  </a:lnTo>
                  <a:lnTo>
                    <a:pt x="2630905" y="288758"/>
                  </a:lnTo>
                  <a:close/>
                </a:path>
              </a:pathLst>
            </a:custGeom>
            <a:solidFill>
              <a:srgbClr val="FFFFFF">
                <a:alpha val="25098"/>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任意多边形 12"/>
            <p:cNvSpPr/>
            <p:nvPr/>
          </p:nvSpPr>
          <p:spPr>
            <a:xfrm>
              <a:off x="4395537" y="844918"/>
              <a:ext cx="3994484" cy="3304673"/>
            </a:xfrm>
            <a:custGeom>
              <a:avLst/>
              <a:gdLst>
                <a:gd name="connsiteX0" fmla="*/ 609600 w 3994484"/>
                <a:gd name="connsiteY0" fmla="*/ 786063 h 3304673"/>
                <a:gd name="connsiteX1" fmla="*/ 609600 w 3994484"/>
                <a:gd name="connsiteY1" fmla="*/ 240631 h 3304673"/>
                <a:gd name="connsiteX2" fmla="*/ 2261937 w 3994484"/>
                <a:gd name="connsiteY2" fmla="*/ 112295 h 3304673"/>
                <a:gd name="connsiteX3" fmla="*/ 2614863 w 3994484"/>
                <a:gd name="connsiteY3" fmla="*/ 0 h 3304673"/>
                <a:gd name="connsiteX4" fmla="*/ 3048000 w 3994484"/>
                <a:gd name="connsiteY4" fmla="*/ 112295 h 3304673"/>
                <a:gd name="connsiteX5" fmla="*/ 3160295 w 3994484"/>
                <a:gd name="connsiteY5" fmla="*/ 433137 h 3304673"/>
                <a:gd name="connsiteX6" fmla="*/ 3850105 w 3994484"/>
                <a:gd name="connsiteY6" fmla="*/ 802105 h 3304673"/>
                <a:gd name="connsiteX7" fmla="*/ 3866147 w 3994484"/>
                <a:gd name="connsiteY7" fmla="*/ 1556084 h 3304673"/>
                <a:gd name="connsiteX8" fmla="*/ 3994484 w 3994484"/>
                <a:gd name="connsiteY8" fmla="*/ 2165684 h 3304673"/>
                <a:gd name="connsiteX9" fmla="*/ 3769895 w 3994484"/>
                <a:gd name="connsiteY9" fmla="*/ 2390273 h 3304673"/>
                <a:gd name="connsiteX10" fmla="*/ 3657600 w 3994484"/>
                <a:gd name="connsiteY10" fmla="*/ 2919663 h 3304673"/>
                <a:gd name="connsiteX11" fmla="*/ 3481137 w 3994484"/>
                <a:gd name="connsiteY11" fmla="*/ 3064042 h 3304673"/>
                <a:gd name="connsiteX12" fmla="*/ 2566737 w 3994484"/>
                <a:gd name="connsiteY12" fmla="*/ 3224463 h 3304673"/>
                <a:gd name="connsiteX13" fmla="*/ 2037347 w 3994484"/>
                <a:gd name="connsiteY13" fmla="*/ 3304673 h 3304673"/>
                <a:gd name="connsiteX14" fmla="*/ 1684421 w 3994484"/>
                <a:gd name="connsiteY14" fmla="*/ 3096126 h 3304673"/>
                <a:gd name="connsiteX15" fmla="*/ 946484 w 3994484"/>
                <a:gd name="connsiteY15" fmla="*/ 2999873 h 3304673"/>
                <a:gd name="connsiteX16" fmla="*/ 481263 w 3994484"/>
                <a:gd name="connsiteY16" fmla="*/ 2951747 h 3304673"/>
                <a:gd name="connsiteX17" fmla="*/ 160421 w 3994484"/>
                <a:gd name="connsiteY17" fmla="*/ 2727158 h 3304673"/>
                <a:gd name="connsiteX18" fmla="*/ 0 w 3994484"/>
                <a:gd name="connsiteY18" fmla="*/ 2294021 h 3304673"/>
                <a:gd name="connsiteX19" fmla="*/ 192505 w 3994484"/>
                <a:gd name="connsiteY19" fmla="*/ 1315452 h 3304673"/>
                <a:gd name="connsiteX20" fmla="*/ 609600 w 3994484"/>
                <a:gd name="connsiteY20" fmla="*/ 786063 h 330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4484" h="3304673">
                  <a:moveTo>
                    <a:pt x="609600" y="786063"/>
                  </a:moveTo>
                  <a:lnTo>
                    <a:pt x="609600" y="240631"/>
                  </a:lnTo>
                  <a:lnTo>
                    <a:pt x="2261937" y="112295"/>
                  </a:lnTo>
                  <a:lnTo>
                    <a:pt x="2614863" y="0"/>
                  </a:lnTo>
                  <a:lnTo>
                    <a:pt x="3048000" y="112295"/>
                  </a:lnTo>
                  <a:lnTo>
                    <a:pt x="3160295" y="433137"/>
                  </a:lnTo>
                  <a:lnTo>
                    <a:pt x="3850105" y="802105"/>
                  </a:lnTo>
                  <a:lnTo>
                    <a:pt x="3866147" y="1556084"/>
                  </a:lnTo>
                  <a:lnTo>
                    <a:pt x="3994484" y="2165684"/>
                  </a:lnTo>
                  <a:lnTo>
                    <a:pt x="3769895" y="2390273"/>
                  </a:lnTo>
                  <a:lnTo>
                    <a:pt x="3657600" y="2919663"/>
                  </a:lnTo>
                  <a:lnTo>
                    <a:pt x="3481137" y="3064042"/>
                  </a:lnTo>
                  <a:lnTo>
                    <a:pt x="2566737" y="3224463"/>
                  </a:lnTo>
                  <a:lnTo>
                    <a:pt x="2037347" y="3304673"/>
                  </a:lnTo>
                  <a:lnTo>
                    <a:pt x="1684421" y="3096126"/>
                  </a:lnTo>
                  <a:lnTo>
                    <a:pt x="946484" y="2999873"/>
                  </a:lnTo>
                  <a:lnTo>
                    <a:pt x="481263" y="2951747"/>
                  </a:lnTo>
                  <a:lnTo>
                    <a:pt x="160421" y="2727158"/>
                  </a:lnTo>
                  <a:lnTo>
                    <a:pt x="0" y="2294021"/>
                  </a:lnTo>
                  <a:lnTo>
                    <a:pt x="192505" y="1315452"/>
                  </a:lnTo>
                  <a:lnTo>
                    <a:pt x="609600" y="786063"/>
                  </a:lnTo>
                  <a:close/>
                </a:path>
              </a:pathLst>
            </a:custGeom>
            <a:solidFill>
              <a:srgbClr val="FFFFFF">
                <a:alpha val="25098"/>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p:cNvPicPr>
            <a:picLocks noChangeAspect="1"/>
          </p:cNvPicPr>
          <p:nvPr/>
        </p:nvPicPr>
        <p:blipFill>
          <a:blip r:embed="rId7"/>
          <a:stretch>
            <a:fillRect/>
          </a:stretch>
        </p:blipFill>
        <p:spPr>
          <a:xfrm>
            <a:off x="398620" y="3485016"/>
            <a:ext cx="2901793" cy="1870941"/>
          </a:xfrm>
          <a:prstGeom prst="rect">
            <a:avLst/>
          </a:prstGeom>
        </p:spPr>
      </p:pic>
    </p:spTree>
    <p:extLst>
      <p:ext uri="{BB962C8B-B14F-4D97-AF65-F5344CB8AC3E}">
        <p14:creationId xmlns:p14="http://schemas.microsoft.com/office/powerpoint/2010/main" val="2479841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22539"/>
            <a:ext cx="9144000" cy="1039497"/>
          </a:xfrm>
        </p:spPr>
        <p:txBody>
          <a:bodyPr>
            <a:noAutofit/>
          </a:bodyPr>
          <a:lstStyle/>
          <a:p>
            <a:r>
              <a:rPr lang="en-US" altLang="zh-CN" sz="3600" dirty="0" smtClean="0">
                <a:latin typeface="Adobe Gothic Std B" panose="020B0800000000000000" pitchFamily="34" charset="-128"/>
                <a:ea typeface="Adobe Gothic Std B" panose="020B0800000000000000" pitchFamily="34" charset="-128"/>
              </a:rPr>
              <a:t>“Waste villages” being demolished</a:t>
            </a:r>
            <a:endParaRPr lang="en-GB" sz="3600" dirty="0">
              <a:latin typeface="Adobe Gothic Std B" panose="020B0800000000000000" pitchFamily="34" charset="-128"/>
              <a:ea typeface="Adobe Gothic Std B" panose="020B0800000000000000" pitchFamily="34" charset="-128"/>
            </a:endParaRPr>
          </a:p>
        </p:txBody>
      </p:sp>
      <p:pic>
        <p:nvPicPr>
          <p:cNvPr id="15" name="图片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2965" y="1162036"/>
            <a:ext cx="2731724" cy="2048792"/>
          </a:xfrm>
          <a:prstGeom prst="rect">
            <a:avLst/>
          </a:prstGeom>
        </p:spPr>
      </p:pic>
      <p:pic>
        <p:nvPicPr>
          <p:cNvPr id="16" name="图片 15"/>
          <p:cNvPicPr>
            <a:picLocks noChangeAspect="1"/>
          </p:cNvPicPr>
          <p:nvPr/>
        </p:nvPicPr>
        <p:blipFill rotWithShape="1">
          <a:blip r:embed="rId4" cstate="email">
            <a:extLst>
              <a:ext uri="{28A0092B-C50C-407E-A947-70E740481C1C}">
                <a14:useLocalDpi xmlns:a14="http://schemas.microsoft.com/office/drawing/2010/main" val="0"/>
              </a:ext>
            </a:extLst>
          </a:blip>
          <a:srcRect b="5631"/>
          <a:stretch/>
        </p:blipFill>
        <p:spPr>
          <a:xfrm>
            <a:off x="482966" y="3408030"/>
            <a:ext cx="2731724" cy="1933433"/>
          </a:xfrm>
          <a:prstGeom prst="rect">
            <a:avLst/>
          </a:prstGeom>
        </p:spPr>
      </p:pic>
      <p:pic>
        <p:nvPicPr>
          <p:cNvPr id="13" name="图片 12"/>
          <p:cNvPicPr>
            <a:picLocks noChangeAspect="1"/>
          </p:cNvPicPr>
          <p:nvPr/>
        </p:nvPicPr>
        <p:blipFill>
          <a:blip r:embed="rId5"/>
          <a:stretch>
            <a:fillRect/>
          </a:stretch>
        </p:blipFill>
        <p:spPr>
          <a:xfrm>
            <a:off x="2621182" y="1655278"/>
            <a:ext cx="6102625" cy="3505504"/>
          </a:xfrm>
          <a:prstGeom prst="rect">
            <a:avLst/>
          </a:prstGeom>
        </p:spPr>
      </p:pic>
    </p:spTree>
    <p:extLst>
      <p:ext uri="{BB962C8B-B14F-4D97-AF65-F5344CB8AC3E}">
        <p14:creationId xmlns:p14="http://schemas.microsoft.com/office/powerpoint/2010/main" val="253643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8063" y="335479"/>
            <a:ext cx="8229600" cy="768428"/>
          </a:xfrm>
        </p:spPr>
        <p:txBody>
          <a:bodyPr>
            <a:noAutofit/>
          </a:bodyPr>
          <a:lstStyle/>
          <a:p>
            <a:pPr algn="ctr"/>
            <a:r>
              <a:rPr lang="en-US" altLang="zh-CN" sz="2800" b="1" dirty="0" smtClean="0"/>
              <a:t>Participation observation in residential communities</a:t>
            </a:r>
            <a:endParaRPr lang="zh-CN" altLang="en-US" sz="2800" b="1" dirty="0"/>
          </a:p>
        </p:txBody>
      </p:sp>
      <p:cxnSp>
        <p:nvCxnSpPr>
          <p:cNvPr id="9" name="直接箭头连接符 8"/>
          <p:cNvCxnSpPr/>
          <p:nvPr/>
        </p:nvCxnSpPr>
        <p:spPr>
          <a:xfrm>
            <a:off x="560836" y="1392167"/>
            <a:ext cx="81668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2120" y="2087801"/>
            <a:ext cx="253345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00000"/>
              </a:lnSpc>
            </a:pPr>
            <a:r>
              <a:rPr lang="en-US" altLang="zh-CN" dirty="0" smtClean="0"/>
              <a:t>Initiated an experiment in ZGZ </a:t>
            </a:r>
            <a:endParaRPr lang="zh-CN" altLang="en-US" dirty="0"/>
          </a:p>
        </p:txBody>
      </p:sp>
      <p:cxnSp>
        <p:nvCxnSpPr>
          <p:cNvPr id="12" name="直接连接符 11"/>
          <p:cNvCxnSpPr>
            <a:stCxn id="21" idx="2"/>
            <a:endCxn id="10" idx="0"/>
          </p:cNvCxnSpPr>
          <p:nvPr/>
        </p:nvCxnSpPr>
        <p:spPr>
          <a:xfrm>
            <a:off x="1848847" y="1450627"/>
            <a:ext cx="0" cy="637174"/>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08787" y="1081295"/>
            <a:ext cx="1080120" cy="369332"/>
          </a:xfrm>
          <a:prstGeom prst="rect">
            <a:avLst/>
          </a:prstGeom>
          <a:noFill/>
        </p:spPr>
        <p:txBody>
          <a:bodyPr wrap="square" rtlCol="0">
            <a:spAutoFit/>
          </a:bodyPr>
          <a:lstStyle/>
          <a:p>
            <a:pPr>
              <a:buNone/>
            </a:pPr>
            <a:r>
              <a:rPr lang="en-US" altLang="zh-CN" dirty="0" smtClean="0"/>
              <a:t>2013.12</a:t>
            </a:r>
            <a:endParaRPr lang="zh-CN" altLang="en-US" dirty="0"/>
          </a:p>
        </p:txBody>
      </p:sp>
      <p:pic>
        <p:nvPicPr>
          <p:cNvPr id="3" name="图片 2"/>
          <p:cNvPicPr>
            <a:picLocks noChangeAspect="1"/>
          </p:cNvPicPr>
          <p:nvPr/>
        </p:nvPicPr>
        <p:blipFill>
          <a:blip r:embed="rId2"/>
          <a:stretch>
            <a:fillRect/>
          </a:stretch>
        </p:blipFill>
        <p:spPr>
          <a:xfrm>
            <a:off x="592530" y="3429765"/>
            <a:ext cx="2639572" cy="1410380"/>
          </a:xfrm>
          <a:prstGeom prst="rect">
            <a:avLst/>
          </a:prstGeom>
        </p:spPr>
      </p:pic>
      <p:pic>
        <p:nvPicPr>
          <p:cNvPr id="13" name="图片 12"/>
          <p:cNvPicPr>
            <a:picLocks noChangeAspect="1"/>
          </p:cNvPicPr>
          <p:nvPr/>
        </p:nvPicPr>
        <p:blipFill>
          <a:blip r:embed="rId3"/>
          <a:stretch>
            <a:fillRect/>
          </a:stretch>
        </p:blipFill>
        <p:spPr>
          <a:xfrm>
            <a:off x="3905850" y="1678825"/>
            <a:ext cx="4372396" cy="3603357"/>
          </a:xfrm>
          <a:prstGeom prst="rect">
            <a:avLst/>
          </a:prstGeom>
        </p:spPr>
      </p:pic>
      <p:pic>
        <p:nvPicPr>
          <p:cNvPr id="11" name="图片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81332" y="1590777"/>
            <a:ext cx="2246331" cy="1684749"/>
          </a:xfrm>
          <a:prstGeom prst="rect">
            <a:avLst/>
          </a:prstGeom>
        </p:spPr>
      </p:pic>
      <p:sp>
        <p:nvSpPr>
          <p:cNvPr id="6" name="等腰三角形 5"/>
          <p:cNvSpPr/>
          <p:nvPr/>
        </p:nvSpPr>
        <p:spPr>
          <a:xfrm>
            <a:off x="6496213" y="3562183"/>
            <a:ext cx="190834" cy="258161"/>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cxnSp>
        <p:nvCxnSpPr>
          <p:cNvPr id="8" name="肘形连接符 7"/>
          <p:cNvCxnSpPr>
            <a:stCxn id="6" idx="3"/>
            <a:endCxn id="11" idx="2"/>
          </p:cNvCxnSpPr>
          <p:nvPr/>
        </p:nvCxnSpPr>
        <p:spPr>
          <a:xfrm rot="5400000" flipH="1" flipV="1">
            <a:off x="6825655" y="3041501"/>
            <a:ext cx="544818" cy="1012868"/>
          </a:xfrm>
          <a:prstGeom prst="bentConnector3">
            <a:avLst>
              <a:gd name="adj1" fmla="val -41959"/>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09743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箭头连接符 8"/>
          <p:cNvCxnSpPr/>
          <p:nvPr/>
        </p:nvCxnSpPr>
        <p:spPr>
          <a:xfrm>
            <a:off x="539552" y="2334552"/>
            <a:ext cx="820891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8874" y="2714431"/>
            <a:ext cx="229737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00000"/>
              </a:lnSpc>
            </a:pPr>
            <a:r>
              <a:rPr lang="en-US" altLang="zh-CN" dirty="0" smtClean="0">
                <a:solidFill>
                  <a:schemeClr val="bg1">
                    <a:lumMod val="75000"/>
                  </a:schemeClr>
                </a:solidFill>
              </a:rPr>
              <a:t>Initiated a community based recycling program</a:t>
            </a:r>
            <a:endParaRPr lang="zh-CN" altLang="en-US" dirty="0">
              <a:solidFill>
                <a:schemeClr val="bg1">
                  <a:lumMod val="75000"/>
                </a:schemeClr>
              </a:solidFill>
            </a:endParaRPr>
          </a:p>
        </p:txBody>
      </p:sp>
      <p:cxnSp>
        <p:nvCxnSpPr>
          <p:cNvPr id="12" name="直接连接符 11"/>
          <p:cNvCxnSpPr>
            <a:stCxn id="21" idx="2"/>
            <a:endCxn id="10" idx="0"/>
          </p:cNvCxnSpPr>
          <p:nvPr/>
        </p:nvCxnSpPr>
        <p:spPr>
          <a:xfrm>
            <a:off x="1827563" y="2393012"/>
            <a:ext cx="0" cy="321419"/>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22772" y="1396064"/>
            <a:ext cx="229324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00000"/>
              </a:lnSpc>
            </a:pPr>
            <a:r>
              <a:rPr lang="en-US" altLang="zh-CN" dirty="0" smtClean="0"/>
              <a:t>Working with informal junk-buyer </a:t>
            </a:r>
            <a:endParaRPr lang="zh-CN" altLang="en-US" dirty="0"/>
          </a:p>
        </p:txBody>
      </p:sp>
      <p:cxnSp>
        <p:nvCxnSpPr>
          <p:cNvPr id="15" name="直接连接符 14"/>
          <p:cNvCxnSpPr>
            <a:stCxn id="13" idx="2"/>
          </p:cNvCxnSpPr>
          <p:nvPr/>
        </p:nvCxnSpPr>
        <p:spPr>
          <a:xfrm>
            <a:off x="3482563" y="2149044"/>
            <a:ext cx="0" cy="18550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81573" y="2658129"/>
            <a:ext cx="195204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00000"/>
              </a:lnSpc>
            </a:pPr>
            <a:r>
              <a:rPr lang="en-US" altLang="zh-CN" dirty="0" smtClean="0"/>
              <a:t>Termination of the experiment </a:t>
            </a:r>
            <a:endParaRPr lang="zh-CN" altLang="en-US" dirty="0"/>
          </a:p>
        </p:txBody>
      </p:sp>
      <p:cxnSp>
        <p:nvCxnSpPr>
          <p:cNvPr id="20" name="直接连接符 19"/>
          <p:cNvCxnSpPr>
            <a:stCxn id="18" idx="0"/>
            <a:endCxn id="22" idx="2"/>
          </p:cNvCxnSpPr>
          <p:nvPr/>
        </p:nvCxnSpPr>
        <p:spPr>
          <a:xfrm flipV="1">
            <a:off x="5557597" y="2373220"/>
            <a:ext cx="0" cy="27815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87503" y="2023680"/>
            <a:ext cx="1080120" cy="369332"/>
          </a:xfrm>
          <a:prstGeom prst="rect">
            <a:avLst/>
          </a:prstGeom>
          <a:noFill/>
        </p:spPr>
        <p:txBody>
          <a:bodyPr wrap="square" rtlCol="0">
            <a:spAutoFit/>
          </a:bodyPr>
          <a:lstStyle/>
          <a:p>
            <a:pPr>
              <a:buNone/>
            </a:pPr>
            <a:r>
              <a:rPr lang="en-US" altLang="zh-CN" dirty="0" smtClean="0"/>
              <a:t>2013.12</a:t>
            </a:r>
            <a:endParaRPr lang="zh-CN" altLang="en-US" dirty="0"/>
          </a:p>
        </p:txBody>
      </p:sp>
      <p:sp>
        <p:nvSpPr>
          <p:cNvPr id="22" name="TextBox 21"/>
          <p:cNvSpPr txBox="1"/>
          <p:nvPr/>
        </p:nvSpPr>
        <p:spPr>
          <a:xfrm>
            <a:off x="5074667" y="2003888"/>
            <a:ext cx="965859" cy="369332"/>
          </a:xfrm>
          <a:prstGeom prst="rect">
            <a:avLst/>
          </a:prstGeom>
          <a:noFill/>
        </p:spPr>
        <p:txBody>
          <a:bodyPr wrap="square" rtlCol="0">
            <a:spAutoFit/>
          </a:bodyPr>
          <a:lstStyle/>
          <a:p>
            <a:pPr>
              <a:buNone/>
            </a:pPr>
            <a:r>
              <a:rPr lang="en-US" altLang="zh-CN" dirty="0" smtClean="0"/>
              <a:t>2016.12</a:t>
            </a:r>
            <a:endParaRPr lang="zh-CN" altLang="en-US" dirty="0"/>
          </a:p>
        </p:txBody>
      </p:sp>
      <p:pic>
        <p:nvPicPr>
          <p:cNvPr id="3" name="图片 2"/>
          <p:cNvPicPr>
            <a:picLocks noChangeAspect="1"/>
          </p:cNvPicPr>
          <p:nvPr/>
        </p:nvPicPr>
        <p:blipFill>
          <a:blip r:embed="rId2">
            <a:grayscl/>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507777" y="3959180"/>
            <a:ext cx="2639572" cy="1410380"/>
          </a:xfrm>
          <a:prstGeom prst="rect">
            <a:avLst/>
          </a:prstGeom>
        </p:spPr>
      </p:pic>
      <p:sp>
        <p:nvSpPr>
          <p:cNvPr id="24" name="TextBox 20"/>
          <p:cNvSpPr txBox="1"/>
          <p:nvPr/>
        </p:nvSpPr>
        <p:spPr>
          <a:xfrm>
            <a:off x="2702863" y="2023680"/>
            <a:ext cx="1080120" cy="369332"/>
          </a:xfrm>
          <a:prstGeom prst="rect">
            <a:avLst/>
          </a:prstGeom>
          <a:noFill/>
        </p:spPr>
        <p:txBody>
          <a:bodyPr wrap="square" rtlCol="0">
            <a:spAutoFit/>
          </a:bodyPr>
          <a:lstStyle/>
          <a:p>
            <a:pPr>
              <a:buNone/>
            </a:pPr>
            <a:r>
              <a:rPr lang="en-US" altLang="zh-CN" dirty="0" smtClean="0"/>
              <a:t>2014.7</a:t>
            </a:r>
            <a:endParaRPr lang="zh-CN" altLang="en-US" dirty="0"/>
          </a:p>
        </p:txBody>
      </p:sp>
      <p:pic>
        <p:nvPicPr>
          <p:cNvPr id="7" name="图片 6"/>
          <p:cNvPicPr>
            <a:picLocks noChangeAspect="1"/>
          </p:cNvPicPr>
          <p:nvPr/>
        </p:nvPicPr>
        <p:blipFill>
          <a:blip r:embed="rId4"/>
          <a:stretch>
            <a:fillRect/>
          </a:stretch>
        </p:blipFill>
        <p:spPr>
          <a:xfrm>
            <a:off x="3528157" y="3833949"/>
            <a:ext cx="2375717" cy="1483570"/>
          </a:xfrm>
          <a:prstGeom prst="rect">
            <a:avLst/>
          </a:prstGeom>
        </p:spPr>
      </p:pic>
      <p:sp>
        <p:nvSpPr>
          <p:cNvPr id="17" name="标题 1"/>
          <p:cNvSpPr>
            <a:spLocks noGrp="1"/>
          </p:cNvSpPr>
          <p:nvPr>
            <p:ph type="title"/>
          </p:nvPr>
        </p:nvSpPr>
        <p:spPr>
          <a:xfrm>
            <a:off x="498063" y="335479"/>
            <a:ext cx="8229600" cy="768428"/>
          </a:xfrm>
        </p:spPr>
        <p:txBody>
          <a:bodyPr>
            <a:noAutofit/>
          </a:bodyPr>
          <a:lstStyle/>
          <a:p>
            <a:pPr algn="ctr"/>
            <a:r>
              <a:rPr lang="en-US" altLang="zh-CN" sz="2800" b="1" dirty="0" smtClean="0"/>
              <a:t>Participation observation in residential communities</a:t>
            </a:r>
            <a:endParaRPr lang="zh-CN" altLang="en-US" sz="2800" b="1" dirty="0"/>
          </a:p>
        </p:txBody>
      </p:sp>
    </p:spTree>
    <p:extLst>
      <p:ext uri="{BB962C8B-B14F-4D97-AF65-F5344CB8AC3E}">
        <p14:creationId xmlns:p14="http://schemas.microsoft.com/office/powerpoint/2010/main" val="2854953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noChangeArrowheads="1"/>
          </p:cNvSpPr>
          <p:nvPr>
            <p:ph type="title"/>
          </p:nvPr>
        </p:nvSpPr>
        <p:spPr>
          <a:xfrm>
            <a:off x="457200" y="109595"/>
            <a:ext cx="8229600" cy="828435"/>
          </a:xfrm>
        </p:spPr>
        <p:txBody>
          <a:bodyPr>
            <a:noAutofit/>
          </a:bodyPr>
          <a:lstStyle/>
          <a:p>
            <a:pPr marL="0" indent="0"/>
            <a:r>
              <a:rPr lang="en-US" altLang="zh-CN" sz="3600" dirty="0" smtClean="0"/>
              <a:t>Participation of the households</a:t>
            </a:r>
            <a:endParaRPr lang="zh-CN" altLang="zh-CN" sz="3600" dirty="0"/>
          </a:p>
        </p:txBody>
      </p:sp>
      <p:pic>
        <p:nvPicPr>
          <p:cNvPr id="4" name="图片 3"/>
          <p:cNvPicPr>
            <a:picLocks noChangeAspect="1"/>
          </p:cNvPicPr>
          <p:nvPr/>
        </p:nvPicPr>
        <p:blipFill rotWithShape="1">
          <a:blip r:embed="rId3"/>
          <a:srcRect l="545" t="2195" r="1223" b="12711"/>
          <a:stretch/>
        </p:blipFill>
        <p:spPr>
          <a:xfrm>
            <a:off x="967409" y="1139687"/>
            <a:ext cx="7169426" cy="3193774"/>
          </a:xfrm>
          <a:prstGeom prst="rect">
            <a:avLst/>
          </a:prstGeom>
          <a:effectLst/>
        </p:spPr>
      </p:pic>
      <p:sp>
        <p:nvSpPr>
          <p:cNvPr id="8" name="文本框 7"/>
          <p:cNvSpPr txBox="1"/>
          <p:nvPr/>
        </p:nvSpPr>
        <p:spPr>
          <a:xfrm>
            <a:off x="2537792" y="1420020"/>
            <a:ext cx="3525077" cy="369332"/>
          </a:xfrm>
          <a:prstGeom prst="rect">
            <a:avLst/>
          </a:prstGeom>
          <a:noFill/>
        </p:spPr>
        <p:txBody>
          <a:bodyPr wrap="square" rtlCol="0">
            <a:spAutoFit/>
          </a:bodyPr>
          <a:lstStyle/>
          <a:p>
            <a:r>
              <a:rPr lang="en-US" dirty="0" smtClean="0"/>
              <a:t>Cumulative registered households</a:t>
            </a:r>
            <a:endParaRPr lang="en-GB" dirty="0"/>
          </a:p>
        </p:txBody>
      </p:sp>
      <p:sp>
        <p:nvSpPr>
          <p:cNvPr id="10" name="文本框 9"/>
          <p:cNvSpPr txBox="1"/>
          <p:nvPr/>
        </p:nvSpPr>
        <p:spPr>
          <a:xfrm>
            <a:off x="2782956" y="2367242"/>
            <a:ext cx="4326834" cy="369332"/>
          </a:xfrm>
          <a:prstGeom prst="rect">
            <a:avLst/>
          </a:prstGeom>
          <a:noFill/>
        </p:spPr>
        <p:txBody>
          <a:bodyPr wrap="square" rtlCol="0">
            <a:spAutoFit/>
          </a:bodyPr>
          <a:lstStyle/>
          <a:p>
            <a:r>
              <a:rPr lang="en-US" dirty="0" smtClean="0"/>
              <a:t>Households with discharges to our system</a:t>
            </a:r>
            <a:endParaRPr lang="en-GB" dirty="0"/>
          </a:p>
        </p:txBody>
      </p:sp>
      <p:sp>
        <p:nvSpPr>
          <p:cNvPr id="11" name="文本框 10"/>
          <p:cNvSpPr txBox="1"/>
          <p:nvPr/>
        </p:nvSpPr>
        <p:spPr>
          <a:xfrm>
            <a:off x="3458815" y="3030653"/>
            <a:ext cx="4240697" cy="369332"/>
          </a:xfrm>
          <a:prstGeom prst="rect">
            <a:avLst/>
          </a:prstGeom>
          <a:noFill/>
        </p:spPr>
        <p:txBody>
          <a:bodyPr wrap="square" rtlCol="0">
            <a:spAutoFit/>
          </a:bodyPr>
          <a:lstStyle/>
          <a:p>
            <a:r>
              <a:rPr lang="en-US" dirty="0" smtClean="0"/>
              <a:t>Households establishing sorting habits</a:t>
            </a:r>
            <a:endParaRPr lang="en-GB" dirty="0"/>
          </a:p>
        </p:txBody>
      </p:sp>
      <p:sp>
        <p:nvSpPr>
          <p:cNvPr id="9" name="文本框 8"/>
          <p:cNvSpPr txBox="1"/>
          <p:nvPr/>
        </p:nvSpPr>
        <p:spPr>
          <a:xfrm>
            <a:off x="498707" y="1025048"/>
            <a:ext cx="2766204" cy="369332"/>
          </a:xfrm>
          <a:prstGeom prst="rect">
            <a:avLst/>
          </a:prstGeom>
          <a:solidFill>
            <a:schemeClr val="bg1"/>
          </a:solidFill>
        </p:spPr>
        <p:txBody>
          <a:bodyPr wrap="square" rtlCol="0">
            <a:spAutoFit/>
          </a:bodyPr>
          <a:lstStyle/>
          <a:p>
            <a:r>
              <a:rPr lang="en-US" dirty="0" smtClean="0"/>
              <a:t>Number of Households</a:t>
            </a:r>
            <a:endParaRPr lang="en-GB" dirty="0"/>
          </a:p>
        </p:txBody>
      </p:sp>
      <p:cxnSp>
        <p:nvCxnSpPr>
          <p:cNvPr id="13" name="直接连接符 12"/>
          <p:cNvCxnSpPr/>
          <p:nvPr/>
        </p:nvCxnSpPr>
        <p:spPr>
          <a:xfrm>
            <a:off x="2332383" y="1394380"/>
            <a:ext cx="0" cy="327254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364974" y="4483556"/>
            <a:ext cx="861391" cy="369332"/>
          </a:xfrm>
          <a:prstGeom prst="rect">
            <a:avLst/>
          </a:prstGeom>
          <a:noFill/>
        </p:spPr>
        <p:txBody>
          <a:bodyPr wrap="square" rtlCol="0">
            <a:spAutoFit/>
          </a:bodyPr>
          <a:lstStyle/>
          <a:p>
            <a:r>
              <a:rPr lang="en-US" altLang="zh-CN" dirty="0" smtClean="0"/>
              <a:t>Stage I</a:t>
            </a:r>
            <a:endParaRPr lang="en-GB" dirty="0"/>
          </a:p>
        </p:txBody>
      </p:sp>
      <p:cxnSp>
        <p:nvCxnSpPr>
          <p:cNvPr id="17" name="直接连接符 16"/>
          <p:cNvCxnSpPr/>
          <p:nvPr/>
        </p:nvCxnSpPr>
        <p:spPr>
          <a:xfrm>
            <a:off x="3834754" y="1349943"/>
            <a:ext cx="0" cy="329047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2677815" y="4483556"/>
            <a:ext cx="861391" cy="369332"/>
          </a:xfrm>
          <a:prstGeom prst="rect">
            <a:avLst/>
          </a:prstGeom>
          <a:noFill/>
        </p:spPr>
        <p:txBody>
          <a:bodyPr wrap="square" rtlCol="0">
            <a:spAutoFit/>
          </a:bodyPr>
          <a:lstStyle/>
          <a:p>
            <a:r>
              <a:rPr lang="en-US" altLang="zh-CN" dirty="0" smtClean="0"/>
              <a:t>Stage II</a:t>
            </a:r>
            <a:endParaRPr lang="en-GB" dirty="0"/>
          </a:p>
        </p:txBody>
      </p:sp>
      <p:sp>
        <p:nvSpPr>
          <p:cNvPr id="21" name="文本框 20"/>
          <p:cNvSpPr txBox="1"/>
          <p:nvPr/>
        </p:nvSpPr>
        <p:spPr>
          <a:xfrm>
            <a:off x="5009133" y="4482260"/>
            <a:ext cx="1633332" cy="369332"/>
          </a:xfrm>
          <a:prstGeom prst="rect">
            <a:avLst/>
          </a:prstGeom>
          <a:noFill/>
        </p:spPr>
        <p:txBody>
          <a:bodyPr wrap="square" rtlCol="0">
            <a:spAutoFit/>
          </a:bodyPr>
          <a:lstStyle/>
          <a:p>
            <a:r>
              <a:rPr lang="en-US" altLang="zh-CN" dirty="0" smtClean="0"/>
              <a:t>Stage III</a:t>
            </a:r>
            <a:endParaRPr lang="en-GB" dirty="0"/>
          </a:p>
        </p:txBody>
      </p:sp>
    </p:spTree>
    <p:extLst>
      <p:ext uri="{BB962C8B-B14F-4D97-AF65-F5344CB8AC3E}">
        <p14:creationId xmlns:p14="http://schemas.microsoft.com/office/powerpoint/2010/main" val="3773437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1128" y="1268568"/>
            <a:ext cx="52768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57162" y="295886"/>
            <a:ext cx="8815387" cy="637253"/>
          </a:xfrm>
        </p:spPr>
        <p:txBody>
          <a:bodyPr>
            <a:noAutofit/>
          </a:bodyPr>
          <a:lstStyle/>
          <a:p>
            <a:r>
              <a:rPr lang="en-US" altLang="zh-CN" sz="3600" dirty="0"/>
              <a:t>Various </a:t>
            </a:r>
            <a:r>
              <a:rPr lang="en-US" altLang="zh-CN" sz="3600" dirty="0" smtClean="0"/>
              <a:t>responses </a:t>
            </a:r>
            <a:r>
              <a:rPr lang="en-US" altLang="zh-CN" sz="3600" dirty="0"/>
              <a:t>in different neighborhoods</a:t>
            </a:r>
            <a:endParaRPr lang="zh-CN" altLang="en-US" sz="3600" dirty="0"/>
          </a:p>
        </p:txBody>
      </p:sp>
      <p:cxnSp>
        <p:nvCxnSpPr>
          <p:cNvPr id="6" name="直接连接符 5"/>
          <p:cNvCxnSpPr/>
          <p:nvPr/>
        </p:nvCxnSpPr>
        <p:spPr>
          <a:xfrm flipV="1">
            <a:off x="5743575" y="2557463"/>
            <a:ext cx="1314450" cy="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7314" y="2141964"/>
            <a:ext cx="1542477" cy="830997"/>
          </a:xfrm>
          <a:prstGeom prst="rect">
            <a:avLst/>
          </a:prstGeom>
          <a:noFill/>
        </p:spPr>
        <p:txBody>
          <a:bodyPr wrap="square" rtlCol="0">
            <a:spAutoFit/>
          </a:bodyPr>
          <a:lstStyle/>
          <a:p>
            <a:r>
              <a:rPr lang="en-US" altLang="zh-CN" sz="2400" dirty="0"/>
              <a:t>Urbanized villagers</a:t>
            </a:r>
            <a:endParaRPr lang="zh-CN" altLang="en-US" sz="2400" dirty="0"/>
          </a:p>
        </p:txBody>
      </p:sp>
      <p:cxnSp>
        <p:nvCxnSpPr>
          <p:cNvPr id="10" name="直接连接符 9"/>
          <p:cNvCxnSpPr/>
          <p:nvPr/>
        </p:nvCxnSpPr>
        <p:spPr>
          <a:xfrm flipH="1">
            <a:off x="2096073" y="2385569"/>
            <a:ext cx="1835658" cy="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64360" y="1772633"/>
            <a:ext cx="2092710" cy="2308324"/>
          </a:xfrm>
          <a:prstGeom prst="rect">
            <a:avLst/>
          </a:prstGeom>
          <a:noFill/>
        </p:spPr>
        <p:txBody>
          <a:bodyPr wrap="square" rtlCol="0">
            <a:spAutoFit/>
          </a:bodyPr>
          <a:lstStyle/>
          <a:p>
            <a:r>
              <a:rPr lang="en-US" altLang="zh-CN" sz="2400" dirty="0"/>
              <a:t>Apartments sold to collective </a:t>
            </a:r>
            <a:r>
              <a:rPr lang="en-US" altLang="zh-CN" sz="2400" dirty="0" smtClean="0"/>
              <a:t>buyers from the same </a:t>
            </a:r>
            <a:r>
              <a:rPr lang="en-US" altLang="zh-CN" sz="2400" i="1" dirty="0" err="1" smtClean="0"/>
              <a:t>Danwei</a:t>
            </a:r>
            <a:endParaRPr lang="zh-CN" altLang="en-US" sz="2400" i="1" dirty="0"/>
          </a:p>
        </p:txBody>
      </p:sp>
      <p:cxnSp>
        <p:nvCxnSpPr>
          <p:cNvPr id="13" name="直接连接符 12"/>
          <p:cNvCxnSpPr/>
          <p:nvPr/>
        </p:nvCxnSpPr>
        <p:spPr>
          <a:xfrm>
            <a:off x="4944844" y="4425985"/>
            <a:ext cx="0" cy="729982"/>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86050" y="5155967"/>
            <a:ext cx="6093741" cy="461665"/>
          </a:xfrm>
          <a:prstGeom prst="rect">
            <a:avLst/>
          </a:prstGeom>
          <a:noFill/>
        </p:spPr>
        <p:txBody>
          <a:bodyPr wrap="square" rtlCol="0">
            <a:spAutoFit/>
          </a:bodyPr>
          <a:lstStyle/>
          <a:p>
            <a:r>
              <a:rPr lang="en-US" altLang="zh-CN" sz="2400" dirty="0"/>
              <a:t>Apartments sold to  independent buyers</a:t>
            </a:r>
            <a:endParaRPr lang="zh-CN" altLang="en-US" sz="2400" dirty="0"/>
          </a:p>
        </p:txBody>
      </p:sp>
    </p:spTree>
    <p:extLst>
      <p:ext uri="{BB962C8B-B14F-4D97-AF65-F5344CB8AC3E}">
        <p14:creationId xmlns:p14="http://schemas.microsoft.com/office/powerpoint/2010/main" val="164963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931"/>
            <a:ext cx="9078685" cy="566265"/>
          </a:xfrm>
        </p:spPr>
        <p:txBody>
          <a:bodyPr>
            <a:noAutofit/>
          </a:bodyPr>
          <a:lstStyle/>
          <a:p>
            <a:r>
              <a:rPr lang="en-US" sz="2400" dirty="0" smtClean="0"/>
              <a:t>Diversified participation rates under different governance structure</a:t>
            </a:r>
            <a:endParaRPr lang="en-GB" sz="2400" dirty="0"/>
          </a:p>
        </p:txBody>
      </p:sp>
      <p:graphicFrame>
        <p:nvGraphicFramePr>
          <p:cNvPr id="4" name="内容占位符 3"/>
          <p:cNvGraphicFramePr>
            <a:graphicFrameLocks noGrp="1"/>
          </p:cNvGraphicFramePr>
          <p:nvPr>
            <p:ph idx="1"/>
            <p:extLst/>
          </p:nvPr>
        </p:nvGraphicFramePr>
        <p:xfrm>
          <a:off x="144000" y="589393"/>
          <a:ext cx="8842861" cy="5041509"/>
        </p:xfrm>
        <a:graphic>
          <a:graphicData uri="http://schemas.openxmlformats.org/drawingml/2006/table">
            <a:tbl>
              <a:tblPr firstRow="1" firstCol="1" bandRow="1">
                <a:tableStyleId>{5C22544A-7EE6-4342-B048-85BDC9FD1C3A}</a:tableStyleId>
              </a:tblPr>
              <a:tblGrid>
                <a:gridCol w="2279373">
                  <a:extLst>
                    <a:ext uri="{9D8B030D-6E8A-4147-A177-3AD203B41FA5}">
                      <a16:colId xmlns:a16="http://schemas.microsoft.com/office/drawing/2014/main" val="20000"/>
                    </a:ext>
                  </a:extLst>
                </a:gridCol>
                <a:gridCol w="1503593">
                  <a:extLst>
                    <a:ext uri="{9D8B030D-6E8A-4147-A177-3AD203B41FA5}">
                      <a16:colId xmlns:a16="http://schemas.microsoft.com/office/drawing/2014/main" val="20001"/>
                    </a:ext>
                  </a:extLst>
                </a:gridCol>
                <a:gridCol w="1744321">
                  <a:extLst>
                    <a:ext uri="{9D8B030D-6E8A-4147-A177-3AD203B41FA5}">
                      <a16:colId xmlns:a16="http://schemas.microsoft.com/office/drawing/2014/main" val="20002"/>
                    </a:ext>
                  </a:extLst>
                </a:gridCol>
                <a:gridCol w="1605394">
                  <a:extLst>
                    <a:ext uri="{9D8B030D-6E8A-4147-A177-3AD203B41FA5}">
                      <a16:colId xmlns:a16="http://schemas.microsoft.com/office/drawing/2014/main" val="20003"/>
                    </a:ext>
                  </a:extLst>
                </a:gridCol>
                <a:gridCol w="1710180">
                  <a:extLst>
                    <a:ext uri="{9D8B030D-6E8A-4147-A177-3AD203B41FA5}">
                      <a16:colId xmlns:a16="http://schemas.microsoft.com/office/drawing/2014/main" val="20004"/>
                    </a:ext>
                  </a:extLst>
                </a:gridCol>
              </a:tblGrid>
              <a:tr h="637160">
                <a:tc>
                  <a:txBody>
                    <a:bodyPr/>
                    <a:lstStyle/>
                    <a:p>
                      <a:pPr indent="127000" algn="ctr">
                        <a:lnSpc>
                          <a:spcPct val="150000"/>
                        </a:lnSpc>
                        <a:spcAft>
                          <a:spcPts val="0"/>
                        </a:spcAft>
                      </a:pPr>
                      <a:endParaRPr lang="en-GB"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100" dirty="0" smtClean="0">
                          <a:effectLst/>
                          <a:latin typeface="Times New Roman" panose="02020603050405020304" pitchFamily="18" charset="0"/>
                          <a:ea typeface="宋体" panose="02010600030101010101" pitchFamily="2" charset="-122"/>
                          <a:cs typeface="Times New Roman" panose="02020603050405020304" pitchFamily="18" charset="0"/>
                        </a:rPr>
                        <a:t>Chengdu</a:t>
                      </a:r>
                      <a:endParaRPr lang="en-GB"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0" dirty="0" smtClean="0">
                          <a:effectLst/>
                        </a:rPr>
                        <a:t>Community in Beijing inner</a:t>
                      </a:r>
                      <a:r>
                        <a:rPr lang="en-US" sz="1600" kern="0" baseline="0" dirty="0" smtClean="0">
                          <a:effectLst/>
                        </a:rPr>
                        <a:t> city</a:t>
                      </a:r>
                      <a:endParaRPr lang="en-GB" sz="3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0" dirty="0" smtClean="0">
                          <a:effectLst/>
                        </a:rPr>
                        <a:t>Z village</a:t>
                      </a:r>
                    </a:p>
                    <a:p>
                      <a:pPr indent="127000" algn="ctr">
                        <a:lnSpc>
                          <a:spcPct val="150000"/>
                        </a:lnSpc>
                        <a:spcAft>
                          <a:spcPts val="0"/>
                        </a:spcAft>
                      </a:pPr>
                      <a:r>
                        <a:rPr lang="en-US" sz="1600" kern="0" dirty="0" smtClean="0">
                          <a:effectLst/>
                        </a:rPr>
                        <a:t>2014.4</a:t>
                      </a:r>
                      <a:endParaRPr lang="en-GB" sz="3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1600" kern="0" dirty="0" smtClean="0">
                          <a:effectLst/>
                        </a:rPr>
                        <a:t>Z village </a:t>
                      </a:r>
                    </a:p>
                    <a:p>
                      <a:pPr indent="127000" algn="ctr">
                        <a:lnSpc>
                          <a:spcPct val="150000"/>
                        </a:lnSpc>
                        <a:spcAft>
                          <a:spcPts val="0"/>
                        </a:spcAft>
                      </a:pPr>
                      <a:r>
                        <a:rPr lang="en-US" sz="1600" kern="0" dirty="0" smtClean="0">
                          <a:effectLst/>
                        </a:rPr>
                        <a:t>2015.5</a:t>
                      </a:r>
                      <a:endParaRPr lang="en-GB" sz="3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03280">
                <a:tc>
                  <a:txBody>
                    <a:bodyPr/>
                    <a:lstStyle/>
                    <a:p>
                      <a:pPr marL="0" indent="127000" algn="just" defTabSz="914400" rtl="0" eaLnBrk="1" latinLnBrk="0" hangingPunct="1">
                        <a:lnSpc>
                          <a:spcPct val="150000"/>
                        </a:lnSpc>
                        <a:spcAft>
                          <a:spcPts val="0"/>
                        </a:spcAft>
                      </a:pPr>
                      <a:r>
                        <a:rPr lang="en-US" sz="1600" b="1" kern="0" dirty="0" smtClean="0">
                          <a:solidFill>
                            <a:schemeClr val="lt1"/>
                          </a:solidFill>
                          <a:effectLst/>
                          <a:latin typeface="+mn-lt"/>
                          <a:ea typeface="+mn-ea"/>
                          <a:cs typeface="+mn-cs"/>
                        </a:rPr>
                        <a:t>Governance structure</a:t>
                      </a:r>
                      <a:endParaRPr lang="en-GB" sz="1600" b="1" kern="0" dirty="0">
                        <a:solidFill>
                          <a:schemeClr val="lt1"/>
                        </a:solidFill>
                        <a:effectLst/>
                        <a:latin typeface="+mn-lt"/>
                        <a:ea typeface="+mn-ea"/>
                        <a:cs typeface="+mn-cs"/>
                      </a:endParaRPr>
                    </a:p>
                  </a:txBody>
                  <a:tcPr marL="68580" marR="68580" marT="0" marB="0" anchor="ctr"/>
                </a:tc>
                <a:tc>
                  <a:txBody>
                    <a:bodyPr/>
                    <a:lstStyle/>
                    <a:p>
                      <a:pPr marL="0" indent="127000" algn="just" defTabSz="914400" rtl="0" eaLnBrk="1" latinLnBrk="0" hangingPunct="1">
                        <a:lnSpc>
                          <a:spcPct val="150000"/>
                        </a:lnSpc>
                        <a:spcAft>
                          <a:spcPts val="0"/>
                        </a:spcAft>
                      </a:pPr>
                      <a:r>
                        <a:rPr lang="en-US" sz="1400" b="1" kern="0" dirty="0" smtClean="0">
                          <a:solidFill>
                            <a:schemeClr val="tx1"/>
                          </a:solidFill>
                          <a:effectLst/>
                          <a:latin typeface="+mn-lt"/>
                          <a:ea typeface="+mn-ea"/>
                          <a:cs typeface="+mn-cs"/>
                        </a:rPr>
                        <a:t>PPP</a:t>
                      </a:r>
                      <a:r>
                        <a:rPr lang="en-US" sz="1400" b="1" kern="0" baseline="0" dirty="0" smtClean="0">
                          <a:solidFill>
                            <a:schemeClr val="tx1"/>
                          </a:solidFill>
                          <a:effectLst/>
                          <a:latin typeface="+mn-lt"/>
                          <a:ea typeface="+mn-ea"/>
                          <a:cs typeface="+mn-cs"/>
                        </a:rPr>
                        <a:t> between municipal government and community recycling firm</a:t>
                      </a:r>
                      <a:endParaRPr lang="en-GB" sz="1400" b="1" kern="0" dirty="0">
                        <a:solidFill>
                          <a:schemeClr val="tx1"/>
                        </a:solidFill>
                        <a:effectLst/>
                        <a:latin typeface="+mn-lt"/>
                        <a:ea typeface="+mn-ea"/>
                        <a:cs typeface="+mn-cs"/>
                      </a:endParaRPr>
                    </a:p>
                  </a:txBody>
                  <a:tcPr marL="68580" marR="68580" marT="0" marB="0" anchor="ctr"/>
                </a:tc>
                <a:tc>
                  <a:txBody>
                    <a:bodyPr/>
                    <a:lstStyle/>
                    <a:p>
                      <a:pPr marL="0" indent="127000" algn="just" defTabSz="914400" rtl="0" eaLnBrk="1" latinLnBrk="0" hangingPunct="1">
                        <a:lnSpc>
                          <a:spcPct val="150000"/>
                        </a:lnSpc>
                        <a:spcAft>
                          <a:spcPts val="0"/>
                        </a:spcAft>
                      </a:pPr>
                      <a:r>
                        <a:rPr lang="en-US" sz="1400" b="1" kern="0" dirty="0" smtClean="0">
                          <a:solidFill>
                            <a:schemeClr val="tx1"/>
                          </a:solidFill>
                          <a:effectLst/>
                          <a:latin typeface="+mn-lt"/>
                          <a:ea typeface="+mn-ea"/>
                          <a:cs typeface="+mn-cs"/>
                        </a:rPr>
                        <a:t>Demonstration</a:t>
                      </a:r>
                      <a:r>
                        <a:rPr lang="en-US" sz="1400" b="1" kern="0" baseline="0" dirty="0" smtClean="0">
                          <a:solidFill>
                            <a:schemeClr val="tx1"/>
                          </a:solidFill>
                          <a:effectLst/>
                          <a:latin typeface="+mn-lt"/>
                          <a:ea typeface="+mn-ea"/>
                          <a:cs typeface="+mn-cs"/>
                        </a:rPr>
                        <a:t> projects by municipal government and certified recyclers </a:t>
                      </a:r>
                      <a:endParaRPr lang="en-GB" sz="1400" b="1" kern="0" dirty="0">
                        <a:solidFill>
                          <a:schemeClr val="tx1"/>
                        </a:solidFill>
                        <a:effectLst/>
                        <a:latin typeface="+mn-lt"/>
                        <a:ea typeface="+mn-ea"/>
                        <a:cs typeface="+mn-cs"/>
                      </a:endParaRPr>
                    </a:p>
                  </a:txBody>
                  <a:tcPr marL="0" marR="0" marT="0" marB="0"/>
                </a:tc>
                <a:tc>
                  <a:txBody>
                    <a:bodyPr/>
                    <a:lstStyle/>
                    <a:p>
                      <a:pPr marL="0" indent="127000" algn="just" defTabSz="914400" rtl="0" eaLnBrk="1" latinLnBrk="0" hangingPunct="1">
                        <a:lnSpc>
                          <a:spcPct val="150000"/>
                        </a:lnSpc>
                        <a:spcAft>
                          <a:spcPts val="0"/>
                        </a:spcAft>
                      </a:pPr>
                      <a:r>
                        <a:rPr lang="en-US" sz="1400" b="1" kern="0" dirty="0" smtClean="0">
                          <a:solidFill>
                            <a:schemeClr val="tx1"/>
                          </a:solidFill>
                          <a:effectLst/>
                          <a:latin typeface="+mn-lt"/>
                          <a:ea typeface="+mn-ea"/>
                          <a:cs typeface="+mn-cs"/>
                        </a:rPr>
                        <a:t>Community recycling program initiated by Research</a:t>
                      </a:r>
                      <a:r>
                        <a:rPr lang="en-US" sz="1400" b="1" kern="0" baseline="0" dirty="0" smtClean="0">
                          <a:solidFill>
                            <a:schemeClr val="tx1"/>
                          </a:solidFill>
                          <a:effectLst/>
                          <a:latin typeface="+mn-lt"/>
                          <a:ea typeface="+mn-ea"/>
                          <a:cs typeface="+mn-cs"/>
                        </a:rPr>
                        <a:t> team</a:t>
                      </a:r>
                      <a:endParaRPr lang="en-GB" sz="1400" b="1" kern="0" dirty="0">
                        <a:solidFill>
                          <a:schemeClr val="tx1"/>
                        </a:solidFill>
                        <a:effectLst/>
                        <a:latin typeface="+mn-lt"/>
                        <a:ea typeface="+mn-ea"/>
                        <a:cs typeface="+mn-cs"/>
                      </a:endParaRPr>
                    </a:p>
                  </a:txBody>
                  <a:tcPr marL="68580" marR="68580" marT="0" marB="0"/>
                </a:tc>
                <a:tc>
                  <a:txBody>
                    <a:bodyPr/>
                    <a:lstStyle/>
                    <a:p>
                      <a:pPr marL="0" indent="127000" algn="just" defTabSz="914400" rtl="0" eaLnBrk="1" latinLnBrk="0" hangingPunct="1">
                        <a:lnSpc>
                          <a:spcPct val="150000"/>
                        </a:lnSpc>
                        <a:spcAft>
                          <a:spcPts val="0"/>
                        </a:spcAft>
                      </a:pPr>
                      <a:r>
                        <a:rPr lang="en-US" sz="1400" b="1" kern="0" dirty="0" smtClean="0">
                          <a:solidFill>
                            <a:schemeClr val="tx1"/>
                          </a:solidFill>
                          <a:effectLst/>
                          <a:latin typeface="+mn-lt"/>
                          <a:ea typeface="+mn-ea"/>
                          <a:cs typeface="+mn-cs"/>
                        </a:rPr>
                        <a:t>community</a:t>
                      </a:r>
                      <a:r>
                        <a:rPr lang="en-US" sz="1400" b="1" kern="0" baseline="0" dirty="0" smtClean="0">
                          <a:solidFill>
                            <a:schemeClr val="tx1"/>
                          </a:solidFill>
                          <a:effectLst/>
                          <a:latin typeface="+mn-lt"/>
                          <a:ea typeface="+mn-ea"/>
                          <a:cs typeface="+mn-cs"/>
                        </a:rPr>
                        <a:t> recycling program run by migrant junk-buyer</a:t>
                      </a:r>
                      <a:endParaRPr lang="en-GB" sz="1400" b="1" kern="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503280">
                <a:tc>
                  <a:txBody>
                    <a:bodyPr/>
                    <a:lstStyle/>
                    <a:p>
                      <a:pPr indent="127000" algn="just">
                        <a:lnSpc>
                          <a:spcPct val="150000"/>
                        </a:lnSpc>
                        <a:spcAft>
                          <a:spcPts val="0"/>
                        </a:spcAft>
                      </a:pPr>
                      <a:r>
                        <a:rPr lang="en-US" sz="1600" kern="0" dirty="0" smtClean="0">
                          <a:effectLst/>
                          <a:latin typeface="+mn-lt"/>
                          <a:ea typeface="+mn-ea"/>
                          <a:cs typeface="+mn-cs"/>
                        </a:rPr>
                        <a:t>Registered House</a:t>
                      </a:r>
                      <a:r>
                        <a:rPr lang="en-US" sz="1600" kern="0" baseline="0" dirty="0" smtClean="0">
                          <a:effectLst/>
                          <a:latin typeface="+mn-lt"/>
                          <a:ea typeface="+mn-ea"/>
                          <a:cs typeface="+mn-cs"/>
                        </a:rPr>
                        <a:t>holds / total households</a:t>
                      </a:r>
                      <a:endParaRPr lang="en-GB" sz="3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2000" kern="0" dirty="0" smtClean="0">
                          <a:effectLst/>
                        </a:rPr>
                        <a:t>1397/3000</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2000" kern="0" dirty="0" smtClean="0">
                          <a:effectLst/>
                        </a:rPr>
                        <a:t>108/2250</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ct val="150000"/>
                        </a:lnSpc>
                        <a:spcAft>
                          <a:spcPts val="0"/>
                        </a:spcAft>
                      </a:pPr>
                      <a:r>
                        <a:rPr lang="en-US" sz="2000" kern="0" dirty="0" smtClean="0">
                          <a:effectLst/>
                        </a:rPr>
                        <a:t>512/10000</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2000" kern="0" dirty="0" smtClean="0">
                          <a:solidFill>
                            <a:schemeClr val="dk1"/>
                          </a:solidFill>
                          <a:effectLst/>
                          <a:latin typeface="+mn-lt"/>
                          <a:ea typeface="+mn-ea"/>
                          <a:cs typeface="+mn-cs"/>
                        </a:rPr>
                        <a:t>595/10000</a:t>
                      </a:r>
                      <a:endParaRPr lang="en-GB" sz="2000" kern="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2"/>
                  </a:ext>
                </a:extLst>
              </a:tr>
              <a:tr h="732563">
                <a:tc>
                  <a:txBody>
                    <a:bodyPr/>
                    <a:lstStyle/>
                    <a:p>
                      <a:pPr indent="127000" algn="just">
                        <a:lnSpc>
                          <a:spcPct val="150000"/>
                        </a:lnSpc>
                        <a:spcAft>
                          <a:spcPts val="0"/>
                        </a:spcAft>
                      </a:pPr>
                      <a:r>
                        <a:rPr lang="en-US" altLang="zh-CN" sz="1600" kern="0" dirty="0" smtClean="0">
                          <a:effectLst/>
                        </a:rPr>
                        <a:t>Average discharge</a:t>
                      </a:r>
                      <a:endParaRPr lang="en-GB" sz="3600" kern="100" dirty="0">
                        <a:effectLst/>
                      </a:endParaRPr>
                    </a:p>
                    <a:p>
                      <a:pPr indent="127000" algn="just">
                        <a:lnSpc>
                          <a:spcPct val="150000"/>
                        </a:lnSpc>
                        <a:spcAft>
                          <a:spcPts val="0"/>
                        </a:spcAft>
                      </a:pPr>
                      <a:r>
                        <a:rPr lang="zh-CN" sz="1600" kern="0" dirty="0">
                          <a:effectLst/>
                        </a:rPr>
                        <a:t>（</a:t>
                      </a:r>
                      <a:r>
                        <a:rPr lang="en-US" sz="1600" kern="0" dirty="0" smtClean="0">
                          <a:effectLst/>
                        </a:rPr>
                        <a:t>kg/household/m</a:t>
                      </a:r>
                      <a:r>
                        <a:rPr lang="zh-CN" sz="1600" kern="0" dirty="0" smtClean="0">
                          <a:effectLst/>
                        </a:rPr>
                        <a:t>）</a:t>
                      </a:r>
                      <a:endParaRPr lang="en-GB" sz="3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0">
                          <a:effectLst/>
                        </a:rPr>
                        <a:t>9.34</a:t>
                      </a:r>
                      <a:endParaRPr lang="en-GB"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0" dirty="0">
                          <a:effectLst/>
                        </a:rPr>
                        <a:t>1.34</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0">
                          <a:effectLst/>
                        </a:rPr>
                        <a:t>4.35</a:t>
                      </a:r>
                      <a:endParaRPr lang="en-GB"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0" dirty="0" smtClean="0">
                          <a:effectLst/>
                        </a:rPr>
                        <a:t>5</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622853">
                <a:tc>
                  <a:txBody>
                    <a:bodyPr/>
                    <a:lstStyle/>
                    <a:p>
                      <a:pPr indent="127000" algn="just">
                        <a:lnSpc>
                          <a:spcPct val="150000"/>
                        </a:lnSpc>
                        <a:spcAft>
                          <a:spcPts val="0"/>
                        </a:spcAft>
                      </a:pPr>
                      <a:r>
                        <a:rPr lang="en-US"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Participant rate</a:t>
                      </a:r>
                      <a:endParaRPr lang="en-GB"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100" dirty="0" smtClean="0">
                          <a:effectLst/>
                          <a:latin typeface="Times New Roman" panose="02020603050405020304" pitchFamily="18" charset="0"/>
                          <a:ea typeface="宋体" panose="02010600030101010101" pitchFamily="2" charset="-122"/>
                          <a:cs typeface="Times New Roman" panose="02020603050405020304" pitchFamily="18" charset="0"/>
                        </a:rPr>
                        <a:t>50.5%</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100" dirty="0" smtClean="0">
                          <a:effectLst/>
                          <a:latin typeface="Times New Roman" panose="02020603050405020304" pitchFamily="18" charset="0"/>
                          <a:ea typeface="宋体" panose="02010600030101010101" pitchFamily="2" charset="-122"/>
                          <a:cs typeface="Times New Roman" panose="02020603050405020304" pitchFamily="18" charset="0"/>
                        </a:rPr>
                        <a:t>27.8%</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100" dirty="0" smtClean="0">
                          <a:effectLst/>
                          <a:latin typeface="Times New Roman" panose="02020603050405020304" pitchFamily="18" charset="0"/>
                          <a:ea typeface="宋体" panose="02010600030101010101" pitchFamily="2" charset="-122"/>
                          <a:cs typeface="Times New Roman" panose="02020603050405020304" pitchFamily="18" charset="0"/>
                        </a:rPr>
                        <a:t>37.9%</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100" dirty="0" smtClean="0">
                          <a:effectLst/>
                          <a:latin typeface="Times New Roman" panose="02020603050405020304" pitchFamily="18" charset="0"/>
                          <a:ea typeface="宋体" panose="02010600030101010101" pitchFamily="2" charset="-122"/>
                          <a:cs typeface="Times New Roman" panose="02020603050405020304" pitchFamily="18" charset="0"/>
                        </a:rPr>
                        <a:t>15.6%</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622853">
                <a:tc>
                  <a:txBody>
                    <a:bodyPr/>
                    <a:lstStyle/>
                    <a:p>
                      <a:pPr indent="127000" algn="just">
                        <a:lnSpc>
                          <a:spcPct val="150000"/>
                        </a:lnSpc>
                        <a:spcAft>
                          <a:spcPts val="0"/>
                        </a:spcAft>
                      </a:pPr>
                      <a:r>
                        <a:rPr lang="en-US" altLang="zh-CN" sz="1600" kern="0" dirty="0" smtClean="0">
                          <a:effectLst/>
                        </a:rPr>
                        <a:t>Sorting correct rate</a:t>
                      </a:r>
                      <a:endParaRPr lang="en-GB" sz="3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0" dirty="0">
                          <a:effectLst/>
                        </a:rPr>
                        <a:t>83.7%</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0">
                          <a:effectLst/>
                        </a:rPr>
                        <a:t>97.2%</a:t>
                      </a:r>
                      <a:endParaRPr lang="en-GB"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0">
                          <a:effectLst/>
                        </a:rPr>
                        <a:t>48.8%</a:t>
                      </a:r>
                      <a:endParaRPr lang="en-GB"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just">
                        <a:lnSpc>
                          <a:spcPct val="150000"/>
                        </a:lnSpc>
                        <a:spcAft>
                          <a:spcPts val="0"/>
                        </a:spcAft>
                      </a:pPr>
                      <a:r>
                        <a:rPr lang="en-US" sz="2000" kern="0" dirty="0">
                          <a:effectLst/>
                        </a:rPr>
                        <a:t>68.9%</a:t>
                      </a:r>
                      <a:endParaRPr lang="en-GB"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6704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箭头连接符 8"/>
          <p:cNvCxnSpPr/>
          <p:nvPr/>
        </p:nvCxnSpPr>
        <p:spPr>
          <a:xfrm>
            <a:off x="539552" y="2334552"/>
            <a:ext cx="820891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8874" y="2714431"/>
            <a:ext cx="229737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00000"/>
              </a:lnSpc>
            </a:pPr>
            <a:r>
              <a:rPr lang="en-US" altLang="zh-CN" dirty="0" smtClean="0">
                <a:solidFill>
                  <a:schemeClr val="bg1">
                    <a:lumMod val="75000"/>
                  </a:schemeClr>
                </a:solidFill>
              </a:rPr>
              <a:t>Initiated a community based recycling program</a:t>
            </a:r>
            <a:endParaRPr lang="zh-CN" altLang="en-US" dirty="0">
              <a:solidFill>
                <a:schemeClr val="bg1">
                  <a:lumMod val="75000"/>
                </a:schemeClr>
              </a:solidFill>
            </a:endParaRPr>
          </a:p>
        </p:txBody>
      </p:sp>
      <p:cxnSp>
        <p:nvCxnSpPr>
          <p:cNvPr id="12" name="直接连接符 11"/>
          <p:cNvCxnSpPr>
            <a:stCxn id="21" idx="2"/>
            <a:endCxn id="10" idx="0"/>
          </p:cNvCxnSpPr>
          <p:nvPr/>
        </p:nvCxnSpPr>
        <p:spPr>
          <a:xfrm>
            <a:off x="1827563" y="2393012"/>
            <a:ext cx="0" cy="321419"/>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22772" y="1396064"/>
            <a:ext cx="229324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00000"/>
              </a:lnSpc>
            </a:pPr>
            <a:r>
              <a:rPr lang="en-US" altLang="zh-CN" dirty="0" smtClean="0">
                <a:solidFill>
                  <a:schemeClr val="bg1">
                    <a:lumMod val="75000"/>
                  </a:schemeClr>
                </a:solidFill>
              </a:rPr>
              <a:t>Working with informal junk-buyer </a:t>
            </a:r>
            <a:endParaRPr lang="zh-CN" altLang="en-US" dirty="0">
              <a:solidFill>
                <a:schemeClr val="bg1">
                  <a:lumMod val="75000"/>
                </a:schemeClr>
              </a:solidFill>
            </a:endParaRPr>
          </a:p>
        </p:txBody>
      </p:sp>
      <p:cxnSp>
        <p:nvCxnSpPr>
          <p:cNvPr id="15" name="直接连接符 14"/>
          <p:cNvCxnSpPr>
            <a:stCxn id="13" idx="2"/>
          </p:cNvCxnSpPr>
          <p:nvPr/>
        </p:nvCxnSpPr>
        <p:spPr>
          <a:xfrm>
            <a:off x="3482563" y="2149044"/>
            <a:ext cx="0" cy="18550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81573" y="2658129"/>
            <a:ext cx="195204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00000"/>
              </a:lnSpc>
            </a:pPr>
            <a:r>
              <a:rPr lang="en-US" altLang="zh-CN" dirty="0" smtClean="0">
                <a:solidFill>
                  <a:schemeClr val="bg1">
                    <a:lumMod val="75000"/>
                  </a:schemeClr>
                </a:solidFill>
              </a:rPr>
              <a:t>Termination of the experiment </a:t>
            </a:r>
            <a:endParaRPr lang="zh-CN" altLang="en-US" dirty="0">
              <a:solidFill>
                <a:schemeClr val="bg1">
                  <a:lumMod val="75000"/>
                </a:schemeClr>
              </a:solidFill>
            </a:endParaRPr>
          </a:p>
        </p:txBody>
      </p:sp>
      <p:cxnSp>
        <p:nvCxnSpPr>
          <p:cNvPr id="20" name="直接连接符 19"/>
          <p:cNvCxnSpPr>
            <a:stCxn id="18" idx="0"/>
            <a:endCxn id="22" idx="2"/>
          </p:cNvCxnSpPr>
          <p:nvPr/>
        </p:nvCxnSpPr>
        <p:spPr>
          <a:xfrm flipV="1">
            <a:off x="5557597" y="2373220"/>
            <a:ext cx="0" cy="27815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87503" y="2023680"/>
            <a:ext cx="1080120" cy="369332"/>
          </a:xfrm>
          <a:prstGeom prst="rect">
            <a:avLst/>
          </a:prstGeom>
          <a:noFill/>
        </p:spPr>
        <p:txBody>
          <a:bodyPr wrap="square" rtlCol="0">
            <a:spAutoFit/>
          </a:bodyPr>
          <a:lstStyle/>
          <a:p>
            <a:pPr>
              <a:buNone/>
            </a:pPr>
            <a:r>
              <a:rPr lang="en-US" altLang="zh-CN" dirty="0" smtClean="0"/>
              <a:t>2013.12</a:t>
            </a:r>
            <a:endParaRPr lang="zh-CN" altLang="en-US" dirty="0"/>
          </a:p>
        </p:txBody>
      </p:sp>
      <p:sp>
        <p:nvSpPr>
          <p:cNvPr id="22" name="TextBox 21"/>
          <p:cNvSpPr txBox="1"/>
          <p:nvPr/>
        </p:nvSpPr>
        <p:spPr>
          <a:xfrm>
            <a:off x="5074667" y="2003888"/>
            <a:ext cx="965859" cy="369332"/>
          </a:xfrm>
          <a:prstGeom prst="rect">
            <a:avLst/>
          </a:prstGeom>
          <a:noFill/>
        </p:spPr>
        <p:txBody>
          <a:bodyPr wrap="square" rtlCol="0">
            <a:spAutoFit/>
          </a:bodyPr>
          <a:lstStyle/>
          <a:p>
            <a:pPr>
              <a:buNone/>
            </a:pPr>
            <a:r>
              <a:rPr lang="en-US" altLang="zh-CN" dirty="0" smtClean="0"/>
              <a:t>2016.12</a:t>
            </a:r>
            <a:endParaRPr lang="zh-CN" altLang="en-US" dirty="0"/>
          </a:p>
        </p:txBody>
      </p:sp>
      <p:sp>
        <p:nvSpPr>
          <p:cNvPr id="23" name="TextBox 22"/>
          <p:cNvSpPr txBox="1"/>
          <p:nvPr/>
        </p:nvSpPr>
        <p:spPr>
          <a:xfrm>
            <a:off x="6245611" y="1182526"/>
            <a:ext cx="172819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00000"/>
              </a:lnSpc>
            </a:pPr>
            <a:r>
              <a:rPr lang="en-US" altLang="zh-CN" dirty="0" smtClean="0"/>
              <a:t>PPP contract with </a:t>
            </a:r>
            <a:r>
              <a:rPr lang="en-US" altLang="zh-CN" dirty="0" err="1" smtClean="0"/>
              <a:t>Aifenlei</a:t>
            </a:r>
            <a:endParaRPr lang="zh-CN" altLang="en-US" dirty="0"/>
          </a:p>
        </p:txBody>
      </p:sp>
      <p:cxnSp>
        <p:nvCxnSpPr>
          <p:cNvPr id="25" name="直接连接符 24"/>
          <p:cNvCxnSpPr>
            <a:stCxn id="23" idx="2"/>
          </p:cNvCxnSpPr>
          <p:nvPr/>
        </p:nvCxnSpPr>
        <p:spPr>
          <a:xfrm>
            <a:off x="7109707" y="1828857"/>
            <a:ext cx="0" cy="544363"/>
          </a:xfrm>
          <a:prstGeom prst="line">
            <a:avLst/>
          </a:prstGeom>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6533618" y="1998154"/>
            <a:ext cx="944489" cy="369332"/>
          </a:xfrm>
          <a:prstGeom prst="rect">
            <a:avLst/>
          </a:prstGeom>
        </p:spPr>
        <p:txBody>
          <a:bodyPr wrap="none">
            <a:spAutoFit/>
          </a:bodyPr>
          <a:lstStyle/>
          <a:p>
            <a:pPr>
              <a:lnSpc>
                <a:spcPct val="100000"/>
              </a:lnSpc>
              <a:buNone/>
            </a:pPr>
            <a:r>
              <a:rPr lang="en-US" altLang="zh-CN" dirty="0" smtClean="0"/>
              <a:t>2018.10</a:t>
            </a:r>
            <a:endParaRPr lang="zh-CN" altLang="en-US" dirty="0"/>
          </a:p>
        </p:txBody>
      </p:sp>
      <p:pic>
        <p:nvPicPr>
          <p:cNvPr id="3" name="图片 2"/>
          <p:cNvPicPr>
            <a:picLocks noChangeAspect="1"/>
          </p:cNvPicPr>
          <p:nvPr/>
        </p:nvPicPr>
        <p:blipFill>
          <a:blip r:embed="rId2">
            <a:grayscl/>
          </a:blip>
          <a:stretch>
            <a:fillRect/>
          </a:stretch>
        </p:blipFill>
        <p:spPr>
          <a:xfrm>
            <a:off x="507777" y="3959180"/>
            <a:ext cx="2639572" cy="1410380"/>
          </a:xfrm>
          <a:prstGeom prst="rect">
            <a:avLst/>
          </a:prstGeom>
        </p:spPr>
      </p:pic>
      <p:sp>
        <p:nvSpPr>
          <p:cNvPr id="24" name="TextBox 20"/>
          <p:cNvSpPr txBox="1"/>
          <p:nvPr/>
        </p:nvSpPr>
        <p:spPr>
          <a:xfrm>
            <a:off x="2702863" y="2023680"/>
            <a:ext cx="1080120" cy="369332"/>
          </a:xfrm>
          <a:prstGeom prst="rect">
            <a:avLst/>
          </a:prstGeom>
          <a:noFill/>
        </p:spPr>
        <p:txBody>
          <a:bodyPr wrap="square" rtlCol="0">
            <a:spAutoFit/>
          </a:bodyPr>
          <a:lstStyle/>
          <a:p>
            <a:pPr>
              <a:buNone/>
            </a:pPr>
            <a:r>
              <a:rPr lang="en-US" altLang="zh-CN" dirty="0" smtClean="0"/>
              <a:t>2014.7</a:t>
            </a:r>
            <a:endParaRPr lang="zh-CN" altLang="en-US" dirty="0"/>
          </a:p>
        </p:txBody>
      </p:sp>
      <p:pic>
        <p:nvPicPr>
          <p:cNvPr id="7" name="图片 6"/>
          <p:cNvPicPr>
            <a:picLocks noChangeAspect="1"/>
          </p:cNvPicPr>
          <p:nvPr/>
        </p:nvPicPr>
        <p:blipFill>
          <a:blip r:embed="rId3">
            <a:grayscl/>
          </a:blip>
          <a:stretch>
            <a:fillRect/>
          </a:stretch>
        </p:blipFill>
        <p:spPr>
          <a:xfrm>
            <a:off x="3596766" y="3833949"/>
            <a:ext cx="2375717" cy="1483570"/>
          </a:xfrm>
          <a:prstGeom prst="rect">
            <a:avLst/>
          </a:prstGeom>
        </p:spPr>
      </p:pic>
      <p:pic>
        <p:nvPicPr>
          <p:cNvPr id="8" name="图片 7"/>
          <p:cNvPicPr>
            <a:picLocks noChangeAspect="1"/>
          </p:cNvPicPr>
          <p:nvPr/>
        </p:nvPicPr>
        <p:blipFill rotWithShape="1">
          <a:blip r:embed="rId4"/>
          <a:srcRect l="33334" t="35998" r="8887" b="10702"/>
          <a:stretch/>
        </p:blipFill>
        <p:spPr>
          <a:xfrm>
            <a:off x="6421900" y="3833948"/>
            <a:ext cx="2327467" cy="1535611"/>
          </a:xfrm>
          <a:prstGeom prst="rect">
            <a:avLst/>
          </a:prstGeom>
        </p:spPr>
      </p:pic>
      <p:sp>
        <p:nvSpPr>
          <p:cNvPr id="27" name="标题 1"/>
          <p:cNvSpPr>
            <a:spLocks noGrp="1"/>
          </p:cNvSpPr>
          <p:nvPr>
            <p:ph type="title"/>
          </p:nvPr>
        </p:nvSpPr>
        <p:spPr>
          <a:xfrm>
            <a:off x="498063" y="335479"/>
            <a:ext cx="8229600" cy="768428"/>
          </a:xfrm>
        </p:spPr>
        <p:txBody>
          <a:bodyPr>
            <a:noAutofit/>
          </a:bodyPr>
          <a:lstStyle/>
          <a:p>
            <a:pPr algn="ctr"/>
            <a:r>
              <a:rPr lang="en-US" altLang="zh-CN" sz="2800" b="1" dirty="0" smtClean="0"/>
              <a:t>Participation observation in residential communities</a:t>
            </a:r>
            <a:endParaRPr lang="zh-CN" altLang="en-US" sz="2800" b="1" dirty="0"/>
          </a:p>
        </p:txBody>
      </p:sp>
      <p:grpSp>
        <p:nvGrpSpPr>
          <p:cNvPr id="5" name="组合 4"/>
          <p:cNvGrpSpPr/>
          <p:nvPr/>
        </p:nvGrpSpPr>
        <p:grpSpPr>
          <a:xfrm>
            <a:off x="998732" y="1348259"/>
            <a:ext cx="4558865" cy="3757725"/>
            <a:chOff x="998732" y="1348259"/>
            <a:chExt cx="4558865" cy="3757725"/>
          </a:xfrm>
        </p:grpSpPr>
        <p:pic>
          <p:nvPicPr>
            <p:cNvPr id="2" name="图片 1"/>
            <p:cNvPicPr>
              <a:picLocks noChangeAspect="1"/>
            </p:cNvPicPr>
            <p:nvPr/>
          </p:nvPicPr>
          <p:blipFill>
            <a:blip r:embed="rId5"/>
            <a:stretch>
              <a:fillRect/>
            </a:stretch>
          </p:blipFill>
          <p:spPr>
            <a:xfrm>
              <a:off x="998732" y="1348259"/>
              <a:ext cx="4558865" cy="3757725"/>
            </a:xfrm>
            <a:prstGeom prst="rect">
              <a:avLst/>
            </a:prstGeom>
          </p:spPr>
        </p:pic>
        <p:sp>
          <p:nvSpPr>
            <p:cNvPr id="4" name="等腰三角形 3"/>
            <p:cNvSpPr/>
            <p:nvPr/>
          </p:nvSpPr>
          <p:spPr>
            <a:xfrm>
              <a:off x="3210105" y="2562352"/>
              <a:ext cx="281093" cy="33271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94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On call door-to-door collection</a:t>
            </a:r>
            <a:endParaRPr lang="zh-CN" altLang="en-US" dirty="0"/>
          </a:p>
        </p:txBody>
      </p:sp>
      <p:pic>
        <p:nvPicPr>
          <p:cNvPr id="4" name="图片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94515" y="1815737"/>
            <a:ext cx="3361506" cy="2521129"/>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6504" y="1815736"/>
            <a:ext cx="3361506" cy="2521129"/>
          </a:xfrm>
          <a:prstGeom prst="rect">
            <a:avLst/>
          </a:prstGeom>
        </p:spPr>
      </p:pic>
    </p:spTree>
    <p:extLst>
      <p:ext uri="{BB962C8B-B14F-4D97-AF65-F5344CB8AC3E}">
        <p14:creationId xmlns:p14="http://schemas.microsoft.com/office/powerpoint/2010/main" val="3386351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Sorting center</a:t>
            </a:r>
            <a:endParaRPr lang="zh-CN" altLang="en-US" dirty="0"/>
          </a:p>
        </p:txBody>
      </p:sp>
      <p:pic>
        <p:nvPicPr>
          <p:cNvPr id="3" name="图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6138" y="1896555"/>
            <a:ext cx="3157955" cy="2368467"/>
          </a:xfrm>
          <a:prstGeom prst="rect">
            <a:avLst/>
          </a:prstGeom>
        </p:spPr>
      </p:pic>
      <p:pic>
        <p:nvPicPr>
          <p:cNvPr id="4" name="图片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69467" y="1896555"/>
            <a:ext cx="3173196" cy="2379897"/>
          </a:xfrm>
          <a:prstGeom prst="rect">
            <a:avLst/>
          </a:prstGeom>
        </p:spPr>
      </p:pic>
    </p:spTree>
    <p:extLst>
      <p:ext uri="{BB962C8B-B14F-4D97-AF65-F5344CB8AC3E}">
        <p14:creationId xmlns:p14="http://schemas.microsoft.com/office/powerpoint/2010/main" val="977642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1" y="177331"/>
            <a:ext cx="8394192" cy="778300"/>
          </a:xfrm>
        </p:spPr>
        <p:txBody>
          <a:bodyPr>
            <a:normAutofit fontScale="90000"/>
          </a:bodyPr>
          <a:lstStyle/>
          <a:p>
            <a:r>
              <a:rPr lang="en-US" altLang="zh-CN" sz="3600" dirty="0" smtClean="0">
                <a:latin typeface="Adobe Gothic Std B" panose="020B0800000000000000" pitchFamily="34" charset="-128"/>
                <a:ea typeface="Adobe Gothic Std B" panose="020B0800000000000000" pitchFamily="34" charset="-128"/>
              </a:rPr>
              <a:t>Urban waste management in transition </a:t>
            </a:r>
            <a:endParaRPr lang="zh-CN" altLang="en-US" sz="3600" dirty="0">
              <a:latin typeface="Adobe Gothic Std B" panose="020B0800000000000000" pitchFamily="34" charset="-128"/>
            </a:endParaRPr>
          </a:p>
        </p:txBody>
      </p:sp>
      <p:sp>
        <p:nvSpPr>
          <p:cNvPr id="3" name="内容占位符 2"/>
          <p:cNvSpPr>
            <a:spLocks noGrp="1"/>
          </p:cNvSpPr>
          <p:nvPr>
            <p:ph idx="1"/>
          </p:nvPr>
        </p:nvSpPr>
        <p:spPr>
          <a:xfrm>
            <a:off x="240484" y="1039814"/>
            <a:ext cx="8695818" cy="4304022"/>
          </a:xfrm>
        </p:spPr>
        <p:txBody>
          <a:bodyPr>
            <a:normAutofit/>
          </a:bodyPr>
          <a:lstStyle/>
          <a:p>
            <a:pPr algn="just">
              <a:buFont typeface="Wingdings" panose="05000000000000000000" pitchFamily="2" charset="2"/>
              <a:buChar char="Ø"/>
            </a:pPr>
            <a:r>
              <a:rPr lang="en-US" altLang="zh-CN" sz="2400" dirty="0" smtClean="0">
                <a:solidFill>
                  <a:srgbClr val="C00000"/>
                </a:solidFill>
              </a:rPr>
              <a:t>Compulsory garbage sorting led by Shanghai</a:t>
            </a:r>
          </a:p>
        </p:txBody>
      </p:sp>
      <p:sp>
        <p:nvSpPr>
          <p:cNvPr id="4" name="AutoShape 4" descr="http://img2.imgtn.bdimg.com/it/u=3298992246,243766040&amp;fm=1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AutoShape 6" descr="http://img2.imgtn.bdimg.com/it/u=3298992246,243766040&amp;fm=11&amp;gp=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图片 5"/>
          <p:cNvPicPr>
            <a:picLocks noChangeAspect="1"/>
          </p:cNvPicPr>
          <p:nvPr/>
        </p:nvPicPr>
        <p:blipFill>
          <a:blip r:embed="rId3"/>
          <a:stretch>
            <a:fillRect/>
          </a:stretch>
        </p:blipFill>
        <p:spPr>
          <a:xfrm>
            <a:off x="2673076" y="2779600"/>
            <a:ext cx="3571047" cy="2680999"/>
          </a:xfrm>
          <a:prstGeom prst="rect">
            <a:avLst/>
          </a:prstGeom>
        </p:spPr>
      </p:pic>
      <p:sp>
        <p:nvSpPr>
          <p:cNvPr id="10" name="等腰三角形 9"/>
          <p:cNvSpPr/>
          <p:nvPr/>
        </p:nvSpPr>
        <p:spPr>
          <a:xfrm>
            <a:off x="5190033" y="4294273"/>
            <a:ext cx="159026" cy="1192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组合 7"/>
          <p:cNvGrpSpPr/>
          <p:nvPr/>
        </p:nvGrpSpPr>
        <p:grpSpPr>
          <a:xfrm>
            <a:off x="4900079" y="2158443"/>
            <a:ext cx="3776636" cy="3382772"/>
            <a:chOff x="4894891" y="2268768"/>
            <a:chExt cx="3776636" cy="3382772"/>
          </a:xfrm>
        </p:grpSpPr>
        <p:cxnSp>
          <p:nvCxnSpPr>
            <p:cNvPr id="15" name="肘形连接符 14"/>
            <p:cNvCxnSpPr>
              <a:stCxn id="10" idx="1"/>
            </p:cNvCxnSpPr>
            <p:nvPr/>
          </p:nvCxnSpPr>
          <p:spPr>
            <a:xfrm rot="10800000" flipH="1">
              <a:off x="5229789" y="2962360"/>
              <a:ext cx="1099925" cy="1391548"/>
            </a:xfrm>
            <a:prstGeom prst="bentConnector3">
              <a:avLst>
                <a:gd name="adj1" fmla="val 7078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894891" y="3942145"/>
              <a:ext cx="1199869" cy="400110"/>
            </a:xfrm>
            <a:prstGeom prst="rect">
              <a:avLst/>
            </a:prstGeom>
            <a:noFill/>
          </p:spPr>
          <p:txBody>
            <a:bodyPr wrap="square" rtlCol="0">
              <a:spAutoFit/>
            </a:bodyPr>
            <a:lstStyle/>
            <a:p>
              <a:r>
                <a:rPr lang="en-US" sz="2000" b="1" dirty="0" smtClean="0">
                  <a:solidFill>
                    <a:schemeClr val="accent2">
                      <a:lumMod val="75000"/>
                    </a:schemeClr>
                  </a:solidFill>
                </a:rPr>
                <a:t>Shanghai</a:t>
              </a:r>
              <a:endParaRPr lang="en-GB" sz="2000" b="1" dirty="0">
                <a:solidFill>
                  <a:schemeClr val="accent2">
                    <a:lumMod val="75000"/>
                  </a:schemeClr>
                </a:solidFill>
              </a:endParaRPr>
            </a:p>
          </p:txBody>
        </p:sp>
        <p:pic>
          <p:nvPicPr>
            <p:cNvPr id="12" name="图片 11"/>
            <p:cNvPicPr>
              <a:picLocks noChangeAspect="1"/>
            </p:cNvPicPr>
            <p:nvPr/>
          </p:nvPicPr>
          <p:blipFill rotWithShape="1">
            <a:blip r:embed="rId4" cstate="email">
              <a:extLst>
                <a:ext uri="{28A0092B-C50C-407E-A947-70E740481C1C}">
                  <a14:useLocalDpi xmlns:a14="http://schemas.microsoft.com/office/drawing/2010/main" val="0"/>
                </a:ext>
              </a:extLst>
            </a:blip>
            <a:srcRect b="2743"/>
            <a:stretch/>
          </p:blipFill>
          <p:spPr>
            <a:xfrm>
              <a:off x="6633561" y="2268768"/>
              <a:ext cx="1644410" cy="2096914"/>
            </a:xfrm>
            <a:prstGeom prst="rect">
              <a:avLst/>
            </a:prstGeom>
          </p:spPr>
        </p:pic>
        <p:sp>
          <p:nvSpPr>
            <p:cNvPr id="24" name="文本框 23"/>
            <p:cNvSpPr txBox="1"/>
            <p:nvPr/>
          </p:nvSpPr>
          <p:spPr>
            <a:xfrm>
              <a:off x="6423988" y="4635877"/>
              <a:ext cx="2247539" cy="1015663"/>
            </a:xfrm>
            <a:prstGeom prst="rect">
              <a:avLst/>
            </a:prstGeom>
            <a:noFill/>
          </p:spPr>
          <p:txBody>
            <a:bodyPr wrap="none" rtlCol="0">
              <a:spAutoFit/>
            </a:bodyPr>
            <a:lstStyle/>
            <a:p>
              <a:pPr algn="ctr"/>
              <a:r>
                <a:rPr lang="en-US" altLang="zh-CN" sz="2000" dirty="0" smtClean="0"/>
                <a:t>Separated Bins </a:t>
              </a:r>
            </a:p>
            <a:p>
              <a:pPr algn="ctr"/>
              <a:r>
                <a:rPr lang="en-US" altLang="zh-CN" sz="2000" dirty="0" smtClean="0"/>
                <a:t>+ </a:t>
              </a:r>
            </a:p>
            <a:p>
              <a:pPr algn="ctr"/>
              <a:r>
                <a:rPr lang="en-US" altLang="zh-CN" sz="2000" dirty="0" smtClean="0"/>
                <a:t>Social mobilization  </a:t>
              </a:r>
              <a:endParaRPr lang="zh-CN" altLang="en-US" sz="2000" dirty="0"/>
            </a:p>
          </p:txBody>
        </p:sp>
      </p:grpSp>
      <p:sp>
        <p:nvSpPr>
          <p:cNvPr id="9" name="矩形 8"/>
          <p:cNvSpPr/>
          <p:nvPr/>
        </p:nvSpPr>
        <p:spPr>
          <a:xfrm>
            <a:off x="612775" y="1904095"/>
            <a:ext cx="2459079" cy="1938992"/>
          </a:xfrm>
          <a:prstGeom prst="rect">
            <a:avLst/>
          </a:prstGeom>
        </p:spPr>
        <p:txBody>
          <a:bodyPr wrap="square">
            <a:spAutoFit/>
          </a:bodyPr>
          <a:lstStyle/>
          <a:p>
            <a:pPr marL="342900" indent="-342900">
              <a:buFont typeface="Arial" panose="020B0604020202020204" pitchFamily="34" charset="0"/>
              <a:buChar char="•"/>
            </a:pPr>
            <a:r>
              <a:rPr lang="en-US" altLang="zh-CN" sz="2000" dirty="0" smtClean="0">
                <a:solidFill>
                  <a:srgbClr val="C00000"/>
                </a:solidFill>
              </a:rPr>
              <a:t>Before 2017: </a:t>
            </a:r>
            <a:r>
              <a:rPr lang="en-US" altLang="zh-CN" sz="2000" dirty="0" smtClean="0"/>
              <a:t>NGO </a:t>
            </a:r>
            <a:r>
              <a:rPr lang="en-US" altLang="zh-CN" sz="2000" dirty="0"/>
              <a:t>initiated </a:t>
            </a:r>
            <a:r>
              <a:rPr lang="en-US" altLang="zh-CN" sz="2000" dirty="0" smtClean="0"/>
              <a:t>program in Communities</a:t>
            </a:r>
          </a:p>
          <a:p>
            <a:pPr marL="342900" indent="-342900">
              <a:buFont typeface="Arial" panose="020B0604020202020204" pitchFamily="34" charset="0"/>
              <a:buChar char="•"/>
            </a:pPr>
            <a:r>
              <a:rPr lang="en-US" altLang="zh-CN" sz="2000" dirty="0" smtClean="0">
                <a:solidFill>
                  <a:srgbClr val="C00000"/>
                </a:solidFill>
              </a:rPr>
              <a:t>After 2017:</a:t>
            </a:r>
            <a:r>
              <a:rPr lang="en-US" altLang="zh-CN" sz="2000" dirty="0" smtClean="0"/>
              <a:t> PPP </a:t>
            </a:r>
            <a:r>
              <a:rPr lang="en-US" altLang="zh-CN" sz="2000" dirty="0"/>
              <a:t>contract with Enterprises</a:t>
            </a:r>
          </a:p>
        </p:txBody>
      </p:sp>
    </p:spTree>
    <p:extLst>
      <p:ext uri="{BB962C8B-B14F-4D97-AF65-F5344CB8AC3E}">
        <p14:creationId xmlns:p14="http://schemas.microsoft.com/office/powerpoint/2010/main" val="211688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use of Information Technology</a:t>
            </a:r>
            <a:endParaRPr lang="zh-CN" altLang="en-US" dirty="0"/>
          </a:p>
        </p:txBody>
      </p:sp>
      <p:pic>
        <p:nvPicPr>
          <p:cNvPr id="3" name="图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042955" y="1724296"/>
            <a:ext cx="4293326" cy="3219995"/>
          </a:xfrm>
          <a:prstGeom prst="rect">
            <a:avLst/>
          </a:prstGeom>
        </p:spPr>
      </p:pic>
      <p:pic>
        <p:nvPicPr>
          <p:cNvPr id="4" name="图片 3"/>
          <p:cNvPicPr>
            <a:picLocks noChangeAspect="1"/>
          </p:cNvPicPr>
          <p:nvPr/>
        </p:nvPicPr>
        <p:blipFill>
          <a:blip r:embed="rId3"/>
          <a:stretch>
            <a:fillRect/>
          </a:stretch>
        </p:blipFill>
        <p:spPr>
          <a:xfrm>
            <a:off x="1307667" y="2178797"/>
            <a:ext cx="1154768" cy="2175110"/>
          </a:xfrm>
          <a:prstGeom prst="rect">
            <a:avLst/>
          </a:prstGeom>
        </p:spPr>
      </p:pic>
    </p:spTree>
    <p:extLst>
      <p:ext uri="{BB962C8B-B14F-4D97-AF65-F5344CB8AC3E}">
        <p14:creationId xmlns:p14="http://schemas.microsoft.com/office/powerpoint/2010/main" val="4288087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The transition across two generations</a:t>
            </a:r>
            <a:endParaRPr lang="zh-CN" altLang="en-US" sz="3600" dirty="0"/>
          </a:p>
        </p:txBody>
      </p:sp>
      <p:pic>
        <p:nvPicPr>
          <p:cNvPr id="3" name="图片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3162" y="1854927"/>
            <a:ext cx="3405402" cy="2554052"/>
          </a:xfrm>
          <a:prstGeom prst="rect">
            <a:avLst/>
          </a:prstGeom>
        </p:spPr>
      </p:pic>
      <p:pic>
        <p:nvPicPr>
          <p:cNvPr id="4" name="图片 3"/>
          <p:cNvPicPr>
            <a:picLocks noChangeAspect="1"/>
          </p:cNvPicPr>
          <p:nvPr/>
        </p:nvPicPr>
        <p:blipFill rotWithShape="1">
          <a:blip r:embed="rId3" cstate="email">
            <a:extLst>
              <a:ext uri="{28A0092B-C50C-407E-A947-70E740481C1C}">
                <a14:useLocalDpi xmlns:a14="http://schemas.microsoft.com/office/drawing/2010/main" val="0"/>
              </a:ext>
            </a:extLst>
          </a:blip>
          <a:srcRect l="36580" t="27700" b="6260"/>
          <a:stretch/>
        </p:blipFill>
        <p:spPr>
          <a:xfrm>
            <a:off x="4944291" y="1849040"/>
            <a:ext cx="3285309" cy="2565825"/>
          </a:xfrm>
          <a:prstGeom prst="rect">
            <a:avLst/>
          </a:prstGeom>
        </p:spPr>
      </p:pic>
    </p:spTree>
    <p:extLst>
      <p:ext uri="{BB962C8B-B14F-4D97-AF65-F5344CB8AC3E}">
        <p14:creationId xmlns:p14="http://schemas.microsoft.com/office/powerpoint/2010/main" val="21918737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3600" dirty="0" smtClean="0"/>
              <a:t>The service coverage of </a:t>
            </a:r>
            <a:r>
              <a:rPr lang="en-US" altLang="zh-CN" sz="3600" dirty="0" err="1" smtClean="0"/>
              <a:t>Aifenlei</a:t>
            </a:r>
            <a:r>
              <a:rPr lang="en-US" altLang="zh-CN" sz="3600" dirty="0" smtClean="0"/>
              <a:t> in </a:t>
            </a:r>
            <a:r>
              <a:rPr lang="en-US" altLang="zh-CN" sz="3600" dirty="0" err="1" smtClean="0"/>
              <a:t>Changping</a:t>
            </a:r>
            <a:r>
              <a:rPr lang="en-US" altLang="zh-CN" dirty="0" smtClean="0"/>
              <a:t/>
            </a:r>
            <a:br>
              <a:rPr lang="en-US" altLang="zh-CN" dirty="0" smtClean="0"/>
            </a:br>
            <a:r>
              <a:rPr lang="en-US" altLang="zh-CN" sz="3600" dirty="0" smtClean="0"/>
              <a:t>(till 2019.4)</a:t>
            </a:r>
            <a:endParaRPr lang="zh-CN" altLang="en-US" sz="3600" dirty="0"/>
          </a:p>
        </p:txBody>
      </p:sp>
      <p:pic>
        <p:nvPicPr>
          <p:cNvPr id="3" name="图片 2"/>
          <p:cNvPicPr/>
          <p:nvPr/>
        </p:nvPicPr>
        <p:blipFill rotWithShape="1">
          <a:blip r:embed="rId2" cstate="email">
            <a:extLst>
              <a:ext uri="{28A0092B-C50C-407E-A947-70E740481C1C}">
                <a14:useLocalDpi xmlns:a14="http://schemas.microsoft.com/office/drawing/2010/main" val="0"/>
              </a:ext>
            </a:extLst>
          </a:blip>
          <a:srcRect t="10669"/>
          <a:stretch/>
        </p:blipFill>
        <p:spPr bwMode="auto">
          <a:xfrm>
            <a:off x="1024481" y="1555297"/>
            <a:ext cx="6872016" cy="35392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7977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Overall participation</a:t>
            </a:r>
            <a:endParaRPr lang="zh-CN" altLang="en-US" dirty="0"/>
          </a:p>
        </p:txBody>
      </p:sp>
      <p:pic>
        <p:nvPicPr>
          <p:cNvPr id="3" name="图片 2"/>
          <p:cNvPicPr>
            <a:picLocks noChangeAspect="1"/>
          </p:cNvPicPr>
          <p:nvPr/>
        </p:nvPicPr>
        <p:blipFill>
          <a:blip r:embed="rId2"/>
          <a:stretch>
            <a:fillRect/>
          </a:stretch>
        </p:blipFill>
        <p:spPr>
          <a:xfrm>
            <a:off x="1428060" y="1293224"/>
            <a:ext cx="6467496" cy="3840480"/>
          </a:xfrm>
          <a:prstGeom prst="rect">
            <a:avLst/>
          </a:prstGeom>
        </p:spPr>
      </p:pic>
    </p:spTree>
    <p:extLst>
      <p:ext uri="{BB962C8B-B14F-4D97-AF65-F5344CB8AC3E}">
        <p14:creationId xmlns:p14="http://schemas.microsoft.com/office/powerpoint/2010/main" val="51492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Diversified participation rate</a:t>
            </a:r>
            <a:endParaRPr lang="zh-CN" altLang="en-US" dirty="0"/>
          </a:p>
        </p:txBody>
      </p:sp>
      <p:pic>
        <p:nvPicPr>
          <p:cNvPr id="3" name="图片 2"/>
          <p:cNvPicPr/>
          <p:nvPr/>
        </p:nvPicPr>
        <p:blipFill>
          <a:blip r:embed="rId2" cstate="email">
            <a:extLst>
              <a:ext uri="{28A0092B-C50C-407E-A947-70E740481C1C}">
                <a14:useLocalDpi xmlns:a14="http://schemas.microsoft.com/office/drawing/2010/main" val="0"/>
              </a:ext>
            </a:extLst>
          </a:blip>
          <a:stretch>
            <a:fillRect/>
          </a:stretch>
        </p:blipFill>
        <p:spPr>
          <a:xfrm>
            <a:off x="1495696" y="1456509"/>
            <a:ext cx="6120000" cy="3600000"/>
          </a:xfrm>
          <a:prstGeom prst="rect">
            <a:avLst/>
          </a:prstGeom>
        </p:spPr>
      </p:pic>
    </p:spTree>
    <p:extLst>
      <p:ext uri="{BB962C8B-B14F-4D97-AF65-F5344CB8AC3E}">
        <p14:creationId xmlns:p14="http://schemas.microsoft.com/office/powerpoint/2010/main" val="4012463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32947"/>
            <a:ext cx="8229600" cy="952500"/>
          </a:xfrm>
        </p:spPr>
        <p:txBody>
          <a:bodyPr/>
          <a:lstStyle/>
          <a:p>
            <a:r>
              <a:rPr lang="en-US" altLang="zh-CN" dirty="0" smtClean="0"/>
              <a:t>Behavior change: a standard model</a:t>
            </a:r>
            <a:endParaRPr lang="zh-CN" altLang="en-US" dirty="0"/>
          </a:p>
        </p:txBody>
      </p:sp>
      <p:sp>
        <p:nvSpPr>
          <p:cNvPr id="5" name="矩形 4"/>
          <p:cNvSpPr/>
          <p:nvPr/>
        </p:nvSpPr>
        <p:spPr>
          <a:xfrm>
            <a:off x="1547952" y="1965954"/>
            <a:ext cx="1894114" cy="463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Social Norm</a:t>
            </a:r>
            <a:endParaRPr lang="zh-CN" altLang="en-US" dirty="0"/>
          </a:p>
        </p:txBody>
      </p:sp>
      <p:sp>
        <p:nvSpPr>
          <p:cNvPr id="6" name="矩形 5"/>
          <p:cNvSpPr/>
          <p:nvPr/>
        </p:nvSpPr>
        <p:spPr>
          <a:xfrm>
            <a:off x="1547952" y="2886886"/>
            <a:ext cx="1894114" cy="463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Attitude</a:t>
            </a:r>
            <a:endParaRPr lang="zh-CN" altLang="en-US" dirty="0"/>
          </a:p>
        </p:txBody>
      </p:sp>
      <p:sp>
        <p:nvSpPr>
          <p:cNvPr id="7" name="矩形 6"/>
          <p:cNvSpPr/>
          <p:nvPr/>
        </p:nvSpPr>
        <p:spPr>
          <a:xfrm>
            <a:off x="1547952" y="3899257"/>
            <a:ext cx="1894114" cy="463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Perceived behavior control</a:t>
            </a:r>
            <a:endParaRPr lang="zh-CN" altLang="en-US" dirty="0"/>
          </a:p>
        </p:txBody>
      </p:sp>
      <p:sp>
        <p:nvSpPr>
          <p:cNvPr id="8" name="矩形 7"/>
          <p:cNvSpPr/>
          <p:nvPr/>
        </p:nvSpPr>
        <p:spPr>
          <a:xfrm>
            <a:off x="3892734" y="2886886"/>
            <a:ext cx="1894114" cy="463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Intention</a:t>
            </a:r>
            <a:endParaRPr lang="zh-CN" altLang="en-US" dirty="0"/>
          </a:p>
        </p:txBody>
      </p:sp>
      <p:sp>
        <p:nvSpPr>
          <p:cNvPr id="9" name="矩形 8"/>
          <p:cNvSpPr/>
          <p:nvPr/>
        </p:nvSpPr>
        <p:spPr>
          <a:xfrm>
            <a:off x="6237516" y="2886885"/>
            <a:ext cx="1894114" cy="463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behavior</a:t>
            </a:r>
            <a:endParaRPr lang="zh-CN" altLang="en-US" dirty="0"/>
          </a:p>
        </p:txBody>
      </p:sp>
      <p:cxnSp>
        <p:nvCxnSpPr>
          <p:cNvPr id="11" name="直接箭头连接符 10"/>
          <p:cNvCxnSpPr>
            <a:stCxn id="5" idx="3"/>
            <a:endCxn id="8" idx="1"/>
          </p:cNvCxnSpPr>
          <p:nvPr/>
        </p:nvCxnSpPr>
        <p:spPr>
          <a:xfrm>
            <a:off x="3442066" y="2197820"/>
            <a:ext cx="450668" cy="920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6" idx="3"/>
            <a:endCxn id="8" idx="1"/>
          </p:cNvCxnSpPr>
          <p:nvPr/>
        </p:nvCxnSpPr>
        <p:spPr>
          <a:xfrm>
            <a:off x="3442066" y="3118752"/>
            <a:ext cx="4506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7" idx="3"/>
            <a:endCxn id="8" idx="1"/>
          </p:cNvCxnSpPr>
          <p:nvPr/>
        </p:nvCxnSpPr>
        <p:spPr>
          <a:xfrm flipV="1">
            <a:off x="3442066" y="3118752"/>
            <a:ext cx="450668" cy="1012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8" idx="3"/>
            <a:endCxn id="9" idx="1"/>
          </p:cNvCxnSpPr>
          <p:nvPr/>
        </p:nvCxnSpPr>
        <p:spPr>
          <a:xfrm flipV="1">
            <a:off x="5786848" y="3118751"/>
            <a:ext cx="45066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7" idx="3"/>
            <a:endCxn id="9" idx="2"/>
          </p:cNvCxnSpPr>
          <p:nvPr/>
        </p:nvCxnSpPr>
        <p:spPr>
          <a:xfrm flipV="1">
            <a:off x="3442066" y="3350616"/>
            <a:ext cx="3742507" cy="78050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654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32947"/>
            <a:ext cx="8229600" cy="952500"/>
          </a:xfrm>
        </p:spPr>
        <p:txBody>
          <a:bodyPr>
            <a:normAutofit/>
          </a:bodyPr>
          <a:lstStyle/>
          <a:p>
            <a:r>
              <a:rPr lang="en-US" altLang="zh-CN" sz="3600" dirty="0" smtClean="0"/>
              <a:t>Behavior change: including the local factors</a:t>
            </a:r>
            <a:endParaRPr lang="zh-CN" altLang="en-US" sz="3600" dirty="0"/>
          </a:p>
        </p:txBody>
      </p:sp>
      <p:pic>
        <p:nvPicPr>
          <p:cNvPr id="3" name="图片 2"/>
          <p:cNvPicPr>
            <a:picLocks noChangeAspect="1"/>
          </p:cNvPicPr>
          <p:nvPr/>
        </p:nvPicPr>
        <p:blipFill>
          <a:blip r:embed="rId2"/>
          <a:stretch>
            <a:fillRect/>
          </a:stretch>
        </p:blipFill>
        <p:spPr>
          <a:xfrm>
            <a:off x="3095895" y="2045916"/>
            <a:ext cx="5485815" cy="2155864"/>
          </a:xfrm>
          <a:prstGeom prst="rect">
            <a:avLst/>
          </a:prstGeom>
        </p:spPr>
      </p:pic>
      <p:sp>
        <p:nvSpPr>
          <p:cNvPr id="4" name="文本框 3"/>
          <p:cNvSpPr txBox="1"/>
          <p:nvPr/>
        </p:nvSpPr>
        <p:spPr>
          <a:xfrm>
            <a:off x="646615" y="3402876"/>
            <a:ext cx="184839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dirty="0" smtClean="0"/>
              <a:t>Individual level</a:t>
            </a:r>
            <a:endParaRPr lang="zh-CN" altLang="en-US" dirty="0"/>
          </a:p>
        </p:txBody>
      </p:sp>
      <p:sp>
        <p:nvSpPr>
          <p:cNvPr id="15" name="文本框 14"/>
          <p:cNvSpPr txBox="1"/>
          <p:nvPr/>
        </p:nvSpPr>
        <p:spPr>
          <a:xfrm>
            <a:off x="646615" y="2375655"/>
            <a:ext cx="184839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dirty="0" smtClean="0"/>
              <a:t>community level</a:t>
            </a:r>
            <a:endParaRPr lang="zh-CN" altLang="en-US" dirty="0"/>
          </a:p>
        </p:txBody>
      </p:sp>
      <p:cxnSp>
        <p:nvCxnSpPr>
          <p:cNvPr id="21" name="肘形连接符 20"/>
          <p:cNvCxnSpPr>
            <a:stCxn id="15" idx="3"/>
            <a:endCxn id="4" idx="3"/>
          </p:cNvCxnSpPr>
          <p:nvPr/>
        </p:nvCxnSpPr>
        <p:spPr>
          <a:xfrm>
            <a:off x="2495009" y="2560321"/>
            <a:ext cx="12700" cy="1027221"/>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右箭头 22"/>
          <p:cNvSpPr/>
          <p:nvPr/>
        </p:nvSpPr>
        <p:spPr>
          <a:xfrm>
            <a:off x="2746648" y="2901775"/>
            <a:ext cx="159838" cy="279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9161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61737"/>
            <a:ext cx="8229600" cy="831309"/>
          </a:xfrm>
        </p:spPr>
        <p:txBody>
          <a:bodyPr>
            <a:noAutofit/>
          </a:bodyPr>
          <a:lstStyle/>
          <a:p>
            <a:r>
              <a:rPr lang="en-US" altLang="zh-CN" dirty="0" smtClean="0">
                <a:latin typeface="Adobe Gothic Std B" panose="020B0800000000000000" pitchFamily="34" charset="-128"/>
                <a:ea typeface="Adobe Gothic Std B" panose="020B0800000000000000" pitchFamily="34" charset="-128"/>
              </a:rPr>
              <a:t>Reflections</a:t>
            </a:r>
            <a:endParaRPr lang="zh-CN" altLang="en-US" sz="2800" dirty="0"/>
          </a:p>
        </p:txBody>
      </p:sp>
      <p:sp>
        <p:nvSpPr>
          <p:cNvPr id="3" name="内容占位符 2"/>
          <p:cNvSpPr>
            <a:spLocks noGrp="1"/>
          </p:cNvSpPr>
          <p:nvPr>
            <p:ph idx="1"/>
          </p:nvPr>
        </p:nvSpPr>
        <p:spPr>
          <a:xfrm>
            <a:off x="457200" y="1669774"/>
            <a:ext cx="8229600" cy="3435361"/>
          </a:xfrm>
        </p:spPr>
        <p:txBody>
          <a:bodyPr/>
          <a:lstStyle/>
          <a:p>
            <a:r>
              <a:rPr lang="en-US" sz="2400" b="1" dirty="0" smtClean="0">
                <a:solidFill>
                  <a:schemeClr val="accent2">
                    <a:lumMod val="75000"/>
                  </a:schemeClr>
                </a:solidFill>
              </a:rPr>
              <a:t>From “macro” policy to “micro” policy </a:t>
            </a:r>
          </a:p>
          <a:p>
            <a:pPr lvl="1"/>
            <a:r>
              <a:rPr lang="en-US" sz="2000" dirty="0" smtClean="0"/>
              <a:t>The  behavior change are embedded in the diversified local institutions, which call for innovated micro policies</a:t>
            </a:r>
          </a:p>
          <a:p>
            <a:r>
              <a:rPr lang="en-US" sz="2400" b="1" dirty="0" smtClean="0">
                <a:solidFill>
                  <a:schemeClr val="accent2">
                    <a:lumMod val="75000"/>
                  </a:schemeClr>
                </a:solidFill>
              </a:rPr>
              <a:t>From “Observation” to “action”</a:t>
            </a:r>
          </a:p>
          <a:p>
            <a:pPr lvl="1"/>
            <a:r>
              <a:rPr lang="en-US" sz="2000" dirty="0"/>
              <a:t>A</a:t>
            </a:r>
            <a:r>
              <a:rPr lang="en-US" sz="2000" dirty="0" smtClean="0"/>
              <a:t>nalysis tool for action-oriented research</a:t>
            </a:r>
          </a:p>
          <a:p>
            <a:pPr lvl="1"/>
            <a:r>
              <a:rPr lang="en-US" sz="2000" dirty="0" smtClean="0"/>
              <a:t>Methods that can help scaling up local best practices while respecting the diversification of various local contexts </a:t>
            </a:r>
            <a:endParaRPr lang="en-US" sz="2000" dirty="0"/>
          </a:p>
        </p:txBody>
      </p:sp>
    </p:spTree>
    <p:extLst>
      <p:ext uri="{BB962C8B-B14F-4D97-AF65-F5344CB8AC3E}">
        <p14:creationId xmlns:p14="http://schemas.microsoft.com/office/powerpoint/2010/main" val="1069806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90970" y="4760273"/>
            <a:ext cx="7772400" cy="595003"/>
          </a:xfrm>
        </p:spPr>
        <p:txBody>
          <a:bodyPr>
            <a:normAutofit fontScale="90000"/>
          </a:bodyPr>
          <a:lstStyle/>
          <a:p>
            <a:pPr algn="ctr"/>
            <a:r>
              <a:rPr lang="en-US" altLang="zh-CN" dirty="0" smtClean="0"/>
              <a:t>Thank you for attentions!</a:t>
            </a:r>
            <a:endParaRPr lang="zh-CN" altLang="en-US" dirty="0"/>
          </a:p>
        </p:txBody>
      </p:sp>
      <p:sp>
        <p:nvSpPr>
          <p:cNvPr id="5" name="副标题 2"/>
          <p:cNvSpPr txBox="1">
            <a:spLocks/>
          </p:cNvSpPr>
          <p:nvPr/>
        </p:nvSpPr>
        <p:spPr>
          <a:xfrm>
            <a:off x="500299" y="1777942"/>
            <a:ext cx="4481106" cy="218011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kumimoji="1" lang="en-US" altLang="zh-CN" sz="3000" dirty="0" smtClean="0">
                <a:solidFill>
                  <a:schemeClr val="tx1">
                    <a:lumMod val="75000"/>
                    <a:lumOff val="25000"/>
                  </a:schemeClr>
                </a:solidFill>
                <a:latin typeface="+mj-lt"/>
                <a:cs typeface="宋体"/>
              </a:rPr>
              <a:t>TONG, Xin</a:t>
            </a:r>
          </a:p>
          <a:p>
            <a:endParaRPr kumimoji="1" lang="en-US" altLang="zh-CN" sz="3000" dirty="0" smtClean="0">
              <a:solidFill>
                <a:schemeClr val="tx1">
                  <a:lumMod val="75000"/>
                  <a:lumOff val="25000"/>
                </a:schemeClr>
              </a:solidFill>
              <a:latin typeface="+mj-lt"/>
              <a:cs typeface="宋体"/>
            </a:endParaRPr>
          </a:p>
          <a:p>
            <a:r>
              <a:rPr kumimoji="1" lang="en-US" altLang="zh-CN" sz="1800" dirty="0">
                <a:solidFill>
                  <a:schemeClr val="tx1">
                    <a:lumMod val="75000"/>
                    <a:lumOff val="25000"/>
                  </a:schemeClr>
                </a:solidFill>
                <a:cs typeface="宋体"/>
              </a:rPr>
              <a:t>Associate Professor</a:t>
            </a:r>
          </a:p>
          <a:p>
            <a:r>
              <a:rPr kumimoji="1" lang="en-US" altLang="zh-CN" sz="1800" dirty="0" smtClean="0">
                <a:solidFill>
                  <a:schemeClr val="tx1">
                    <a:lumMod val="75000"/>
                    <a:lumOff val="25000"/>
                  </a:schemeClr>
                </a:solidFill>
                <a:cs typeface="宋体"/>
              </a:rPr>
              <a:t>College of Urban and Environmental Sciences</a:t>
            </a:r>
          </a:p>
          <a:p>
            <a:r>
              <a:rPr kumimoji="1" lang="en-US" altLang="zh-CN" sz="1800" dirty="0" smtClean="0">
                <a:solidFill>
                  <a:schemeClr val="tx1">
                    <a:lumMod val="75000"/>
                    <a:lumOff val="25000"/>
                  </a:schemeClr>
                </a:solidFill>
                <a:cs typeface="宋体"/>
              </a:rPr>
              <a:t>Peking University in Beijing, China</a:t>
            </a:r>
          </a:p>
          <a:p>
            <a:r>
              <a:rPr kumimoji="1" lang="en-US" altLang="zh-CN" sz="1800" dirty="0" smtClean="0">
                <a:solidFill>
                  <a:schemeClr val="tx1">
                    <a:lumMod val="75000"/>
                    <a:lumOff val="25000"/>
                  </a:schemeClr>
                </a:solidFill>
                <a:cs typeface="宋体"/>
              </a:rPr>
              <a:t>E-mail: </a:t>
            </a:r>
            <a:r>
              <a:rPr kumimoji="1" lang="en-US" altLang="zh-CN" sz="1800" dirty="0" smtClean="0">
                <a:solidFill>
                  <a:schemeClr val="tx1">
                    <a:lumMod val="75000"/>
                    <a:lumOff val="25000"/>
                  </a:schemeClr>
                </a:solidFill>
                <a:cs typeface="宋体"/>
                <a:hlinkClick r:id="rId2"/>
              </a:rPr>
              <a:t>tongxin@urban.pku.edu.cn</a:t>
            </a:r>
            <a:endParaRPr kumimoji="1" lang="en-US" altLang="zh-CN" sz="1800" dirty="0" smtClean="0">
              <a:solidFill>
                <a:schemeClr val="tx1">
                  <a:lumMod val="75000"/>
                  <a:lumOff val="25000"/>
                </a:schemeClr>
              </a:solidFill>
              <a:cs typeface="宋体"/>
            </a:endParaRPr>
          </a:p>
          <a:p>
            <a:r>
              <a:rPr kumimoji="1" lang="en-US" altLang="zh-CN" sz="1800" dirty="0" smtClean="0">
                <a:solidFill>
                  <a:schemeClr val="tx1">
                    <a:lumMod val="75000"/>
                    <a:lumOff val="25000"/>
                  </a:schemeClr>
                </a:solidFill>
                <a:cs typeface="宋体"/>
              </a:rPr>
              <a:t>Office: 8610-62752835</a:t>
            </a:r>
          </a:p>
        </p:txBody>
      </p:sp>
      <p:pic>
        <p:nvPicPr>
          <p:cNvPr id="3" name="图片 2"/>
          <p:cNvPicPr>
            <a:picLocks noChangeAspect="1"/>
          </p:cNvPicPr>
          <p:nvPr/>
        </p:nvPicPr>
        <p:blipFill>
          <a:blip r:embed="rId3"/>
          <a:stretch>
            <a:fillRect/>
          </a:stretch>
        </p:blipFill>
        <p:spPr>
          <a:xfrm>
            <a:off x="4805770" y="1200150"/>
            <a:ext cx="3912870" cy="3009900"/>
          </a:xfrm>
          <a:prstGeom prst="rect">
            <a:avLst/>
          </a:prstGeom>
        </p:spPr>
      </p:pic>
    </p:spTree>
    <p:extLst>
      <p:ext uri="{BB962C8B-B14F-4D97-AF65-F5344CB8AC3E}">
        <p14:creationId xmlns:p14="http://schemas.microsoft.com/office/powerpoint/2010/main" val="952242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57200" y="83091"/>
            <a:ext cx="8229600" cy="952500"/>
          </a:xfrm>
        </p:spPr>
        <p:txBody>
          <a:bodyPr>
            <a:noAutofit/>
          </a:bodyPr>
          <a:lstStyle/>
          <a:p>
            <a:pPr algn="ctr"/>
            <a:r>
              <a:rPr lang="en-US" altLang="zh-CN" sz="3600" b="1" dirty="0" smtClean="0"/>
              <a:t>Emerging new business models</a:t>
            </a:r>
            <a:endParaRPr lang="zh-CN" altLang="en-US" sz="3600" b="1" dirty="0"/>
          </a:p>
        </p:txBody>
      </p:sp>
      <p:graphicFrame>
        <p:nvGraphicFramePr>
          <p:cNvPr id="14" name="内容占位符 13"/>
          <p:cNvGraphicFramePr>
            <a:graphicFrameLocks noGrp="1"/>
          </p:cNvGraphicFramePr>
          <p:nvPr>
            <p:ph idx="1"/>
            <p:extLst>
              <p:ext uri="{D42A27DB-BD31-4B8C-83A1-F6EECF244321}">
                <p14:modId xmlns:p14="http://schemas.microsoft.com/office/powerpoint/2010/main" val="1332851283"/>
              </p:ext>
            </p:extLst>
          </p:nvPr>
        </p:nvGraphicFramePr>
        <p:xfrm>
          <a:off x="0" y="1211683"/>
          <a:ext cx="7831372" cy="4299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本框 1"/>
          <p:cNvSpPr txBox="1"/>
          <p:nvPr/>
        </p:nvSpPr>
        <p:spPr>
          <a:xfrm>
            <a:off x="239202" y="1211683"/>
            <a:ext cx="2210464" cy="1631216"/>
          </a:xfrm>
          <a:prstGeom prst="rect">
            <a:avLst/>
          </a:prstGeom>
          <a:noFill/>
        </p:spPr>
        <p:txBody>
          <a:bodyPr wrap="square" rtlCol="0">
            <a:spAutoFit/>
          </a:bodyPr>
          <a:lstStyle/>
          <a:p>
            <a:r>
              <a:rPr lang="en-US" altLang="zh-CN" sz="2800" b="1" dirty="0" smtClean="0"/>
              <a:t>Driving force</a:t>
            </a:r>
            <a:r>
              <a:rPr lang="zh-CN" altLang="en-US" sz="2800" b="1" dirty="0" smtClean="0"/>
              <a:t>： </a:t>
            </a:r>
            <a:r>
              <a:rPr lang="en-US" altLang="zh-CN" sz="2400" dirty="0" smtClean="0">
                <a:solidFill>
                  <a:srgbClr val="FF0000"/>
                </a:solidFill>
              </a:rPr>
              <a:t>E</a:t>
            </a:r>
            <a:r>
              <a:rPr lang="en-US" altLang="zh-CN" sz="2400" dirty="0" smtClean="0"/>
              <a:t>xtended </a:t>
            </a:r>
            <a:r>
              <a:rPr lang="en-US" altLang="zh-CN" sz="2400" dirty="0" smtClean="0">
                <a:solidFill>
                  <a:srgbClr val="FF0000"/>
                </a:solidFill>
              </a:rPr>
              <a:t>P</a:t>
            </a:r>
            <a:r>
              <a:rPr lang="en-US" altLang="zh-CN" sz="2400" dirty="0" smtClean="0"/>
              <a:t>roducer </a:t>
            </a:r>
            <a:r>
              <a:rPr lang="en-US" altLang="zh-CN" sz="2400" dirty="0" smtClean="0">
                <a:solidFill>
                  <a:srgbClr val="FF0000"/>
                </a:solidFill>
              </a:rPr>
              <a:t>R</a:t>
            </a:r>
            <a:r>
              <a:rPr lang="en-US" altLang="zh-CN" sz="2400" dirty="0" smtClean="0"/>
              <a:t>esponsibility</a:t>
            </a:r>
            <a:endParaRPr lang="zh-CN" altLang="en-US" sz="2400" dirty="0"/>
          </a:p>
        </p:txBody>
      </p:sp>
      <p:sp>
        <p:nvSpPr>
          <p:cNvPr id="7" name="文本占位符 24"/>
          <p:cNvSpPr txBox="1">
            <a:spLocks/>
          </p:cNvSpPr>
          <p:nvPr/>
        </p:nvSpPr>
        <p:spPr>
          <a:xfrm>
            <a:off x="5425757" y="2042902"/>
            <a:ext cx="4327525" cy="3771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r>
              <a:rPr lang="en-US" altLang="zh-CN" sz="2800" b="1" dirty="0" smtClean="0"/>
              <a:t>Key elements:</a:t>
            </a:r>
          </a:p>
          <a:p>
            <a:pPr marL="457200" indent="-457200">
              <a:spcBef>
                <a:spcPts val="1200"/>
              </a:spcBef>
              <a:buFont typeface="Wingdings" pitchFamily="2" charset="2"/>
              <a:buChar char="l"/>
            </a:pPr>
            <a:r>
              <a:rPr lang="en-US" altLang="zh-CN" sz="2000" dirty="0" smtClean="0">
                <a:solidFill>
                  <a:srgbClr val="FF0000"/>
                </a:solidFill>
              </a:rPr>
              <a:t>C</a:t>
            </a:r>
            <a:r>
              <a:rPr lang="en-US" altLang="zh-CN" sz="2000" dirty="0" smtClean="0"/>
              <a:t>onvenience</a:t>
            </a:r>
            <a:r>
              <a:rPr lang="zh-CN" altLang="en-US" sz="2000" dirty="0" smtClean="0"/>
              <a:t>：</a:t>
            </a:r>
            <a:r>
              <a:rPr lang="en-US" altLang="zh-CN" sz="2000" dirty="0" smtClean="0"/>
              <a:t> for consumers</a:t>
            </a:r>
          </a:p>
          <a:p>
            <a:pPr marL="457200" indent="-457200">
              <a:spcBef>
                <a:spcPts val="1200"/>
              </a:spcBef>
              <a:buFont typeface="Wingdings" pitchFamily="2" charset="2"/>
              <a:buChar char="l"/>
            </a:pPr>
            <a:r>
              <a:rPr lang="en-US" altLang="zh-CN" sz="2000" dirty="0" smtClean="0">
                <a:solidFill>
                  <a:srgbClr val="FF0000"/>
                </a:solidFill>
              </a:rPr>
              <a:t>T</a:t>
            </a:r>
            <a:r>
              <a:rPr lang="en-US" altLang="zh-CN" sz="2000" dirty="0" smtClean="0"/>
              <a:t>raceability</a:t>
            </a:r>
            <a:r>
              <a:rPr lang="zh-CN" altLang="en-US" sz="2000" dirty="0" smtClean="0"/>
              <a:t>：</a:t>
            </a:r>
            <a:r>
              <a:rPr lang="en-US" altLang="zh-CN" sz="2000" dirty="0" smtClean="0"/>
              <a:t> for producers</a:t>
            </a:r>
          </a:p>
          <a:p>
            <a:pPr marL="457200" indent="-457200">
              <a:spcBef>
                <a:spcPts val="1200"/>
              </a:spcBef>
              <a:buFont typeface="Wingdings" pitchFamily="2" charset="2"/>
              <a:buChar char="l"/>
            </a:pPr>
            <a:r>
              <a:rPr lang="en-US" altLang="zh-CN" sz="2000" dirty="0" smtClean="0">
                <a:solidFill>
                  <a:srgbClr val="FF0000"/>
                </a:solidFill>
              </a:rPr>
              <a:t>P</a:t>
            </a:r>
            <a:r>
              <a:rPr lang="en-US" altLang="zh-CN" sz="2000" dirty="0" smtClean="0"/>
              <a:t>rofitability</a:t>
            </a:r>
            <a:r>
              <a:rPr lang="zh-CN" altLang="en-US" sz="2000" dirty="0" smtClean="0"/>
              <a:t>：</a:t>
            </a:r>
            <a:r>
              <a:rPr lang="en-US" altLang="zh-CN" sz="2000" dirty="0" smtClean="0"/>
              <a:t> for recyclers</a:t>
            </a:r>
          </a:p>
          <a:p>
            <a:pPr marL="457200" indent="-457200">
              <a:spcBef>
                <a:spcPts val="1200"/>
              </a:spcBef>
              <a:buFont typeface="Wingdings" pitchFamily="2" charset="2"/>
              <a:buChar char="l"/>
            </a:pPr>
            <a:r>
              <a:rPr lang="en-US" altLang="zh-CN" sz="2000" dirty="0" smtClean="0">
                <a:solidFill>
                  <a:srgbClr val="FF0000"/>
                </a:solidFill>
              </a:rPr>
              <a:t>R</a:t>
            </a:r>
            <a:r>
              <a:rPr lang="en-US" altLang="zh-CN" sz="2000" dirty="0" smtClean="0"/>
              <a:t>eliability</a:t>
            </a:r>
            <a:r>
              <a:rPr lang="zh-CN" altLang="en-US" sz="2000" dirty="0" smtClean="0"/>
              <a:t>：</a:t>
            </a:r>
            <a:r>
              <a:rPr lang="en-US" altLang="zh-CN" sz="2000" dirty="0" smtClean="0"/>
              <a:t> for public</a:t>
            </a:r>
          </a:p>
          <a:p>
            <a:pPr marL="457200" indent="-457200">
              <a:spcBef>
                <a:spcPts val="1200"/>
              </a:spcBef>
              <a:buFont typeface="Wingdings" pitchFamily="2" charset="2"/>
              <a:buChar char="l"/>
            </a:pPr>
            <a:r>
              <a:rPr lang="en-US" altLang="zh-CN" sz="2000" dirty="0" smtClean="0">
                <a:solidFill>
                  <a:srgbClr val="FF0000"/>
                </a:solidFill>
              </a:rPr>
              <a:t>H</a:t>
            </a:r>
            <a:r>
              <a:rPr lang="en-US" altLang="zh-CN" sz="2000" dirty="0" smtClean="0"/>
              <a:t>ybridity</a:t>
            </a:r>
            <a:r>
              <a:rPr lang="zh-CN" altLang="en-US" sz="2000" dirty="0" smtClean="0"/>
              <a:t>：</a:t>
            </a:r>
            <a:r>
              <a:rPr lang="en-US" altLang="zh-CN" sz="2000" dirty="0" smtClean="0"/>
              <a:t> for collection</a:t>
            </a:r>
            <a:endParaRPr lang="en-US" altLang="zh-CN" sz="2000" dirty="0"/>
          </a:p>
        </p:txBody>
      </p:sp>
    </p:spTree>
    <p:extLst>
      <p:ext uri="{BB962C8B-B14F-4D97-AF65-F5344CB8AC3E}">
        <p14:creationId xmlns:p14="http://schemas.microsoft.com/office/powerpoint/2010/main" val="137520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200" b="1" dirty="0" smtClean="0"/>
              <a:t>Model 1: Pure Internet Platform</a:t>
            </a:r>
            <a:endParaRPr lang="en-GB" sz="3200" b="1" dirty="0"/>
          </a:p>
        </p:txBody>
      </p:sp>
      <p:sp>
        <p:nvSpPr>
          <p:cNvPr id="3" name="内容占位符 2"/>
          <p:cNvSpPr>
            <a:spLocks noGrp="1"/>
          </p:cNvSpPr>
          <p:nvPr>
            <p:ph idx="1"/>
          </p:nvPr>
        </p:nvSpPr>
        <p:spPr>
          <a:xfrm>
            <a:off x="457200" y="1333500"/>
            <a:ext cx="8229600" cy="1038639"/>
          </a:xfrm>
        </p:spPr>
        <p:txBody>
          <a:bodyPr>
            <a:normAutofit/>
          </a:bodyPr>
          <a:lstStyle/>
          <a:p>
            <a:r>
              <a:rPr lang="en-US" sz="2800" dirty="0" smtClean="0"/>
              <a:t>Provide online trading platform to bridge </a:t>
            </a:r>
            <a:r>
              <a:rPr lang="en-US" sz="2800" dirty="0"/>
              <a:t>the transactions between the consumers and recyclers</a:t>
            </a:r>
            <a:r>
              <a:rPr lang="en-US" sz="2800" dirty="0" smtClean="0"/>
              <a:t>.  </a:t>
            </a:r>
            <a:endParaRPr lang="en-GB" sz="2800" dirty="0"/>
          </a:p>
        </p:txBody>
      </p:sp>
      <p:pic>
        <p:nvPicPr>
          <p:cNvPr id="4" name="图片 3"/>
          <p:cNvPicPr>
            <a:picLocks noChangeAspect="1"/>
          </p:cNvPicPr>
          <p:nvPr/>
        </p:nvPicPr>
        <p:blipFill>
          <a:blip r:embed="rId3"/>
          <a:stretch>
            <a:fillRect/>
          </a:stretch>
        </p:blipFill>
        <p:spPr>
          <a:xfrm>
            <a:off x="4572000" y="3273287"/>
            <a:ext cx="4200607" cy="1979692"/>
          </a:xfrm>
          <a:prstGeom prst="rect">
            <a:avLst/>
          </a:prstGeom>
        </p:spPr>
      </p:pic>
      <p:pic>
        <p:nvPicPr>
          <p:cNvPr id="5" name="图片 4"/>
          <p:cNvPicPr>
            <a:picLocks noChangeAspect="1"/>
          </p:cNvPicPr>
          <p:nvPr/>
        </p:nvPicPr>
        <p:blipFill>
          <a:blip r:embed="rId4"/>
          <a:stretch>
            <a:fillRect/>
          </a:stretch>
        </p:blipFill>
        <p:spPr>
          <a:xfrm>
            <a:off x="234627" y="3260035"/>
            <a:ext cx="4310868" cy="1992944"/>
          </a:xfrm>
          <a:prstGeom prst="rect">
            <a:avLst/>
          </a:prstGeom>
        </p:spPr>
      </p:pic>
      <p:sp>
        <p:nvSpPr>
          <p:cNvPr id="6" name="矩形 5"/>
          <p:cNvSpPr/>
          <p:nvPr/>
        </p:nvSpPr>
        <p:spPr>
          <a:xfrm>
            <a:off x="5256922" y="2783773"/>
            <a:ext cx="2830762" cy="461665"/>
          </a:xfrm>
          <a:prstGeom prst="rect">
            <a:avLst/>
          </a:prstGeom>
        </p:spPr>
        <p:txBody>
          <a:bodyPr wrap="square">
            <a:spAutoFit/>
          </a:bodyPr>
          <a:lstStyle/>
          <a:p>
            <a:pPr algn="ctr"/>
            <a:r>
              <a:rPr lang="en-US" sz="2400" b="1" dirty="0">
                <a:solidFill>
                  <a:srgbClr val="C00000"/>
                </a:solidFill>
              </a:rPr>
              <a:t>C2B: </a:t>
            </a:r>
            <a:r>
              <a:rPr lang="en-US" sz="2400" dirty="0" err="1"/>
              <a:t>Huishoubao</a:t>
            </a:r>
            <a:endParaRPr lang="en-GB" sz="2400" dirty="0"/>
          </a:p>
        </p:txBody>
      </p:sp>
      <p:sp>
        <p:nvSpPr>
          <p:cNvPr id="7" name="矩形 6"/>
          <p:cNvSpPr/>
          <p:nvPr/>
        </p:nvSpPr>
        <p:spPr>
          <a:xfrm>
            <a:off x="1421686" y="2783772"/>
            <a:ext cx="1936749" cy="461665"/>
          </a:xfrm>
          <a:prstGeom prst="rect">
            <a:avLst/>
          </a:prstGeom>
        </p:spPr>
        <p:txBody>
          <a:bodyPr wrap="none">
            <a:spAutoFit/>
          </a:bodyPr>
          <a:lstStyle/>
          <a:p>
            <a:r>
              <a:rPr lang="en-US" sz="2400" b="1" dirty="0">
                <a:solidFill>
                  <a:srgbClr val="C00000"/>
                </a:solidFill>
              </a:rPr>
              <a:t>B2B:</a:t>
            </a:r>
            <a:r>
              <a:rPr lang="en-US" sz="2400" dirty="0"/>
              <a:t> Taolv365</a:t>
            </a:r>
            <a:endParaRPr lang="en-GB" sz="2400" dirty="0"/>
          </a:p>
        </p:txBody>
      </p:sp>
    </p:spTree>
    <p:extLst>
      <p:ext uri="{BB962C8B-B14F-4D97-AF65-F5344CB8AC3E}">
        <p14:creationId xmlns:p14="http://schemas.microsoft.com/office/powerpoint/2010/main" val="1141415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02361"/>
            <a:ext cx="8229600" cy="952500"/>
          </a:xfrm>
        </p:spPr>
        <p:txBody>
          <a:bodyPr>
            <a:noAutofit/>
          </a:bodyPr>
          <a:lstStyle/>
          <a:p>
            <a:r>
              <a:rPr lang="en-US" sz="3200" b="1" dirty="0" smtClean="0"/>
              <a:t>Model 2: Automatic Reverse Vending Machine</a:t>
            </a:r>
            <a:endParaRPr lang="en-GB" sz="3200" b="1" dirty="0"/>
          </a:p>
        </p:txBody>
      </p:sp>
      <p:sp>
        <p:nvSpPr>
          <p:cNvPr id="3" name="内容占位符 2"/>
          <p:cNvSpPr>
            <a:spLocks noGrp="1"/>
          </p:cNvSpPr>
          <p:nvPr>
            <p:ph idx="1"/>
          </p:nvPr>
        </p:nvSpPr>
        <p:spPr>
          <a:xfrm>
            <a:off x="549965" y="1209203"/>
            <a:ext cx="8044070" cy="1303790"/>
          </a:xfrm>
        </p:spPr>
        <p:txBody>
          <a:bodyPr>
            <a:noAutofit/>
          </a:bodyPr>
          <a:lstStyle/>
          <a:p>
            <a:pPr algn="just"/>
            <a:r>
              <a:rPr lang="en-US" sz="2800" dirty="0" smtClean="0"/>
              <a:t>automatic </a:t>
            </a:r>
            <a:r>
              <a:rPr lang="en-US" sz="2800" dirty="0"/>
              <a:t>vending machines </a:t>
            </a:r>
            <a:r>
              <a:rPr lang="en-US" sz="2800" dirty="0" smtClean="0"/>
              <a:t>that are </a:t>
            </a:r>
            <a:r>
              <a:rPr lang="en-US" sz="2800" dirty="0"/>
              <a:t>attached to traditional commercial </a:t>
            </a:r>
            <a:r>
              <a:rPr lang="en-US" sz="2800" dirty="0" smtClean="0"/>
              <a:t>chains</a:t>
            </a:r>
          </a:p>
        </p:txBody>
      </p:sp>
      <p:pic>
        <p:nvPicPr>
          <p:cNvPr id="4" name="图片 3"/>
          <p:cNvPicPr>
            <a:picLocks noChangeAspect="1"/>
          </p:cNvPicPr>
          <p:nvPr/>
        </p:nvPicPr>
        <p:blipFill>
          <a:blip r:embed="rId2"/>
          <a:stretch>
            <a:fillRect/>
          </a:stretch>
        </p:blipFill>
        <p:spPr>
          <a:xfrm>
            <a:off x="5406887" y="3376710"/>
            <a:ext cx="3187148" cy="1792995"/>
          </a:xfrm>
          <a:prstGeom prst="rect">
            <a:avLst/>
          </a:prstGeom>
        </p:spPr>
      </p:pic>
      <p:pic>
        <p:nvPicPr>
          <p:cNvPr id="5" name="图片 4"/>
          <p:cNvPicPr>
            <a:picLocks noChangeAspect="1"/>
          </p:cNvPicPr>
          <p:nvPr/>
        </p:nvPicPr>
        <p:blipFill>
          <a:blip r:embed="rId3"/>
          <a:stretch>
            <a:fillRect/>
          </a:stretch>
        </p:blipFill>
        <p:spPr>
          <a:xfrm>
            <a:off x="651575" y="3405871"/>
            <a:ext cx="4103736" cy="1792996"/>
          </a:xfrm>
          <a:prstGeom prst="rect">
            <a:avLst/>
          </a:prstGeom>
        </p:spPr>
      </p:pic>
      <p:sp>
        <p:nvSpPr>
          <p:cNvPr id="6" name="矩形 5"/>
          <p:cNvSpPr/>
          <p:nvPr/>
        </p:nvSpPr>
        <p:spPr>
          <a:xfrm>
            <a:off x="651575" y="2521700"/>
            <a:ext cx="4103736" cy="830997"/>
          </a:xfrm>
          <a:prstGeom prst="rect">
            <a:avLst/>
          </a:prstGeom>
        </p:spPr>
        <p:txBody>
          <a:bodyPr wrap="square">
            <a:spAutoFit/>
          </a:bodyPr>
          <a:lstStyle/>
          <a:p>
            <a:pPr lvl="1" algn="ctr"/>
            <a:r>
              <a:rPr lang="en-US" sz="2400" b="1" dirty="0" smtClean="0">
                <a:solidFill>
                  <a:srgbClr val="C00000"/>
                </a:solidFill>
              </a:rPr>
              <a:t>C2B reverse logistics</a:t>
            </a:r>
            <a:r>
              <a:rPr lang="en-US" sz="2400" dirty="0" smtClean="0"/>
              <a:t>:</a:t>
            </a:r>
          </a:p>
          <a:p>
            <a:pPr lvl="1" algn="ctr"/>
            <a:r>
              <a:rPr lang="en-US" sz="2400" dirty="0" smtClean="0"/>
              <a:t>INCOM </a:t>
            </a:r>
            <a:r>
              <a:rPr lang="en-US" sz="2400" dirty="0"/>
              <a:t>in Beijing</a:t>
            </a:r>
            <a:endParaRPr lang="en-GB" sz="2400" dirty="0"/>
          </a:p>
        </p:txBody>
      </p:sp>
      <p:sp>
        <p:nvSpPr>
          <p:cNvPr id="7" name="矩形 6"/>
          <p:cNvSpPr/>
          <p:nvPr/>
        </p:nvSpPr>
        <p:spPr>
          <a:xfrm>
            <a:off x="4916557" y="2499546"/>
            <a:ext cx="3770243" cy="830997"/>
          </a:xfrm>
          <a:prstGeom prst="rect">
            <a:avLst/>
          </a:prstGeom>
        </p:spPr>
        <p:txBody>
          <a:bodyPr wrap="square">
            <a:spAutoFit/>
          </a:bodyPr>
          <a:lstStyle/>
          <a:p>
            <a:pPr lvl="1" algn="ctr"/>
            <a:r>
              <a:rPr lang="en-US" sz="2400" b="1" dirty="0">
                <a:solidFill>
                  <a:srgbClr val="C00000"/>
                </a:solidFill>
              </a:rPr>
              <a:t>C2B bidding platform</a:t>
            </a:r>
            <a:r>
              <a:rPr lang="en-US" sz="2400" dirty="0"/>
              <a:t>: </a:t>
            </a:r>
            <a:r>
              <a:rPr lang="en-US" sz="2400" dirty="0" err="1"/>
              <a:t>Aihuishou</a:t>
            </a:r>
            <a:r>
              <a:rPr lang="en-US" sz="2400" dirty="0"/>
              <a:t> in Shanghai</a:t>
            </a:r>
          </a:p>
        </p:txBody>
      </p:sp>
    </p:spTree>
    <p:extLst>
      <p:ext uri="{BB962C8B-B14F-4D97-AF65-F5344CB8AC3E}">
        <p14:creationId xmlns:p14="http://schemas.microsoft.com/office/powerpoint/2010/main" val="649929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4989" y="7099"/>
            <a:ext cx="8229600" cy="952500"/>
          </a:xfrm>
        </p:spPr>
        <p:txBody>
          <a:bodyPr>
            <a:normAutofit/>
          </a:bodyPr>
          <a:lstStyle/>
          <a:p>
            <a:r>
              <a:rPr lang="en-US" altLang="zh-CN" sz="3200" b="1" dirty="0" smtClean="0"/>
              <a:t>Model 3: Community-based recycling program</a:t>
            </a:r>
            <a:endParaRPr lang="zh-CN" altLang="en-US" sz="3200" b="1" dirty="0"/>
          </a:p>
        </p:txBody>
      </p:sp>
      <p:sp>
        <p:nvSpPr>
          <p:cNvPr id="3" name="内容占位符 2"/>
          <p:cNvSpPr>
            <a:spLocks noGrp="1"/>
          </p:cNvSpPr>
          <p:nvPr>
            <p:ph idx="1"/>
          </p:nvPr>
        </p:nvSpPr>
        <p:spPr>
          <a:xfrm>
            <a:off x="367826" y="1219200"/>
            <a:ext cx="5039061" cy="4267199"/>
          </a:xfrm>
        </p:spPr>
        <p:txBody>
          <a:bodyPr>
            <a:normAutofit lnSpcReduction="10000"/>
          </a:bodyPr>
          <a:lstStyle/>
          <a:p>
            <a:r>
              <a:rPr lang="en-US" sz="2400" dirty="0" smtClean="0"/>
              <a:t>These models aim to collect discarded products from household directly, and combined with the promotion of garbage </a:t>
            </a:r>
            <a:r>
              <a:rPr lang="en-US" sz="2400" dirty="0"/>
              <a:t>sorting </a:t>
            </a:r>
            <a:r>
              <a:rPr lang="en-US" sz="2400" dirty="0" smtClean="0"/>
              <a:t>in </a:t>
            </a:r>
            <a:r>
              <a:rPr lang="en-US" sz="2400" dirty="0"/>
              <a:t>residential </a:t>
            </a:r>
            <a:r>
              <a:rPr lang="en-US" sz="2400" dirty="0" smtClean="0"/>
              <a:t>communities in cooperation with local government</a:t>
            </a:r>
          </a:p>
          <a:p>
            <a:pPr lvl="1"/>
            <a:r>
              <a:rPr lang="en-US" sz="2000" dirty="0" smtClean="0"/>
              <a:t>Ala in Shanghai</a:t>
            </a:r>
          </a:p>
          <a:p>
            <a:pPr lvl="1"/>
            <a:r>
              <a:rPr lang="en-US" sz="2000" dirty="0" err="1" smtClean="0"/>
              <a:t>Xiangjiaopi</a:t>
            </a:r>
            <a:r>
              <a:rPr lang="en-US" sz="2000" dirty="0" smtClean="0"/>
              <a:t> in Beijing</a:t>
            </a:r>
          </a:p>
          <a:p>
            <a:pPr lvl="1"/>
            <a:r>
              <a:rPr lang="en-US" sz="2000" dirty="0" err="1" smtClean="0"/>
              <a:t>Huishouge</a:t>
            </a:r>
            <a:r>
              <a:rPr lang="en-US" sz="2000" dirty="0" smtClean="0"/>
              <a:t> in Wuhan</a:t>
            </a:r>
          </a:p>
          <a:p>
            <a:pPr lvl="1"/>
            <a:r>
              <a:rPr lang="en-US" sz="2000" dirty="0" smtClean="0"/>
              <a:t>Sound in Xiamen</a:t>
            </a:r>
          </a:p>
          <a:p>
            <a:pPr lvl="1"/>
            <a:r>
              <a:rPr lang="en-US" sz="2000" dirty="0" smtClean="0"/>
              <a:t>Green Earth in Chengdu</a:t>
            </a:r>
          </a:p>
          <a:p>
            <a:pPr lvl="1"/>
            <a:r>
              <a:rPr lang="en-US" sz="2000" dirty="0" smtClean="0"/>
              <a:t>……</a:t>
            </a:r>
          </a:p>
          <a:p>
            <a:endParaRPr lang="en-US" sz="2400" dirty="0" smtClean="0"/>
          </a:p>
          <a:p>
            <a:endParaRPr lang="en-US" altLang="zh-CN" sz="24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19" y="1336764"/>
            <a:ext cx="2892048" cy="18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4"/>
          <a:stretch>
            <a:fillRect/>
          </a:stretch>
        </p:blipFill>
        <p:spPr>
          <a:xfrm>
            <a:off x="5481697" y="3525078"/>
            <a:ext cx="3232892" cy="1698835"/>
          </a:xfrm>
          <a:prstGeom prst="rect">
            <a:avLst/>
          </a:prstGeom>
        </p:spPr>
      </p:pic>
    </p:spTree>
    <p:extLst>
      <p:ext uri="{BB962C8B-B14F-4D97-AF65-F5344CB8AC3E}">
        <p14:creationId xmlns:p14="http://schemas.microsoft.com/office/powerpoint/2010/main" val="977645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1" y="90635"/>
            <a:ext cx="8394192" cy="778300"/>
          </a:xfrm>
        </p:spPr>
        <p:txBody>
          <a:bodyPr/>
          <a:lstStyle/>
          <a:p>
            <a:r>
              <a:rPr lang="en-US" altLang="zh-CN" dirty="0" smtClean="0">
                <a:latin typeface="Adobe Gothic Std B" panose="020B0800000000000000" pitchFamily="34" charset="-128"/>
                <a:ea typeface="Adobe Gothic Std B" panose="020B0800000000000000" pitchFamily="34" charset="-128"/>
              </a:rPr>
              <a:t>Ongoing project in Beijing </a:t>
            </a:r>
            <a:endParaRPr lang="zh-CN" altLang="en-US" dirty="0">
              <a:latin typeface="Adobe Gothic Std B" panose="020B0800000000000000" pitchFamily="34" charset="-128"/>
            </a:endParaRPr>
          </a:p>
        </p:txBody>
      </p:sp>
      <p:sp>
        <p:nvSpPr>
          <p:cNvPr id="3" name="内容占位符 2"/>
          <p:cNvSpPr>
            <a:spLocks noGrp="1"/>
          </p:cNvSpPr>
          <p:nvPr>
            <p:ph idx="1"/>
          </p:nvPr>
        </p:nvSpPr>
        <p:spPr>
          <a:xfrm>
            <a:off x="240484" y="1039814"/>
            <a:ext cx="8695818" cy="4304022"/>
          </a:xfrm>
        </p:spPr>
        <p:txBody>
          <a:bodyPr>
            <a:normAutofit/>
          </a:bodyPr>
          <a:lstStyle/>
          <a:p>
            <a:pPr algn="just">
              <a:buFont typeface="Wingdings" panose="05000000000000000000" pitchFamily="2" charset="2"/>
              <a:buChar char="Ø"/>
            </a:pPr>
            <a:r>
              <a:rPr lang="en-US" altLang="zh-CN" sz="2400" dirty="0">
                <a:solidFill>
                  <a:srgbClr val="C00000"/>
                </a:solidFill>
              </a:rPr>
              <a:t>National Key </a:t>
            </a:r>
            <a:r>
              <a:rPr lang="en-US" altLang="zh-CN" sz="2400" dirty="0" smtClean="0">
                <a:solidFill>
                  <a:srgbClr val="C00000"/>
                </a:solidFill>
              </a:rPr>
              <a:t>R&amp;D Program </a:t>
            </a:r>
            <a:r>
              <a:rPr lang="en-US" altLang="zh-CN" sz="2400" dirty="0">
                <a:solidFill>
                  <a:srgbClr val="C00000"/>
                </a:solidFill>
              </a:rPr>
              <a:t>on Solid Wastes Recycling </a:t>
            </a:r>
            <a:r>
              <a:rPr lang="en-US" altLang="zh-CN" sz="2400" dirty="0" smtClean="0">
                <a:solidFill>
                  <a:srgbClr val="C00000"/>
                </a:solidFill>
              </a:rPr>
              <a:t>(</a:t>
            </a:r>
            <a:r>
              <a:rPr lang="en-US" altLang="zh-CN" sz="2400" dirty="0">
                <a:solidFill>
                  <a:srgbClr val="C00000"/>
                </a:solidFill>
              </a:rPr>
              <a:t>2018YFC1902701 </a:t>
            </a:r>
            <a:r>
              <a:rPr lang="en-US" altLang="zh-CN" sz="2400" dirty="0" smtClean="0">
                <a:solidFill>
                  <a:srgbClr val="C00000"/>
                </a:solidFill>
              </a:rPr>
              <a:t>&amp; 2018YFC1900101 ) (2018-2022)</a:t>
            </a:r>
            <a:endParaRPr lang="zh-CN" altLang="en-US" sz="2400" dirty="0">
              <a:solidFill>
                <a:srgbClr val="C00000"/>
              </a:solidFill>
            </a:endParaRPr>
          </a:p>
        </p:txBody>
      </p:sp>
      <p:sp>
        <p:nvSpPr>
          <p:cNvPr id="4" name="AutoShape 4" descr="http://img2.imgtn.bdimg.com/it/u=3298992246,243766040&amp;fm=1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AutoShape 6" descr="http://img2.imgtn.bdimg.com/it/u=3298992246,243766040&amp;fm=11&amp;gp=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图片 5"/>
          <p:cNvPicPr>
            <a:picLocks noChangeAspect="1"/>
          </p:cNvPicPr>
          <p:nvPr/>
        </p:nvPicPr>
        <p:blipFill>
          <a:blip r:embed="rId3"/>
          <a:stretch>
            <a:fillRect/>
          </a:stretch>
        </p:blipFill>
        <p:spPr>
          <a:xfrm>
            <a:off x="2060823" y="2779600"/>
            <a:ext cx="3571047" cy="2680999"/>
          </a:xfrm>
          <a:prstGeom prst="rect">
            <a:avLst/>
          </a:prstGeom>
        </p:spPr>
      </p:pic>
      <p:sp>
        <p:nvSpPr>
          <p:cNvPr id="7" name="等腰三角形 6"/>
          <p:cNvSpPr/>
          <p:nvPr/>
        </p:nvSpPr>
        <p:spPr>
          <a:xfrm>
            <a:off x="4365745" y="3737681"/>
            <a:ext cx="159026" cy="1192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等腰三角形 9"/>
          <p:cNvSpPr/>
          <p:nvPr/>
        </p:nvSpPr>
        <p:spPr>
          <a:xfrm>
            <a:off x="4577780" y="4294273"/>
            <a:ext cx="159026" cy="1192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肘形连接符 12"/>
          <p:cNvCxnSpPr>
            <a:endCxn id="7" idx="0"/>
          </p:cNvCxnSpPr>
          <p:nvPr/>
        </p:nvCxnSpPr>
        <p:spPr>
          <a:xfrm>
            <a:off x="1975232" y="2896770"/>
            <a:ext cx="2470026" cy="840911"/>
          </a:xfrm>
          <a:prstGeom prst="bentConnector2">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3636873" y="3191825"/>
            <a:ext cx="1052294" cy="400110"/>
          </a:xfrm>
          <a:prstGeom prst="rect">
            <a:avLst/>
          </a:prstGeom>
          <a:noFill/>
        </p:spPr>
        <p:txBody>
          <a:bodyPr wrap="square" rtlCol="0">
            <a:spAutoFit/>
          </a:bodyPr>
          <a:lstStyle/>
          <a:p>
            <a:r>
              <a:rPr lang="en-US" sz="2000" b="1" dirty="0" smtClean="0">
                <a:solidFill>
                  <a:schemeClr val="accent2">
                    <a:lumMod val="75000"/>
                  </a:schemeClr>
                </a:solidFill>
              </a:rPr>
              <a:t>Beijing</a:t>
            </a:r>
            <a:endParaRPr lang="en-GB" sz="2000" b="1" dirty="0">
              <a:solidFill>
                <a:schemeClr val="accent2">
                  <a:lumMod val="75000"/>
                </a:schemeClr>
              </a:solidFill>
            </a:endParaRPr>
          </a:p>
        </p:txBody>
      </p:sp>
      <p:pic>
        <p:nvPicPr>
          <p:cNvPr id="16" name="图片 15"/>
          <p:cNvPicPr>
            <a:picLocks noChangeAspect="1"/>
          </p:cNvPicPr>
          <p:nvPr/>
        </p:nvPicPr>
        <p:blipFill>
          <a:blip r:embed="rId4"/>
          <a:stretch>
            <a:fillRect/>
          </a:stretch>
        </p:blipFill>
        <p:spPr>
          <a:xfrm>
            <a:off x="695414" y="2178797"/>
            <a:ext cx="1154768" cy="2175110"/>
          </a:xfrm>
          <a:prstGeom prst="rect">
            <a:avLst/>
          </a:prstGeom>
        </p:spPr>
      </p:pic>
      <p:sp>
        <p:nvSpPr>
          <p:cNvPr id="23" name="文本框 22"/>
          <p:cNvSpPr txBox="1"/>
          <p:nvPr/>
        </p:nvSpPr>
        <p:spPr>
          <a:xfrm>
            <a:off x="90368" y="4556093"/>
            <a:ext cx="2406428" cy="923330"/>
          </a:xfrm>
          <a:prstGeom prst="rect">
            <a:avLst/>
          </a:prstGeom>
          <a:noFill/>
        </p:spPr>
        <p:txBody>
          <a:bodyPr wrap="none" rtlCol="0">
            <a:spAutoFit/>
          </a:bodyPr>
          <a:lstStyle/>
          <a:p>
            <a:pPr algn="ctr"/>
            <a:r>
              <a:rPr lang="en-US" altLang="zh-CN" dirty="0" smtClean="0"/>
              <a:t>APP </a:t>
            </a:r>
          </a:p>
          <a:p>
            <a:pPr algn="ctr"/>
            <a:r>
              <a:rPr lang="en-US" altLang="zh-CN" dirty="0" smtClean="0"/>
              <a:t>+</a:t>
            </a:r>
          </a:p>
          <a:p>
            <a:pPr algn="ctr"/>
            <a:r>
              <a:rPr lang="en-US" altLang="zh-CN" dirty="0" smtClean="0"/>
              <a:t> Door-to-door </a:t>
            </a:r>
            <a:r>
              <a:rPr lang="en-US" altLang="zh-CN" dirty="0"/>
              <a:t>c</a:t>
            </a:r>
            <a:r>
              <a:rPr lang="en-US" altLang="zh-CN" dirty="0" smtClean="0"/>
              <a:t>ollector </a:t>
            </a:r>
            <a:endParaRPr lang="zh-CN" altLang="en-US" dirty="0"/>
          </a:p>
        </p:txBody>
      </p:sp>
      <p:sp>
        <p:nvSpPr>
          <p:cNvPr id="22" name="文本框 21"/>
          <p:cNvSpPr txBox="1"/>
          <p:nvPr/>
        </p:nvSpPr>
        <p:spPr>
          <a:xfrm>
            <a:off x="4282638" y="3942145"/>
            <a:ext cx="1199869" cy="400110"/>
          </a:xfrm>
          <a:prstGeom prst="rect">
            <a:avLst/>
          </a:prstGeom>
          <a:noFill/>
        </p:spPr>
        <p:txBody>
          <a:bodyPr wrap="square" rtlCol="0">
            <a:spAutoFit/>
          </a:bodyPr>
          <a:lstStyle/>
          <a:p>
            <a:r>
              <a:rPr lang="en-US" sz="2000" b="1" dirty="0" smtClean="0">
                <a:solidFill>
                  <a:schemeClr val="accent2">
                    <a:lumMod val="75000"/>
                  </a:schemeClr>
                </a:solidFill>
              </a:rPr>
              <a:t>Shanghai</a:t>
            </a:r>
            <a:endParaRPr lang="en-GB" sz="2000" b="1" dirty="0">
              <a:solidFill>
                <a:schemeClr val="accent2">
                  <a:lumMod val="75000"/>
                </a:schemeClr>
              </a:solidFill>
            </a:endParaRPr>
          </a:p>
        </p:txBody>
      </p:sp>
      <p:pic>
        <p:nvPicPr>
          <p:cNvPr id="9" name="图片 8"/>
          <p:cNvPicPr>
            <a:picLocks noChangeAspect="1"/>
          </p:cNvPicPr>
          <p:nvPr/>
        </p:nvPicPr>
        <p:blipFill>
          <a:blip r:embed="rId5"/>
          <a:stretch>
            <a:fillRect/>
          </a:stretch>
        </p:blipFill>
        <p:spPr>
          <a:xfrm>
            <a:off x="5601183" y="2555239"/>
            <a:ext cx="3365807" cy="2773812"/>
          </a:xfrm>
          <a:prstGeom prst="rect">
            <a:avLst/>
          </a:prstGeom>
        </p:spPr>
      </p:pic>
      <p:sp>
        <p:nvSpPr>
          <p:cNvPr id="11" name="线形标注 2(无边框) 10"/>
          <p:cNvSpPr/>
          <p:nvPr/>
        </p:nvSpPr>
        <p:spPr>
          <a:xfrm>
            <a:off x="6787795" y="3085624"/>
            <a:ext cx="687870" cy="545856"/>
          </a:xfrm>
          <a:prstGeom prst="callout2">
            <a:avLst>
              <a:gd name="adj1" fmla="val 18750"/>
              <a:gd name="adj2" fmla="val -8333"/>
              <a:gd name="adj3" fmla="val 18750"/>
              <a:gd name="adj4" fmla="val -16667"/>
              <a:gd name="adj5" fmla="val 221750"/>
              <a:gd name="adj6" fmla="val -16341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4604023" y="3626859"/>
            <a:ext cx="894114" cy="286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9702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81623" y="133038"/>
            <a:ext cx="7573617" cy="1039497"/>
          </a:xfrm>
        </p:spPr>
        <p:txBody>
          <a:bodyPr>
            <a:normAutofit fontScale="90000"/>
          </a:bodyPr>
          <a:lstStyle/>
          <a:p>
            <a:r>
              <a:rPr lang="en-US" altLang="zh-CN" dirty="0" smtClean="0">
                <a:latin typeface="Adobe Gothic Std B" panose="020B0800000000000000" pitchFamily="34" charset="-128"/>
                <a:ea typeface="Adobe Gothic Std B" panose="020B0800000000000000" pitchFamily="34" charset="-128"/>
              </a:rPr>
              <a:t>Starting point: Waste villages</a:t>
            </a:r>
            <a:endParaRPr lang="en-GB" dirty="0">
              <a:latin typeface="Adobe Gothic Std B" panose="020B0800000000000000" pitchFamily="34" charset="-128"/>
              <a:ea typeface="Adobe Gothic Std B" panose="020B0800000000000000" pitchFamily="34" charset="-128"/>
            </a:endParaRP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68519" y="1566407"/>
            <a:ext cx="4311956" cy="323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3607" y="5071721"/>
            <a:ext cx="8629648" cy="523220"/>
          </a:xfrm>
          <a:prstGeom prst="rect">
            <a:avLst/>
          </a:prstGeom>
        </p:spPr>
        <p:txBody>
          <a:bodyPr wrap="square">
            <a:spAutoFit/>
          </a:bodyPr>
          <a:lstStyle/>
          <a:p>
            <a:r>
              <a:rPr lang="en-US" altLang="zh-CN" sz="1400" dirty="0" smtClean="0"/>
              <a:t>Tong X, Tao DT. 2016. The </a:t>
            </a:r>
            <a:r>
              <a:rPr lang="en-US" altLang="zh-CN" sz="1400" dirty="0"/>
              <a:t>rise and fall of a “waste city” in the construction of an “urban circular economic system”: The changing landscape of waste in </a:t>
            </a:r>
            <a:r>
              <a:rPr lang="en-US" altLang="zh-CN" sz="1400" dirty="0" smtClean="0"/>
              <a:t>Beijing</a:t>
            </a:r>
            <a:r>
              <a:rPr lang="en-US" altLang="zh-CN" sz="1400" dirty="0"/>
              <a:t>.</a:t>
            </a:r>
            <a:r>
              <a:rPr lang="en-US" altLang="zh-CN" sz="1400" dirty="0" smtClean="0"/>
              <a:t> </a:t>
            </a:r>
            <a:r>
              <a:rPr lang="en-US" altLang="zh-CN" sz="1400" dirty="0"/>
              <a:t>Resources, Conservation and Recycling, </a:t>
            </a:r>
            <a:r>
              <a:rPr lang="en-US" altLang="zh-CN" sz="1400" dirty="0" smtClean="0"/>
              <a:t>107: 10-17.</a:t>
            </a:r>
            <a:endParaRPr lang="zh-CN" altLang="en-US" sz="1400" dirty="0"/>
          </a:p>
        </p:txBody>
      </p:sp>
      <p:pic>
        <p:nvPicPr>
          <p:cNvPr id="7" name="图片 6"/>
          <p:cNvPicPr>
            <a:picLocks noChangeAspect="1"/>
          </p:cNvPicPr>
          <p:nvPr/>
        </p:nvPicPr>
        <p:blipFill>
          <a:blip r:embed="rId4"/>
          <a:stretch>
            <a:fillRect/>
          </a:stretch>
        </p:blipFill>
        <p:spPr>
          <a:xfrm>
            <a:off x="234252" y="1566407"/>
            <a:ext cx="3924170" cy="3233967"/>
          </a:xfrm>
          <a:prstGeom prst="rect">
            <a:avLst/>
          </a:prstGeom>
        </p:spPr>
      </p:pic>
      <p:sp>
        <p:nvSpPr>
          <p:cNvPr id="6" name="等腰三角形 5"/>
          <p:cNvSpPr/>
          <p:nvPr/>
        </p:nvSpPr>
        <p:spPr>
          <a:xfrm>
            <a:off x="2771030" y="3593990"/>
            <a:ext cx="202758" cy="20673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cxnSp>
        <p:nvCxnSpPr>
          <p:cNvPr id="9" name="肘形连接符 8"/>
          <p:cNvCxnSpPr>
            <a:stCxn id="6" idx="4"/>
            <a:endCxn id="10" idx="1"/>
          </p:cNvCxnSpPr>
          <p:nvPr/>
        </p:nvCxnSpPr>
        <p:spPr>
          <a:xfrm rot="5400000" flipH="1" flipV="1">
            <a:off x="3412486" y="2744692"/>
            <a:ext cx="617333" cy="1494731"/>
          </a:xfrm>
          <a:prstGeom prst="bentConnector4">
            <a:avLst>
              <a:gd name="adj1" fmla="val 2898"/>
              <a:gd name="adj2" fmla="val 50000"/>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66123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911594" y="1045355"/>
            <a:ext cx="7045868" cy="1812146"/>
            <a:chOff x="256295" y="2186971"/>
            <a:chExt cx="11273390" cy="2174575"/>
          </a:xfrm>
        </p:grpSpPr>
        <p:grpSp>
          <p:nvGrpSpPr>
            <p:cNvPr id="43" name="组合 42"/>
            <p:cNvGrpSpPr/>
            <p:nvPr/>
          </p:nvGrpSpPr>
          <p:grpSpPr>
            <a:xfrm>
              <a:off x="651732" y="2186971"/>
              <a:ext cx="10771631" cy="697817"/>
              <a:chOff x="956532" y="2659856"/>
              <a:chExt cx="10771631" cy="697817"/>
            </a:xfrm>
          </p:grpSpPr>
          <p:cxnSp>
            <p:nvCxnSpPr>
              <p:cNvPr id="68" name="直接连接符 67"/>
              <p:cNvCxnSpPr/>
              <p:nvPr/>
            </p:nvCxnSpPr>
            <p:spPr>
              <a:xfrm>
                <a:off x="956532" y="2692400"/>
                <a:ext cx="0" cy="64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2076044" y="2692400"/>
                <a:ext cx="0" cy="64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10030366" y="2709673"/>
                <a:ext cx="0" cy="64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1728163" y="2692400"/>
                <a:ext cx="0" cy="64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2" name="文本框 49"/>
              <p:cNvSpPr txBox="1"/>
              <p:nvPr/>
            </p:nvSpPr>
            <p:spPr>
              <a:xfrm>
                <a:off x="1059490" y="2659856"/>
                <a:ext cx="1087170" cy="356945"/>
              </a:xfrm>
              <a:prstGeom prst="rect">
                <a:avLst/>
              </a:prstGeom>
              <a:noFill/>
            </p:spPr>
            <p:txBody>
              <a:bodyPr wrap="none" rtlCol="0">
                <a:spAutoFit/>
              </a:bodyPr>
              <a:lstStyle/>
              <a:p>
                <a:r>
                  <a:rPr lang="en-US" altLang="zh-CN" sz="1333" dirty="0">
                    <a:solidFill>
                      <a:prstClr val="black">
                        <a:lumMod val="50000"/>
                        <a:lumOff val="50000"/>
                      </a:prstClr>
                    </a:solidFill>
                  </a:rPr>
                  <a:t>discard</a:t>
                </a:r>
                <a:endParaRPr lang="zh-CN" altLang="en-US" sz="1333" dirty="0">
                  <a:solidFill>
                    <a:prstClr val="black">
                      <a:lumMod val="50000"/>
                      <a:lumOff val="50000"/>
                    </a:prstClr>
                  </a:solidFill>
                </a:endParaRPr>
              </a:p>
            </p:txBody>
          </p:sp>
          <p:sp>
            <p:nvSpPr>
              <p:cNvPr id="73" name="文本框 53"/>
              <p:cNvSpPr txBox="1"/>
              <p:nvPr/>
            </p:nvSpPr>
            <p:spPr>
              <a:xfrm>
                <a:off x="10428531" y="2667640"/>
                <a:ext cx="1140005" cy="356945"/>
              </a:xfrm>
              <a:prstGeom prst="rect">
                <a:avLst/>
              </a:prstGeom>
              <a:noFill/>
            </p:spPr>
            <p:txBody>
              <a:bodyPr wrap="none" rtlCol="0">
                <a:spAutoFit/>
              </a:bodyPr>
              <a:lstStyle/>
              <a:p>
                <a:r>
                  <a:rPr lang="en-US" altLang="zh-CN" sz="1333" dirty="0">
                    <a:solidFill>
                      <a:prstClr val="black">
                        <a:lumMod val="50000"/>
                        <a:lumOff val="50000"/>
                      </a:prstClr>
                    </a:solidFill>
                  </a:rPr>
                  <a:t>process</a:t>
                </a:r>
                <a:endParaRPr lang="zh-CN" altLang="en-US" sz="1333" dirty="0">
                  <a:solidFill>
                    <a:prstClr val="black">
                      <a:lumMod val="50000"/>
                      <a:lumOff val="50000"/>
                    </a:prstClr>
                  </a:solidFill>
                </a:endParaRPr>
              </a:p>
            </p:txBody>
          </p:sp>
          <p:sp>
            <p:nvSpPr>
              <p:cNvPr id="74" name="文本框 54"/>
              <p:cNvSpPr txBox="1"/>
              <p:nvPr/>
            </p:nvSpPr>
            <p:spPr>
              <a:xfrm>
                <a:off x="5860207" y="2667322"/>
                <a:ext cx="1019050" cy="356945"/>
              </a:xfrm>
              <a:prstGeom prst="rect">
                <a:avLst/>
              </a:prstGeom>
              <a:noFill/>
            </p:spPr>
            <p:txBody>
              <a:bodyPr wrap="none" rtlCol="0">
                <a:spAutoFit/>
              </a:bodyPr>
              <a:lstStyle/>
              <a:p>
                <a:r>
                  <a:rPr lang="en-US" altLang="zh-CN" sz="1333" dirty="0">
                    <a:solidFill>
                      <a:prstClr val="black">
                        <a:lumMod val="50000"/>
                        <a:lumOff val="50000"/>
                      </a:prstClr>
                    </a:solidFill>
                  </a:rPr>
                  <a:t>collect</a:t>
                </a:r>
                <a:endParaRPr lang="zh-CN" altLang="en-US" sz="1333" dirty="0">
                  <a:solidFill>
                    <a:prstClr val="black">
                      <a:lumMod val="50000"/>
                      <a:lumOff val="50000"/>
                    </a:prstClr>
                  </a:solidFill>
                </a:endParaRPr>
              </a:p>
            </p:txBody>
          </p:sp>
          <p:cxnSp>
            <p:nvCxnSpPr>
              <p:cNvPr id="75" name="直接箭头连接符 74"/>
              <p:cNvCxnSpPr/>
              <p:nvPr/>
            </p:nvCxnSpPr>
            <p:spPr>
              <a:xfrm>
                <a:off x="2063344" y="2838966"/>
                <a:ext cx="3680888" cy="0"/>
              </a:xfrm>
              <a:prstGeom prst="straightConnector1">
                <a:avLst/>
              </a:prstGeom>
              <a:ln w="19050">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6967841" y="2838966"/>
                <a:ext cx="3062525" cy="0"/>
              </a:xfrm>
              <a:prstGeom prst="straightConnector1">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a:off x="956532" y="2839998"/>
                <a:ext cx="180000" cy="0"/>
              </a:xfrm>
              <a:prstGeom prst="straightConnector1">
                <a:avLst/>
              </a:prstGeom>
              <a:ln w="19050">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a:off x="1902941" y="2838966"/>
                <a:ext cx="180000" cy="0"/>
              </a:xfrm>
              <a:prstGeom prst="straightConnector1">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a:off x="10020300" y="2837934"/>
                <a:ext cx="371732" cy="0"/>
              </a:xfrm>
              <a:prstGeom prst="straightConnector1">
                <a:avLst/>
              </a:prstGeom>
              <a:ln w="19050">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a:off x="11376226" y="2837934"/>
                <a:ext cx="340693" cy="0"/>
              </a:xfrm>
              <a:prstGeom prst="straightConnector1">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4812798" y="3587398"/>
              <a:ext cx="6716887" cy="774148"/>
              <a:chOff x="5117598" y="3037669"/>
              <a:chExt cx="6716887" cy="774148"/>
            </a:xfrm>
          </p:grpSpPr>
          <p:cxnSp>
            <p:nvCxnSpPr>
              <p:cNvPr id="62" name="直接箭头连接符 61"/>
              <p:cNvCxnSpPr>
                <a:stCxn id="63" idx="0"/>
                <a:endCxn id="49" idx="2"/>
              </p:cNvCxnSpPr>
              <p:nvPr/>
            </p:nvCxnSpPr>
            <p:spPr>
              <a:xfrm flipH="1" flipV="1">
                <a:off x="5744233" y="3037669"/>
                <a:ext cx="24233" cy="306148"/>
              </a:xfrm>
              <a:prstGeom prst="straightConnector1">
                <a:avLst/>
              </a:prstGeom>
              <a:ln w="28575">
                <a:solidFill>
                  <a:schemeClr val="bg1">
                    <a:lumMod val="6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5117598" y="3343817"/>
                <a:ext cx="1301736"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17" b="1" dirty="0">
                    <a:solidFill>
                      <a:prstClr val="white"/>
                    </a:solidFill>
                  </a:rPr>
                  <a:t>Refurbish</a:t>
                </a:r>
                <a:endParaRPr lang="zh-CN" altLang="en-US" sz="917" b="1" dirty="0">
                  <a:solidFill>
                    <a:prstClr val="white"/>
                  </a:solidFill>
                </a:endParaRPr>
              </a:p>
            </p:txBody>
          </p:sp>
          <p:cxnSp>
            <p:nvCxnSpPr>
              <p:cNvPr id="64" name="直接箭头连接符 63"/>
              <p:cNvCxnSpPr/>
              <p:nvPr/>
            </p:nvCxnSpPr>
            <p:spPr>
              <a:xfrm flipV="1">
                <a:off x="10229920" y="3040118"/>
                <a:ext cx="7317" cy="301201"/>
              </a:xfrm>
              <a:prstGeom prst="straightConnector1">
                <a:avLst/>
              </a:prstGeom>
              <a:ln w="28575">
                <a:solidFill>
                  <a:schemeClr val="bg1">
                    <a:lumMod val="6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9127994" y="3326269"/>
                <a:ext cx="1323636"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17" b="1" dirty="0">
                    <a:solidFill>
                      <a:prstClr val="white"/>
                    </a:solidFill>
                  </a:rPr>
                  <a:t>Recycle materials</a:t>
                </a:r>
                <a:endParaRPr lang="zh-CN" altLang="en-US" sz="917" b="1" dirty="0">
                  <a:solidFill>
                    <a:prstClr val="white"/>
                  </a:solidFill>
                </a:endParaRPr>
              </a:p>
            </p:txBody>
          </p:sp>
          <p:sp>
            <p:nvSpPr>
              <p:cNvPr id="66" name="矩形 65"/>
              <p:cNvSpPr/>
              <p:nvPr/>
            </p:nvSpPr>
            <p:spPr>
              <a:xfrm>
                <a:off x="10663318" y="3321325"/>
                <a:ext cx="1171167"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prstClr val="white"/>
                    </a:solidFill>
                  </a:rPr>
                  <a:t>discard</a:t>
                </a:r>
                <a:endParaRPr lang="zh-CN" altLang="en-US" sz="1000" b="1" dirty="0">
                  <a:solidFill>
                    <a:prstClr val="white"/>
                  </a:solidFill>
                </a:endParaRPr>
              </a:p>
            </p:txBody>
          </p:sp>
          <p:cxnSp>
            <p:nvCxnSpPr>
              <p:cNvPr id="67" name="直接箭头连接符 66"/>
              <p:cNvCxnSpPr/>
              <p:nvPr/>
            </p:nvCxnSpPr>
            <p:spPr>
              <a:xfrm flipV="1">
                <a:off x="11473134" y="3040754"/>
                <a:ext cx="7317" cy="301201"/>
              </a:xfrm>
              <a:prstGeom prst="straightConnector1">
                <a:avLst/>
              </a:prstGeom>
              <a:ln w="28575">
                <a:solidFill>
                  <a:schemeClr val="bg1">
                    <a:lumMod val="6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256295" y="2732654"/>
              <a:ext cx="11164969" cy="969794"/>
              <a:chOff x="256295" y="1996054"/>
              <a:chExt cx="11164969" cy="969794"/>
            </a:xfrm>
          </p:grpSpPr>
          <p:sp>
            <p:nvSpPr>
              <p:cNvPr id="47" name="矩形 46"/>
              <p:cNvSpPr/>
              <p:nvPr/>
            </p:nvSpPr>
            <p:spPr>
              <a:xfrm>
                <a:off x="256295" y="2382798"/>
                <a:ext cx="1502250" cy="4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prstClr val="white"/>
                    </a:solidFill>
                  </a:rPr>
                  <a:t>Household discard</a:t>
                </a:r>
                <a:endParaRPr lang="zh-CN" altLang="en-US" sz="1000" b="1" dirty="0">
                  <a:solidFill>
                    <a:prstClr val="white"/>
                  </a:solidFill>
                </a:endParaRPr>
              </a:p>
            </p:txBody>
          </p:sp>
          <p:sp>
            <p:nvSpPr>
              <p:cNvPr id="48" name="矩形 47"/>
              <p:cNvSpPr/>
              <p:nvPr/>
            </p:nvSpPr>
            <p:spPr>
              <a:xfrm>
                <a:off x="2560551" y="1996054"/>
                <a:ext cx="1348383" cy="46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17" b="1" dirty="0" err="1">
                    <a:solidFill>
                      <a:prstClr val="white"/>
                    </a:solidFill>
                  </a:rPr>
                  <a:t>Peddlar</a:t>
                </a:r>
                <a:r>
                  <a:rPr lang="en-US" altLang="zh-CN" sz="917" b="1" dirty="0">
                    <a:solidFill>
                      <a:prstClr val="white"/>
                    </a:solidFill>
                  </a:rPr>
                  <a:t> at residence</a:t>
                </a:r>
                <a:endParaRPr lang="zh-CN" altLang="en-US" sz="917" b="1" dirty="0">
                  <a:solidFill>
                    <a:prstClr val="white"/>
                  </a:solidFill>
                </a:endParaRPr>
              </a:p>
            </p:txBody>
          </p:sp>
          <p:sp>
            <p:nvSpPr>
              <p:cNvPr id="49" name="矩形 48"/>
              <p:cNvSpPr/>
              <p:nvPr/>
            </p:nvSpPr>
            <p:spPr>
              <a:xfrm>
                <a:off x="4812798" y="2382798"/>
                <a:ext cx="1253268" cy="46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prstClr val="white"/>
                    </a:solidFill>
                  </a:rPr>
                  <a:t>Mobile Peddlers</a:t>
                </a:r>
                <a:endParaRPr lang="zh-CN" altLang="en-US" sz="1000" b="1" dirty="0">
                  <a:solidFill>
                    <a:prstClr val="white"/>
                  </a:solidFill>
                </a:endParaRPr>
              </a:p>
            </p:txBody>
          </p:sp>
          <p:sp>
            <p:nvSpPr>
              <p:cNvPr id="50" name="矩形 49"/>
              <p:cNvSpPr/>
              <p:nvPr/>
            </p:nvSpPr>
            <p:spPr>
              <a:xfrm>
                <a:off x="6895675" y="2382797"/>
                <a:ext cx="1990216"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prstClr val="white"/>
                    </a:solidFill>
                  </a:rPr>
                  <a:t>Disassembler</a:t>
                </a:r>
                <a:endParaRPr lang="zh-CN" altLang="en-US" sz="1000" b="1" dirty="0">
                  <a:solidFill>
                    <a:prstClr val="white"/>
                  </a:solidFill>
                </a:endParaRPr>
              </a:p>
            </p:txBody>
          </p:sp>
          <p:cxnSp>
            <p:nvCxnSpPr>
              <p:cNvPr id="51" name="直接箭头连接符 50"/>
              <p:cNvCxnSpPr>
                <a:stCxn id="47" idx="3"/>
                <a:endCxn id="48" idx="1"/>
              </p:cNvCxnSpPr>
              <p:nvPr/>
            </p:nvCxnSpPr>
            <p:spPr>
              <a:xfrm flipV="1">
                <a:off x="1758544" y="2230054"/>
                <a:ext cx="802007" cy="386744"/>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47" idx="3"/>
                <a:endCxn id="49" idx="1"/>
              </p:cNvCxnSpPr>
              <p:nvPr/>
            </p:nvCxnSpPr>
            <p:spPr>
              <a:xfrm>
                <a:off x="1758544" y="2616798"/>
                <a:ext cx="305425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48" idx="3"/>
                <a:endCxn id="49" idx="1"/>
              </p:cNvCxnSpPr>
              <p:nvPr/>
            </p:nvCxnSpPr>
            <p:spPr>
              <a:xfrm>
                <a:off x="3908934" y="2230054"/>
                <a:ext cx="903864" cy="38674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a:stCxn id="49" idx="3"/>
                <a:endCxn id="50" idx="1"/>
              </p:cNvCxnSpPr>
              <p:nvPr/>
            </p:nvCxnSpPr>
            <p:spPr>
              <a:xfrm flipV="1">
                <a:off x="6066066" y="2616797"/>
                <a:ext cx="829609" cy="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9715501" y="2382798"/>
                <a:ext cx="1705763" cy="46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17" b="1" dirty="0">
                    <a:solidFill>
                      <a:prstClr val="white"/>
                    </a:solidFill>
                  </a:rPr>
                  <a:t>Informal processing plant</a:t>
                </a:r>
                <a:endParaRPr lang="zh-CN" altLang="en-US" sz="917" b="1" dirty="0">
                  <a:solidFill>
                    <a:prstClr val="white"/>
                  </a:solidFill>
                </a:endParaRPr>
              </a:p>
            </p:txBody>
          </p:sp>
          <p:cxnSp>
            <p:nvCxnSpPr>
              <p:cNvPr id="56" name="直接箭头连接符 55"/>
              <p:cNvCxnSpPr>
                <a:stCxn id="50" idx="3"/>
                <a:endCxn id="55" idx="1"/>
              </p:cNvCxnSpPr>
              <p:nvPr/>
            </p:nvCxnSpPr>
            <p:spPr>
              <a:xfrm>
                <a:off x="8885891" y="2616797"/>
                <a:ext cx="829609" cy="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7" name="图片 5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9022785" y="2278191"/>
                <a:ext cx="577165" cy="288000"/>
              </a:xfrm>
              <a:prstGeom prst="rect">
                <a:avLst/>
              </a:prstGeom>
              <a:noFill/>
              <a:ln>
                <a:noFill/>
              </a:ln>
            </p:spPr>
          </p:pic>
          <p:pic>
            <p:nvPicPr>
              <p:cNvPr id="58" name="图片 5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6292210" y="2272026"/>
                <a:ext cx="400725" cy="288000"/>
              </a:xfrm>
              <a:prstGeom prst="rect">
                <a:avLst/>
              </a:prstGeom>
              <a:noFill/>
              <a:ln>
                <a:noFill/>
              </a:ln>
            </p:spPr>
          </p:pic>
          <p:pic>
            <p:nvPicPr>
              <p:cNvPr id="59" name="图片 5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4197587" y="2042848"/>
                <a:ext cx="400725" cy="288000"/>
              </a:xfrm>
              <a:prstGeom prst="rect">
                <a:avLst/>
              </a:prstGeom>
              <a:noFill/>
              <a:ln>
                <a:noFill/>
              </a:ln>
            </p:spPr>
          </p:pic>
          <p:pic>
            <p:nvPicPr>
              <p:cNvPr id="60" name="图片 5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1960782" y="2043092"/>
                <a:ext cx="400725" cy="288000"/>
              </a:xfrm>
              <a:prstGeom prst="rect">
                <a:avLst/>
              </a:prstGeom>
              <a:noFill/>
              <a:ln>
                <a:noFill/>
              </a:ln>
            </p:spPr>
          </p:pic>
          <p:pic>
            <p:nvPicPr>
              <p:cNvPr id="61" name="图片 6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3105387" y="2677848"/>
                <a:ext cx="400725" cy="288000"/>
              </a:xfrm>
              <a:prstGeom prst="rect">
                <a:avLst/>
              </a:prstGeom>
              <a:noFill/>
              <a:ln>
                <a:noFill/>
              </a:ln>
            </p:spPr>
          </p:pic>
        </p:grpSp>
        <p:sp>
          <p:nvSpPr>
            <p:cNvPr id="46" name="文本框 10"/>
            <p:cNvSpPr txBox="1"/>
            <p:nvPr/>
          </p:nvSpPr>
          <p:spPr>
            <a:xfrm>
              <a:off x="5476964" y="3599007"/>
              <a:ext cx="708400" cy="326321"/>
            </a:xfrm>
            <a:prstGeom prst="rect">
              <a:avLst/>
            </a:prstGeom>
            <a:noFill/>
          </p:spPr>
          <p:txBody>
            <a:bodyPr wrap="none" rtlCol="0">
              <a:spAutoFit/>
            </a:bodyPr>
            <a:lstStyle/>
            <a:p>
              <a:r>
                <a:rPr lang="en-US" altLang="zh-CN" sz="1167" dirty="0">
                  <a:solidFill>
                    <a:prstClr val="black"/>
                  </a:solidFill>
                </a:rPr>
                <a:t>50%</a:t>
              </a:r>
              <a:endParaRPr lang="zh-CN" altLang="en-US" sz="1167" dirty="0">
                <a:solidFill>
                  <a:prstClr val="black"/>
                </a:solidFill>
              </a:endParaRPr>
            </a:p>
          </p:txBody>
        </p:sp>
      </p:grpSp>
      <p:sp>
        <p:nvSpPr>
          <p:cNvPr id="94" name="标题 1"/>
          <p:cNvSpPr>
            <a:spLocks noGrp="1"/>
          </p:cNvSpPr>
          <p:nvPr>
            <p:ph type="title"/>
          </p:nvPr>
        </p:nvSpPr>
        <p:spPr>
          <a:xfrm>
            <a:off x="144116" y="245088"/>
            <a:ext cx="8857753" cy="770396"/>
          </a:xfrm>
        </p:spPr>
        <p:txBody>
          <a:bodyPr>
            <a:normAutofit fontScale="90000"/>
          </a:bodyPr>
          <a:lstStyle/>
          <a:p>
            <a:pPr algn="ctr"/>
            <a:r>
              <a:rPr lang="en-US" altLang="zh-CN" sz="2800" dirty="0">
                <a:latin typeface="Adobe Gothic Std B" panose="020B0800000000000000" pitchFamily="34" charset="-128"/>
                <a:ea typeface="Adobe Gothic Std B" panose="020B0800000000000000" pitchFamily="34" charset="-128"/>
              </a:rPr>
              <a:t>I</a:t>
            </a:r>
            <a:r>
              <a:rPr lang="en-US" altLang="zh-CN" sz="2800" dirty="0" smtClean="0">
                <a:latin typeface="Adobe Gothic Std B" panose="020B0800000000000000" pitchFamily="34" charset="-128"/>
                <a:ea typeface="Adobe Gothic Std B" panose="020B0800000000000000" pitchFamily="34" charset="-128"/>
              </a:rPr>
              <a:t>nformal network between consumers and waste villages</a:t>
            </a:r>
            <a:endParaRPr lang="zh-CN" altLang="en-US" sz="2800" dirty="0">
              <a:latin typeface="Adobe Gothic Std B" panose="020B0800000000000000" pitchFamily="34" charset="-128"/>
            </a:endParaRPr>
          </a:p>
        </p:txBody>
      </p:sp>
      <p:pic>
        <p:nvPicPr>
          <p:cNvPr id="2" name="图片 1"/>
          <p:cNvPicPr>
            <a:picLocks noChangeAspect="1"/>
          </p:cNvPicPr>
          <p:nvPr/>
        </p:nvPicPr>
        <p:blipFill rotWithShape="1">
          <a:blip r:embed="rId5"/>
          <a:srcRect l="66571"/>
          <a:stretch/>
        </p:blipFill>
        <p:spPr>
          <a:xfrm>
            <a:off x="5803573" y="3032173"/>
            <a:ext cx="2272379" cy="2274005"/>
          </a:xfrm>
          <a:prstGeom prst="rect">
            <a:avLst/>
          </a:prstGeom>
        </p:spPr>
      </p:pic>
      <p:pic>
        <p:nvPicPr>
          <p:cNvPr id="3" name="图片 2"/>
          <p:cNvPicPr>
            <a:picLocks noChangeAspect="1"/>
          </p:cNvPicPr>
          <p:nvPr/>
        </p:nvPicPr>
        <p:blipFill rotWithShape="1">
          <a:blip r:embed="rId5"/>
          <a:srcRect r="66864"/>
          <a:stretch/>
        </p:blipFill>
        <p:spPr>
          <a:xfrm>
            <a:off x="850647" y="3032173"/>
            <a:ext cx="2252502" cy="2274005"/>
          </a:xfrm>
          <a:prstGeom prst="rect">
            <a:avLst/>
          </a:prstGeom>
        </p:spPr>
      </p:pic>
      <p:cxnSp>
        <p:nvCxnSpPr>
          <p:cNvPr id="5" name="直接箭头连接符 4"/>
          <p:cNvCxnSpPr/>
          <p:nvPr/>
        </p:nvCxnSpPr>
        <p:spPr>
          <a:xfrm>
            <a:off x="3103149" y="3697357"/>
            <a:ext cx="2700424" cy="132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600686" y="3351108"/>
            <a:ext cx="1622507" cy="369332"/>
          </a:xfrm>
          <a:prstGeom prst="rect">
            <a:avLst/>
          </a:prstGeom>
          <a:noFill/>
        </p:spPr>
        <p:txBody>
          <a:bodyPr wrap="square" rtlCol="0">
            <a:spAutoFit/>
          </a:bodyPr>
          <a:lstStyle/>
          <a:p>
            <a:r>
              <a:rPr lang="en-US" dirty="0" smtClean="0"/>
              <a:t>Material flow</a:t>
            </a:r>
            <a:endParaRPr lang="en-GB" dirty="0"/>
          </a:p>
        </p:txBody>
      </p:sp>
      <p:cxnSp>
        <p:nvCxnSpPr>
          <p:cNvPr id="8" name="直接箭头连接符 7"/>
          <p:cNvCxnSpPr/>
          <p:nvPr/>
        </p:nvCxnSpPr>
        <p:spPr>
          <a:xfrm flipH="1">
            <a:off x="3103149" y="4741704"/>
            <a:ext cx="270042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759408" y="4418538"/>
            <a:ext cx="1330384" cy="646331"/>
          </a:xfrm>
          <a:prstGeom prst="rect">
            <a:avLst/>
          </a:prstGeom>
          <a:solidFill>
            <a:schemeClr val="bg1"/>
          </a:solidFill>
        </p:spPr>
        <p:txBody>
          <a:bodyPr wrap="square" rtlCol="0">
            <a:spAutoFit/>
          </a:bodyPr>
          <a:lstStyle/>
          <a:p>
            <a:pPr algn="ctr"/>
            <a:r>
              <a:rPr lang="en-US" altLang="zh-CN" dirty="0" smtClean="0"/>
              <a:t>Spatial segregation</a:t>
            </a:r>
            <a:endParaRPr lang="en-GB" dirty="0"/>
          </a:p>
        </p:txBody>
      </p:sp>
    </p:spTree>
    <p:extLst>
      <p:ext uri="{BB962C8B-B14F-4D97-AF65-F5344CB8AC3E}">
        <p14:creationId xmlns:p14="http://schemas.microsoft.com/office/powerpoint/2010/main" val="1346552581"/>
      </p:ext>
    </p:extLst>
  </p:cSld>
  <p:clrMapOvr>
    <a:masterClrMapping/>
  </p:clrMapOvr>
  <mc:AlternateContent xmlns:mc="http://schemas.openxmlformats.org/markup-compatibility/2006" xmlns:p14="http://schemas.microsoft.com/office/powerpoint/2010/main">
    <mc:Choice Requires="p14">
      <p:transition p14:dur="0" advTm="63034"/>
    </mc:Choice>
    <mc:Fallback xmlns="">
      <p:transition advTm="63034"/>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4287</TotalTime>
  <Words>1366</Words>
  <Application>Microsoft Office PowerPoint</Application>
  <PresentationFormat>全屏显示(16:10)</PresentationFormat>
  <Paragraphs>191</Paragraphs>
  <Slides>28</Slides>
  <Notes>13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28</vt:i4>
      </vt:variant>
    </vt:vector>
  </HeadingPairs>
  <TitlesOfParts>
    <vt:vector size="36" baseType="lpstr">
      <vt:lpstr>Adobe Gothic Std B</vt:lpstr>
      <vt:lpstr>宋体</vt:lpstr>
      <vt:lpstr>Arial</vt:lpstr>
      <vt:lpstr>Calibri</vt:lpstr>
      <vt:lpstr>Times New Roman</vt:lpstr>
      <vt:lpstr>Verdana</vt:lpstr>
      <vt:lpstr>Wingdings</vt:lpstr>
      <vt:lpstr>Office 主题​​</vt:lpstr>
      <vt:lpstr>PowerPoint 演示文稿</vt:lpstr>
      <vt:lpstr>Urban waste management in transition </vt:lpstr>
      <vt:lpstr>Emerging new business models</vt:lpstr>
      <vt:lpstr>Model 1: Pure Internet Platform</vt:lpstr>
      <vt:lpstr>Model 2: Automatic Reverse Vending Machine</vt:lpstr>
      <vt:lpstr>Model 3: Community-based recycling program</vt:lpstr>
      <vt:lpstr>Ongoing project in Beijing </vt:lpstr>
      <vt:lpstr>Starting point: Waste villages</vt:lpstr>
      <vt:lpstr>Informal network between consumers and waste villages</vt:lpstr>
      <vt:lpstr>Informal network between waste villages and productions</vt:lpstr>
      <vt:lpstr>“Waste villages” being demolished</vt:lpstr>
      <vt:lpstr>Participation observation in residential communities</vt:lpstr>
      <vt:lpstr>Participation observation in residential communities</vt:lpstr>
      <vt:lpstr>Participation of the households</vt:lpstr>
      <vt:lpstr>Various responses in different neighborhoods</vt:lpstr>
      <vt:lpstr>Diversified participation rates under different governance structure</vt:lpstr>
      <vt:lpstr>Participation observation in residential communities</vt:lpstr>
      <vt:lpstr>On call door-to-door collection</vt:lpstr>
      <vt:lpstr>Sorting center</vt:lpstr>
      <vt:lpstr>The use of Information Technology</vt:lpstr>
      <vt:lpstr>The transition across two generations</vt:lpstr>
      <vt:lpstr>The service coverage of Aifenlei in Changping (till 2019.4)</vt:lpstr>
      <vt:lpstr>Overall participation</vt:lpstr>
      <vt:lpstr>Diversified participation rate</vt:lpstr>
      <vt:lpstr>Behavior change: a standard model</vt:lpstr>
      <vt:lpstr>Behavior change: including the local factors</vt:lpstr>
      <vt:lpstr>Reflections</vt:lpstr>
      <vt:lpstr>Thank you for attentions!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新型城镇化背景下公共服务市场化研究 ——以成都绿色地球为例</dc:title>
  <dc:creator>布帆 文</dc:creator>
  <cp:lastModifiedBy>Windows 用户</cp:lastModifiedBy>
  <cp:revision>498</cp:revision>
  <dcterms:created xsi:type="dcterms:W3CDTF">2014-06-02T04:59:09Z</dcterms:created>
  <dcterms:modified xsi:type="dcterms:W3CDTF">2019-07-06T01:40:25Z</dcterms:modified>
</cp:coreProperties>
</file>