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74" r:id="rId4"/>
    <p:sldId id="275" r:id="rId5"/>
    <p:sldId id="279" r:id="rId6"/>
    <p:sldId id="276" r:id="rId7"/>
    <p:sldId id="287" r:id="rId8"/>
    <p:sldId id="288" r:id="rId9"/>
    <p:sldId id="293" r:id="rId10"/>
    <p:sldId id="294" r:id="rId11"/>
    <p:sldId id="296" r:id="rId12"/>
    <p:sldId id="280" r:id="rId13"/>
    <p:sldId id="284" r:id="rId14"/>
    <p:sldId id="290" r:id="rId15"/>
    <p:sldId id="278" r:id="rId16"/>
    <p:sldId id="286" r:id="rId17"/>
    <p:sldId id="273" r:id="rId18"/>
  </p:sldIdLst>
  <p:sldSz cx="18288000" cy="10287000"/>
  <p:notesSz cx="6858000" cy="9144000"/>
  <p:defaultTextStyle>
    <a:defPPr>
      <a:defRPr lang="en-US"/>
    </a:defPPr>
    <a:lvl1pPr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914324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828648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742971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657295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4571619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5485943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6400267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7314591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2E1BFE-9EDE-E747-B9E1-8AEC78A19C30}">
          <p14:sldIdLst>
            <p14:sldId id="256"/>
            <p14:sldId id="297"/>
            <p14:sldId id="274"/>
            <p14:sldId id="275"/>
            <p14:sldId id="279"/>
            <p14:sldId id="276"/>
            <p14:sldId id="287"/>
            <p14:sldId id="288"/>
            <p14:sldId id="293"/>
            <p14:sldId id="294"/>
            <p14:sldId id="296"/>
            <p14:sldId id="280"/>
            <p14:sldId id="284"/>
            <p14:sldId id="290"/>
            <p14:sldId id="278"/>
            <p14:sldId id="28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6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2"/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53" y="96"/>
      </p:cViewPr>
      <p:guideLst>
        <p:guide orient="horz" pos="766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41A52-E282-43A3-863C-D5DB42A9967B}" type="datetimeFigureOut">
              <a:rPr lang="en-CA" smtClean="0"/>
              <a:t>2019-07-05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B88C7-B80D-4BF6-9634-4B9FE19095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37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B88C7-B80D-4BF6-9634-4B9FE190955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45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170262"/>
            <a:ext cx="13671024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baseline="0" dirty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9031368"/>
            <a:ext cx="13671024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5122329"/>
            <a:ext cx="13671024" cy="330200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368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b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2371738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85162" y="8106777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0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btm-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pg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8302257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3745068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0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btm-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pg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2371738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85162" y="8106777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05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917839" y="9038856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5884953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3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5174303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66535" y="9059332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8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53805" y="9060713"/>
            <a:ext cx="8380789" cy="736600"/>
          </a:xfrm>
          <a:noFill/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42835" y="1531414"/>
            <a:ext cx="15491760" cy="2913587"/>
          </a:xfrm>
        </p:spPr>
        <p:txBody>
          <a:bodyPr/>
          <a:lstStyle>
            <a:lvl1pPr>
              <a:defRPr sz="11200" b="0" i="0" cap="none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2835" y="4804833"/>
            <a:ext cx="15491759" cy="252209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052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5451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868335"/>
            <a:ext cx="15174303" cy="245533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4969" y="9059332"/>
            <a:ext cx="8084496" cy="783037"/>
          </a:xfrm>
        </p:spPr>
        <p:txBody>
          <a:bodyPr/>
          <a:lstStyle>
            <a:lvl1pPr algn="l">
              <a:defRPr sz="5200">
                <a:solidFill>
                  <a:schemeClr val="bg1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9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580" y="1381927"/>
            <a:ext cx="12909799" cy="3040096"/>
          </a:xfrm>
        </p:spPr>
        <p:txBody>
          <a:bodyPr/>
          <a:lstStyle>
            <a:lvl1pPr>
              <a:defRPr sz="11200" cap="none" baseline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</a:t>
            </a:r>
            <a:br>
              <a:rPr lang="en-CA" dirty="0" smtClean="0"/>
            </a:br>
            <a:r>
              <a:rPr lang="en-CA" dirty="0" smtClean="0"/>
              <a:t>Master text style</a:t>
            </a:r>
            <a:endParaRPr lang="en-US" dirty="0"/>
          </a:p>
        </p:txBody>
      </p:sp>
      <p:pic>
        <p:nvPicPr>
          <p:cNvPr id="3" name="Picture 2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328" y="852764"/>
            <a:ext cx="1271915" cy="1885950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61733" y="8905154"/>
            <a:ext cx="8635795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6580" y="4720168"/>
            <a:ext cx="12909800" cy="289983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66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089" y="1545167"/>
            <a:ext cx="13375399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93089" y="4868335"/>
            <a:ext cx="13375399" cy="2920999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31041" y="8900646"/>
            <a:ext cx="8265203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397000"/>
            <a:ext cx="14475906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817" y="5207000"/>
            <a:ext cx="14475906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9816" y="9059332"/>
            <a:ext cx="1447534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68216" y="1403094"/>
            <a:ext cx="11385345" cy="3040096"/>
          </a:xfrm>
        </p:spPr>
        <p:txBody>
          <a:bodyPr/>
          <a:lstStyle>
            <a:lvl1pPr>
              <a:lnSpc>
                <a:spcPct val="80000"/>
              </a:lnSpc>
              <a:defRPr sz="11200" cap="none" baseline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8215" y="5028136"/>
            <a:ext cx="11385345" cy="337503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215" y="9052535"/>
            <a:ext cx="11377677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890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80" y="1587499"/>
            <a:ext cx="11830456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80" y="5016500"/>
            <a:ext cx="11830455" cy="34290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80" y="8953369"/>
            <a:ext cx="11830456" cy="952500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8692" y="1170262"/>
            <a:ext cx="11562151" cy="3040096"/>
          </a:xfrm>
        </p:spPr>
        <p:txBody>
          <a:bodyPr/>
          <a:lstStyle>
            <a:lvl1pPr>
              <a:lnSpc>
                <a:spcPct val="90000"/>
              </a:lnSpc>
              <a:tabLst>
                <a:tab pos="952373" algn="l"/>
              </a:tabLst>
              <a:defRPr lang="en-US" dirty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78691" y="9054629"/>
            <a:ext cx="11562150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78691" y="5122329"/>
            <a:ext cx="11562150" cy="330200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pic>
        <p:nvPicPr>
          <p:cNvPr id="4" name="Picture 3" descr="UVic_vert_648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8" y="7882018"/>
            <a:ext cx="127175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8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2687" y="1397000"/>
            <a:ext cx="12423035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2686" y="5207000"/>
            <a:ext cx="12423036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22687" y="9059332"/>
            <a:ext cx="12422469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  <p:pic>
        <p:nvPicPr>
          <p:cNvPr id="9" name="Picture 8" descr="UVic_vert_648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0" y="7906299"/>
            <a:ext cx="127175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57120" y="450097"/>
            <a:ext cx="13121198" cy="1365256"/>
          </a:xfrm>
        </p:spPr>
        <p:txBody>
          <a:bodyPr/>
          <a:lstStyle>
            <a:lvl1pPr>
              <a:lnSpc>
                <a:spcPct val="80000"/>
              </a:lnSpc>
              <a:defRPr sz="5400" b="0" i="0" cap="none" baseline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57120" y="2296759"/>
            <a:ext cx="13121198" cy="660519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6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9379" y="1460499"/>
            <a:ext cx="12084418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79" y="4974169"/>
            <a:ext cx="12084418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79" y="9059332"/>
            <a:ext cx="12084418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b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8302257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3745068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3743" y="451843"/>
            <a:ext cx="14062421" cy="19148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3742" y="2682974"/>
            <a:ext cx="14062421" cy="6205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647459" y="506192"/>
            <a:ext cx="9480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426A253-64E3-40AE-8207-68B4AFEF7E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643742" y="9204797"/>
            <a:ext cx="1406242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05" r:id="rId3"/>
    <p:sldLayoutId id="2147483710" r:id="rId4"/>
    <p:sldLayoutId id="2147483706" r:id="rId5"/>
    <p:sldLayoutId id="2147483711" r:id="rId6"/>
    <p:sldLayoutId id="2147483690" r:id="rId7"/>
    <p:sldLayoutId id="2147483712" r:id="rId8"/>
    <p:sldLayoutId id="2147483703" r:id="rId9"/>
    <p:sldLayoutId id="2147483713" r:id="rId10"/>
    <p:sldLayoutId id="2147483718" r:id="rId11"/>
    <p:sldLayoutId id="2147483719" r:id="rId12"/>
    <p:sldLayoutId id="2147483716" r:id="rId13"/>
    <p:sldLayoutId id="2147483717" r:id="rId14"/>
    <p:sldLayoutId id="2147483699" r:id="rId15"/>
    <p:sldLayoutId id="2147483714" r:id="rId16"/>
    <p:sldLayoutId id="2147483692" r:id="rId17"/>
    <p:sldLayoutId id="214748371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2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 b="0" i="0" kern="1200" cap="none" baseline="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914324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828648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742971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657295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914324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Tx/>
        <a:buNone/>
        <a:defRPr sz="4400" b="0" i="0" kern="120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marL="1485776" indent="-57145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5809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00133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4457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engineering/civil/i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163" y="1877181"/>
            <a:ext cx="15174303" cy="28133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7200" b="1" dirty="0"/>
              <a:t>A glance of 20-year governance </a:t>
            </a:r>
            <a:r>
              <a:rPr lang="en-US" altLang="zh-CN" sz="7200" b="1" dirty="0"/>
              <a:t>of </a:t>
            </a:r>
            <a:r>
              <a:rPr lang="en-US" sz="7200" b="1" dirty="0"/>
              <a:t>the circular economy </a:t>
            </a:r>
            <a:r>
              <a:rPr lang="en-US" altLang="zh-CN" sz="7200" b="1" dirty="0"/>
              <a:t>for</a:t>
            </a:r>
            <a:r>
              <a:rPr lang="en-US" sz="7200" b="1" dirty="0"/>
              <a:t> Japan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5163" y="5486402"/>
            <a:ext cx="12617923" cy="1796494"/>
          </a:xfrm>
        </p:spPr>
        <p:txBody>
          <a:bodyPr/>
          <a:lstStyle/>
          <a:p>
            <a:r>
              <a:rPr lang="en-US" sz="4800" dirty="0" smtClean="0"/>
              <a:t>Qian Zhang</a:t>
            </a:r>
          </a:p>
          <a:p>
            <a:r>
              <a:rPr lang="en-US" altLang="zh-CN" sz="4800" dirty="0" smtClean="0"/>
              <a:t>Department of Civil Engineering</a:t>
            </a:r>
          </a:p>
          <a:p>
            <a:r>
              <a:rPr lang="en-US" sz="4800" dirty="0" smtClean="0"/>
              <a:t>University of Victoria, Canada</a:t>
            </a:r>
            <a:endParaRPr lang="en-US" sz="4800" dirty="0"/>
          </a:p>
          <a:p>
            <a:endParaRPr lang="en-US" sz="48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653144" y="80801"/>
            <a:ext cx="13608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Metabolism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Policy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and P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ractice: A Global Discussion @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Beijing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6 July, 2019</a:t>
            </a:r>
            <a:endParaRPr lang="en-CA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Fourth </a:t>
            </a:r>
            <a:r>
              <a:rPr lang="en-US" altLang="zh-CN" dirty="0"/>
              <a:t>Fundamental Plan (</a:t>
            </a:r>
            <a:r>
              <a:rPr lang="en-US" altLang="zh-CN" dirty="0" smtClean="0"/>
              <a:t>2018)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57119" y="2296759"/>
            <a:ext cx="13917177" cy="660519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Societal 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transition: Regional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Circular and Ecological 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Life-cycle resource circulation (consumption-based): SDGs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Basic Act on Promotion of Consumer Education [</a:t>
            </a:r>
            <a:r>
              <a:rPr lang="ja-JP" alt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消費者教育の推進に関する法律</a:t>
            </a:r>
            <a:r>
              <a:rPr 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]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(2012): Responsible Consumer Civil Society </a:t>
            </a:r>
            <a:endParaRPr lang="en-US" sz="4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Disaster waste treatment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ICT &amp; </a:t>
            </a:r>
            <a:r>
              <a:rPr lang="en-US" sz="4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IoT</a:t>
            </a: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application, information sharing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waste regulation &amp; business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6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Indicator Framework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11</a:t>
            </a:fld>
            <a:endParaRPr lang="en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75252"/>
              </p:ext>
            </p:extLst>
          </p:nvPr>
        </p:nvGraphicFramePr>
        <p:xfrm>
          <a:off x="1657120" y="2362390"/>
          <a:ext cx="13121198" cy="71565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60599">
                  <a:extLst>
                    <a:ext uri="{9D8B030D-6E8A-4147-A177-3AD203B41FA5}">
                      <a16:colId xmlns:a16="http://schemas.microsoft.com/office/drawing/2014/main" val="3390745857"/>
                    </a:ext>
                  </a:extLst>
                </a:gridCol>
                <a:gridCol w="6560599">
                  <a:extLst>
                    <a:ext uri="{9D8B030D-6E8A-4147-A177-3AD203B41FA5}">
                      <a16:colId xmlns:a16="http://schemas.microsoft.com/office/drawing/2014/main" val="1741210373"/>
                    </a:ext>
                  </a:extLst>
                </a:gridCol>
              </a:tblGrid>
              <a:tr h="3311324">
                <a:tc>
                  <a:txBody>
                    <a:bodyPr/>
                    <a:lstStyle/>
                    <a:p>
                      <a:r>
                        <a:rPr lang="en-US" altLang="ja-JP" sz="28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(Economy-Wide) Material</a:t>
                      </a:r>
                      <a:r>
                        <a:rPr lang="en-US" altLang="ja-JP" sz="2800" b="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flow indicators</a:t>
                      </a:r>
                      <a:endParaRPr lang="ja-JP" altLang="en-US" sz="28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8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Monitor the material flow to identify</a:t>
                      </a:r>
                      <a:r>
                        <a:rPr kumimoji="1" lang="en-US" altLang="ja-JP" sz="2800" b="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kumimoji="1" lang="en-US" altLang="ja-JP" sz="28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stimulate the transition in the Japanese economy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1" lang="en-US" altLang="ja-JP" sz="2800" b="0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8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Targets</a:t>
                      </a:r>
                      <a:r>
                        <a:rPr kumimoji="1" lang="en-US" altLang="ja-JP" sz="2800" b="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Resource productivity, Cyclical use rate and Final disposal amount representing the </a:t>
                      </a:r>
                      <a:r>
                        <a:rPr kumimoji="1" lang="en-US" altLang="ja-JP" sz="28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three aspects of</a:t>
                      </a:r>
                      <a:r>
                        <a:rPr kumimoji="1" lang="en-US" altLang="ja-JP" sz="2800" b="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material flows, namely inflows, cyclic flows and outflows</a:t>
                      </a:r>
                      <a:endParaRPr kumimoji="1" lang="en-US" altLang="ja-JP" sz="2800" b="0" baseline="0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2665"/>
                  </a:ext>
                </a:extLst>
              </a:tr>
              <a:tr h="1612313">
                <a:tc>
                  <a:txBody>
                    <a:bodyPr/>
                    <a:lstStyle/>
                    <a:p>
                      <a:r>
                        <a:rPr lang="en-US" altLang="ja-JP" sz="28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Thematic material flow indicators</a:t>
                      </a:r>
                      <a:endParaRPr lang="ja-JP" altLang="en-US" sz="2800" b="1" dirty="0"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8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Monitor the improvement</a:t>
                      </a:r>
                      <a:r>
                        <a:rPr kumimoji="1" lang="en-US" altLang="ja-JP" sz="2800" b="1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the material flow of specific targets/stakeholders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290482"/>
                  </a:ext>
                </a:extLst>
              </a:tr>
              <a:tr h="1612313">
                <a:tc>
                  <a:txBody>
                    <a:bodyPr/>
                    <a:lstStyle/>
                    <a:p>
                      <a:r>
                        <a:rPr lang="en-US" altLang="ja-JP" sz="28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Thematic management indicators</a:t>
                      </a:r>
                      <a:endParaRPr lang="ja-JP" altLang="en-US" sz="2800" b="1" dirty="0"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28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Monitor the effort/action itself of the </a:t>
                      </a:r>
                      <a:r>
                        <a:rPr kumimoji="1" lang="en-US" altLang="ja-JP" sz="2800" b="1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each</a:t>
                      </a:r>
                      <a:r>
                        <a:rPr kumimoji="1" lang="ja-JP" altLang="en-US" sz="2800" b="1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1" lang="en-US" altLang="ja-JP" sz="2800" b="1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stakeholders</a:t>
                      </a:r>
                      <a:endParaRPr kumimoji="1" lang="en-US" altLang="ja-JP" sz="2800" b="1" dirty="0" smtClean="0"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437" marR="91437" marT="45726" marB="45726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2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0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Economy-wide Material Flow Indicators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000" dirty="0"/>
              <a:t>http://www.materialflows.net/background/accounting/indicators-on-the-economy-wide-level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6" name="Picture 3" descr="C:\Users\ZQ\Dropbox\Research\meeting\MFA_Euros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13" y="2071388"/>
            <a:ext cx="11772278" cy="6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Change in Material </a:t>
            </a:r>
            <a:r>
              <a:rPr lang="en-US" dirty="0"/>
              <a:t>I</a:t>
            </a:r>
            <a:r>
              <a:rPr lang="en-US" dirty="0" smtClean="0"/>
              <a:t>nput of Japan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7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7" y="2043132"/>
            <a:ext cx="10172744" cy="77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MFA of Japan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 sz="2000" b="1" dirty="0"/>
              <a:t>Ministry of the Environment, Japan.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20" y="2259898"/>
            <a:ext cx="6299339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08" y="2259898"/>
            <a:ext cx="5965533" cy="649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Targets in the 4</a:t>
            </a:r>
            <a:r>
              <a:rPr lang="en-US" altLang="zh-CN" baseline="30000" dirty="0"/>
              <a:t>th</a:t>
            </a:r>
            <a:r>
              <a:rPr lang="en-US" altLang="zh-CN" dirty="0"/>
              <a:t> Fundamental Plan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 sz="2000" b="1" dirty="0"/>
              <a:t>Ministry of the Environment, Japan. 2018.</a:t>
            </a:r>
            <a:r>
              <a:rPr lang="en-US" altLang="zh-CN" sz="2000" dirty="0"/>
              <a:t> </a:t>
            </a:r>
            <a:r>
              <a:rPr lang="en-US" sz="2000" dirty="0"/>
              <a:t>http://</a:t>
            </a:r>
            <a:r>
              <a:rPr lang="en-US" sz="2000" dirty="0" smtClean="0"/>
              <a:t>www.env.go.jp/press/files/jp/109377.pdf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15</a:t>
            </a:fld>
            <a:endParaRPr lang="en-CA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92475"/>
              </p:ext>
            </p:extLst>
          </p:nvPr>
        </p:nvGraphicFramePr>
        <p:xfrm>
          <a:off x="832511" y="2086796"/>
          <a:ext cx="1625448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51">
                  <a:extLst>
                    <a:ext uri="{9D8B030D-6E8A-4147-A177-3AD203B41FA5}">
                      <a16:colId xmlns:a16="http://schemas.microsoft.com/office/drawing/2014/main" val="1897033235"/>
                    </a:ext>
                  </a:extLst>
                </a:gridCol>
                <a:gridCol w="2875167">
                  <a:extLst>
                    <a:ext uri="{9D8B030D-6E8A-4147-A177-3AD203B41FA5}">
                      <a16:colId xmlns:a16="http://schemas.microsoft.com/office/drawing/2014/main" val="4193748796"/>
                    </a:ext>
                  </a:extLst>
                </a:gridCol>
                <a:gridCol w="4200347">
                  <a:extLst>
                    <a:ext uri="{9D8B030D-6E8A-4147-A177-3AD203B41FA5}">
                      <a16:colId xmlns:a16="http://schemas.microsoft.com/office/drawing/2014/main" val="1381678109"/>
                    </a:ext>
                  </a:extLst>
                </a:gridCol>
                <a:gridCol w="3959060">
                  <a:extLst>
                    <a:ext uri="{9D8B030D-6E8A-4147-A177-3AD203B41FA5}">
                      <a16:colId xmlns:a16="http://schemas.microsoft.com/office/drawing/2014/main" val="1459596716"/>
                    </a:ext>
                  </a:extLst>
                </a:gridCol>
                <a:gridCol w="3959060">
                  <a:extLst>
                    <a:ext uri="{9D8B030D-6E8A-4147-A177-3AD203B41FA5}">
                      <a16:colId xmlns:a16="http://schemas.microsoft.com/office/drawing/2014/main" val="3177288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Task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Resource productivity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Cyclical</a:t>
                      </a:r>
                      <a:r>
                        <a:rPr lang="en-US" sz="32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use rate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Recycling rate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Final disposal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GDP/DMI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Cyclical use / (cyclical</a:t>
                      </a:r>
                      <a:r>
                        <a:rPr lang="en-US" sz="32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use + DMI)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Cyclical use / generated</a:t>
                      </a:r>
                      <a:r>
                        <a:rPr lang="en-US" sz="32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waste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Landfill disposal of waste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2025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490K</a:t>
                      </a:r>
                      <a:r>
                        <a:rPr lang="en-US" sz="32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yen / t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18%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47%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13 Mt</a:t>
                      </a:r>
                      <a:endParaRPr lang="en-US" sz="3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99928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36535" y="5005400"/>
            <a:ext cx="17222221" cy="2743200"/>
            <a:chOff x="37520" y="5005400"/>
            <a:chExt cx="17222221" cy="2743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8228" y="5005400"/>
              <a:ext cx="4323682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1910" y="5005400"/>
              <a:ext cx="4245994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7904" y="5005400"/>
              <a:ext cx="4301837" cy="2743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20" y="5005400"/>
              <a:ext cx="4350708" cy="2743200"/>
            </a:xfrm>
            <a:prstGeom prst="rect">
              <a:avLst/>
            </a:prstGeom>
          </p:spPr>
        </p:pic>
      </p:grpSp>
      <p:sp>
        <p:nvSpPr>
          <p:cNvPr id="30" name="Oval 29"/>
          <p:cNvSpPr/>
          <p:nvPr/>
        </p:nvSpPr>
        <p:spPr>
          <a:xfrm>
            <a:off x="4094328" y="5208894"/>
            <a:ext cx="692915" cy="6141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8445036" y="5208894"/>
            <a:ext cx="692915" cy="6141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12693770" y="5208894"/>
            <a:ext cx="692915" cy="6141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16987686" y="6589592"/>
            <a:ext cx="692915" cy="6141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9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16</a:t>
            </a:fld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1136014" y="157914"/>
            <a:ext cx="14700306" cy="9651689"/>
            <a:chOff x="1586390" y="253448"/>
            <a:chExt cx="14700306" cy="9651689"/>
          </a:xfrm>
        </p:grpSpPr>
        <p:grpSp>
          <p:nvGrpSpPr>
            <p:cNvPr id="7" name="Group 6"/>
            <p:cNvGrpSpPr/>
            <p:nvPr/>
          </p:nvGrpSpPr>
          <p:grpSpPr>
            <a:xfrm>
              <a:off x="2405270" y="253448"/>
              <a:ext cx="12910930" cy="9190024"/>
              <a:chOff x="-354037" y="-11534"/>
              <a:chExt cx="12578819" cy="13862138"/>
            </a:xfrm>
          </p:grpSpPr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83630587"/>
                  </p:ext>
                </p:extLst>
              </p:nvPr>
            </p:nvGraphicFramePr>
            <p:xfrm>
              <a:off x="382059" y="909545"/>
              <a:ext cx="11254343" cy="12159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516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99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9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99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99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61231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Resource Efficiency </a:t>
                          </a:r>
                          <a:r>
                            <a:rPr lang="en-US" altLang="zh-CN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=</a:t>
                          </a:r>
                          <a:r>
                            <a:rPr lang="en-US" altLang="zh-CN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Output </a:t>
                          </a:r>
                          <a:r>
                            <a:rPr lang="en-US" altLang="zh-CN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value / Resource use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Direct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use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Indirect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use included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Mid-point impacts of resource use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End-point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impacts of resource use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1231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Monetary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output</a:t>
                          </a:r>
                        </a:p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as a proxy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/ DMI, 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/ DMC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/ RMC,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/ TMR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/ GHG from fossil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fuels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GDP 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/ </a:t>
                          </a:r>
                        </a:p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Integrated impact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12310">
                    <a:tc>
                      <a:txBody>
                        <a:bodyPr/>
                        <a:lstStyle/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Functional or physical output</a:t>
                          </a: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 / MIPS</a:t>
                          </a:r>
                          <a:r>
                            <a:rPr lang="en-US" sz="2400" b="1" baseline="3000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,</a:t>
                          </a:r>
                        </a:p>
                        <a:p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MFCA</a:t>
                          </a:r>
                          <a:r>
                            <a:rPr lang="en-US" sz="2400" b="1" baseline="3000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</a:t>
                          </a:r>
                          <a:endParaRPr lang="en-US" sz="2400" b="1" baseline="0" dirty="0" smtClean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Energy / Virtual water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Floor area / Tensile strength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123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Multi-functional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values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by weighting factors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Quality of life (</a:t>
                          </a:r>
                          <a:r>
                            <a:rPr lang="en-US" sz="2400" b="1" dirty="0" err="1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QoL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) /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L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and 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Customer satisfaction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/ Utility costs</a:t>
                          </a:r>
                          <a:r>
                            <a:rPr lang="en-US" sz="2400" b="1" baseline="3000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</a:t>
                          </a:r>
                          <a:endParaRPr lang="en-US" sz="2400" b="1" baseline="30000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61231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Function values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in multiple processes</a:t>
                          </a: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Function attribution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/ Material input</a:t>
                          </a: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1" dirty="0">
                            <a:solidFill>
                              <a:schemeClr val="bg1"/>
                            </a:solidFill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1" u="none" dirty="0" smtClean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2400" b="1" i="1" u="none" dirty="0" smtClean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Coverage of RE Indicators</a:t>
                          </a:r>
                          <a:endParaRPr lang="en-US" sz="2400" b="1" i="1" u="none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  <p:grpSp>
            <p:nvGrpSpPr>
              <p:cNvPr id="12" name="Group 11"/>
              <p:cNvGrpSpPr/>
              <p:nvPr/>
            </p:nvGrpSpPr>
            <p:grpSpPr>
              <a:xfrm>
                <a:off x="-354037" y="5677216"/>
                <a:ext cx="629705" cy="8173388"/>
                <a:chOff x="-395390" y="5749224"/>
                <a:chExt cx="629705" cy="8173388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-35559" y="10166633"/>
                  <a:ext cx="0" cy="375597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-395390" y="5749224"/>
                  <a:ext cx="629705" cy="4417408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US" altLang="zh-CN" sz="3000" b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Numerator, output</a:t>
                  </a:r>
                  <a:endParaRPr lang="en-US" sz="3000" b="1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612667" y="-11534"/>
                <a:ext cx="7612115" cy="835645"/>
                <a:chOff x="5310893" y="99154"/>
                <a:chExt cx="7612115" cy="835645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9371198" y="551796"/>
                  <a:ext cx="355181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5310893" y="99154"/>
                  <a:ext cx="3045762" cy="835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000" b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De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nominator, input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1586390" y="9443472"/>
              <a:ext cx="14700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MIPS: Material input per unit of service; </a:t>
              </a:r>
              <a:r>
                <a:rPr lang="en-US" sz="2400" baseline="30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Material flow cost accounting; </a:t>
              </a:r>
              <a:r>
                <a:rPr lang="en-US" sz="2400" baseline="30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developed by Toshiba for </a:t>
              </a:r>
              <a:r>
                <a:rPr lang="en-US" altLang="zh-CN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home appliances</a:t>
              </a:r>
              <a:endParaRPr lang="en-US" sz="2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36543" y="254912"/>
              <a:ext cx="2524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Denominator, input</a:t>
              </a:r>
              <a:endParaRPr lang="en-CA" sz="2400" b="1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412273" y="5174752"/>
              <a:ext cx="2447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Numerator, output</a:t>
              </a:r>
              <a:endParaRPr lang="en-CA" sz="2400" b="1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28" y="450097"/>
            <a:ext cx="12209289" cy="1365256"/>
          </a:xfrm>
        </p:spPr>
        <p:txBody>
          <a:bodyPr/>
          <a:lstStyle/>
          <a:p>
            <a:pPr algn="ctr"/>
            <a:r>
              <a:rPr lang="en-US" altLang="zh-CN" b="1" dirty="0" smtClean="0"/>
              <a:t>Industrial Ecology Master’s Program in UVic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52" y="1973196"/>
            <a:ext cx="10058400" cy="7705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2060" y="1045912"/>
            <a:ext cx="3343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b="1" dirty="0">
                <a:solidFill>
                  <a:srgbClr val="004382"/>
                </a:solidFill>
                <a:latin typeface="Calibri Light"/>
                <a:cs typeface="Calibri Light"/>
                <a:hlinkClick r:id="rId3"/>
              </a:rPr>
              <a:t>uvic.ca/civil/IE</a:t>
            </a:r>
            <a:endParaRPr lang="en-CA" sz="4400" b="1" dirty="0">
              <a:solidFill>
                <a:srgbClr val="004382"/>
              </a:solidFill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9028" y="9679079"/>
            <a:ext cx="1220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attention!                                    Qian Zhang:</a:t>
            </a:r>
            <a:r>
              <a:rPr lang="en-US" altLang="zh-CN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zhangqian@uvic.ca</a:t>
            </a:r>
            <a:endParaRPr lang="en-CA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Self-Introduction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2" y="1499599"/>
            <a:ext cx="14930421" cy="62697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 sz="2000" b="1" dirty="0" smtClean="0"/>
              <a:t>The University of Tokyo. </a:t>
            </a:r>
            <a:r>
              <a:rPr lang="en-CA" sz="2000" dirty="0" smtClean="0"/>
              <a:t>http</a:t>
            </a:r>
            <a:r>
              <a:rPr lang="en-CA" sz="2000" dirty="0"/>
              <a:t>://www.due.t.u-tokyo.ac.jp/english/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2" y="2292469"/>
            <a:ext cx="82010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Japan: </a:t>
            </a:r>
            <a:r>
              <a:rPr lang="en-US" dirty="0"/>
              <a:t>47 </a:t>
            </a:r>
            <a:r>
              <a:rPr lang="en-US" dirty="0" smtClean="0"/>
              <a:t>prefectures have 47 ways of waste sorting and recycling!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000" b="1" dirty="0"/>
              <a:t>Consulate General of Japan in </a:t>
            </a:r>
            <a:r>
              <a:rPr lang="en-US" sz="2000" b="1" dirty="0" smtClean="0"/>
              <a:t>Shanghai. 2019. @</a:t>
            </a:r>
            <a:r>
              <a:rPr lang="en-US" sz="2000" b="1" dirty="0" err="1" smtClean="0"/>
              <a:t>weibo</a:t>
            </a:r>
            <a:r>
              <a:rPr lang="en-US" sz="2000" b="1" dirty="0" smtClean="0"/>
              <a:t>:</a:t>
            </a:r>
            <a:r>
              <a:rPr lang="en-US" sz="2000" dirty="0" smtClean="0"/>
              <a:t>  </a:t>
            </a:r>
            <a:r>
              <a:rPr lang="en-US" sz="2000" dirty="0"/>
              <a:t>https://</a:t>
            </a:r>
            <a:r>
              <a:rPr lang="en-US" sz="2000" dirty="0" smtClean="0"/>
              <a:t>weibo.com/ttarticle/p/show?id=2309404389296185466489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85" y="1815353"/>
            <a:ext cx="5231275" cy="7380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1169" r="3632" b="50594"/>
          <a:stretch/>
        </p:blipFill>
        <p:spPr>
          <a:xfrm>
            <a:off x="9822263" y="1815352"/>
            <a:ext cx="4956055" cy="7380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260" y="1815533"/>
            <a:ext cx="99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Tokyo</a:t>
            </a:r>
            <a:endParaRPr lang="en-CA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8151" y="1810908"/>
            <a:ext cx="97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Kyoto</a:t>
            </a:r>
            <a:endParaRPr lang="en-CA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Background in Japan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Basic Act on Establishing a Sound Material-Cycle </a:t>
            </a:r>
            <a:r>
              <a:rPr lang="en-US" i="1" dirty="0" smtClean="0"/>
              <a:t>Society [</a:t>
            </a:r>
            <a:r>
              <a:rPr lang="zh-TW" altLang="en-US" i="1" dirty="0" smtClean="0"/>
              <a:t>循</a:t>
            </a:r>
            <a:r>
              <a:rPr lang="zh-TW" altLang="en-US" i="1" dirty="0"/>
              <a:t>環型社会形成推進基本</a:t>
            </a:r>
            <a:r>
              <a:rPr lang="zh-TW" altLang="en-US" i="1" dirty="0" smtClean="0"/>
              <a:t>法</a:t>
            </a:r>
            <a:r>
              <a:rPr lang="en-US" altLang="zh-TW" i="1" dirty="0" smtClean="0"/>
              <a:t>] </a:t>
            </a:r>
            <a:r>
              <a:rPr lang="en-US" dirty="0" smtClean="0"/>
              <a:t>(</a:t>
            </a:r>
            <a:r>
              <a:rPr lang="en-US" dirty="0"/>
              <a:t>2000): Preventing or reducing the generation of </a:t>
            </a:r>
            <a:r>
              <a:rPr lang="en-US" dirty="0" smtClean="0"/>
              <a:t>wastes from </a:t>
            </a:r>
            <a:r>
              <a:rPr lang="en-US" dirty="0"/>
              <a:t>raw materials, products, </a:t>
            </a:r>
            <a:r>
              <a:rPr lang="en-US" i="1" dirty="0"/>
              <a:t>etc. </a:t>
            </a:r>
            <a:endParaRPr lang="en-US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Since 2003, Japan has introduced material-flow-analysis (MFA) based indicators </a:t>
            </a:r>
            <a:r>
              <a:rPr lang="en-US" dirty="0" smtClean="0"/>
              <a:t>in her </a:t>
            </a:r>
            <a:r>
              <a:rPr lang="en-US" i="1" dirty="0" smtClean="0"/>
              <a:t>fundamental plans [</a:t>
            </a:r>
            <a:r>
              <a:rPr lang="zh-TW" altLang="en-US" i="1" dirty="0" smtClean="0"/>
              <a:t>循</a:t>
            </a:r>
            <a:r>
              <a:rPr lang="zh-TW" altLang="en-US" i="1" dirty="0"/>
              <a:t>環型社会形成推進基本計</a:t>
            </a:r>
            <a:r>
              <a:rPr lang="zh-TW" altLang="en-US" i="1" dirty="0" smtClean="0"/>
              <a:t>画</a:t>
            </a:r>
            <a:r>
              <a:rPr lang="en-US" altLang="zh-TW" i="1" dirty="0" smtClean="0"/>
              <a:t>]</a:t>
            </a:r>
            <a:r>
              <a:rPr lang="zh-TW" alt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monitor the progress in its national efforts for establishing a sound material-cycle </a:t>
            </a:r>
            <a:r>
              <a:rPr lang="en-US" dirty="0" smtClean="0"/>
              <a:t>society</a:t>
            </a:r>
            <a:endParaRPr lang="en-US" i="1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3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Question: How Did Japan Come </a:t>
            </a:r>
            <a:r>
              <a:rPr lang="en-US" altLang="zh-CN" dirty="0"/>
              <a:t>T</a:t>
            </a:r>
            <a:r>
              <a:rPr lang="en-US" altLang="zh-CN" dirty="0" smtClean="0"/>
              <a:t>hrough the Challenges of Waste </a:t>
            </a:r>
            <a:r>
              <a:rPr lang="en-US" altLang="zh-CN" dirty="0"/>
              <a:t>M</a:t>
            </a:r>
            <a:r>
              <a:rPr lang="en-US" altLang="zh-CN" dirty="0" smtClean="0"/>
              <a:t>anagement?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Contextual analysis of the Fundamental Plans for the 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 smtClean="0"/>
              <a:t>Governance i</a:t>
            </a:r>
            <a:r>
              <a:rPr lang="en-US" dirty="0" smtClean="0"/>
              <a:t>ndicator compilation from the perspective of MFA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9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Plans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 sz="2000" b="1" dirty="0"/>
              <a:t>Ministry of the Environment, Japan</a:t>
            </a:r>
            <a:r>
              <a:rPr lang="en-US" altLang="zh-CN" sz="2000" b="1" dirty="0" smtClean="0"/>
              <a:t>.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6</a:t>
            </a:fld>
            <a:endParaRPr lang="en-CA"/>
          </a:p>
        </p:txBody>
      </p:sp>
      <p:grpSp>
        <p:nvGrpSpPr>
          <p:cNvPr id="30" name="Group 29"/>
          <p:cNvGrpSpPr/>
          <p:nvPr/>
        </p:nvGrpSpPr>
        <p:grpSpPr>
          <a:xfrm>
            <a:off x="1757938" y="2422466"/>
            <a:ext cx="13800510" cy="6588856"/>
            <a:chOff x="-12298" y="4165040"/>
            <a:chExt cx="9156298" cy="2716259"/>
          </a:xfrm>
        </p:grpSpPr>
        <p:sp>
          <p:nvSpPr>
            <p:cNvPr id="6" name="Rectangle 5"/>
            <p:cNvSpPr/>
            <p:nvPr/>
          </p:nvSpPr>
          <p:spPr>
            <a:xfrm>
              <a:off x="0" y="6386463"/>
              <a:ext cx="9144000" cy="494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Note: </a:t>
              </a:r>
            </a:p>
            <a:p>
              <a:r>
                <a:rPr lang="en-US" sz="2400" dirty="0" smtClean="0"/>
                <a:t>3R</a:t>
              </a:r>
              <a:r>
                <a:rPr lang="en-US" sz="2400" dirty="0"/>
                <a:t>: Reduce, </a:t>
              </a:r>
              <a:r>
                <a:rPr lang="en-US" sz="2400" dirty="0" smtClean="0"/>
                <a:t>Reuse, </a:t>
              </a:r>
              <a:r>
                <a:rPr lang="en-US" sz="2400" dirty="0"/>
                <a:t>Recycle; EPR: Extended Producer </a:t>
              </a:r>
              <a:r>
                <a:rPr lang="en-US" sz="2400" dirty="0" smtClean="0"/>
                <a:t>Responsibility; 2R: Reduce</a:t>
              </a:r>
              <a:r>
                <a:rPr lang="en-US" sz="2400" dirty="0"/>
                <a:t>, </a:t>
              </a:r>
              <a:r>
                <a:rPr lang="en-US" sz="2400" dirty="0" smtClean="0"/>
                <a:t>Reuse; </a:t>
              </a:r>
            </a:p>
            <a:p>
              <a:r>
                <a:rPr lang="en-US" sz="2400" dirty="0" smtClean="0"/>
                <a:t>SDGs: Sustainable </a:t>
              </a:r>
              <a:r>
                <a:rPr lang="en-US" sz="2400" dirty="0"/>
                <a:t>Development </a:t>
              </a:r>
              <a:r>
                <a:rPr lang="en-US" sz="2400" dirty="0" smtClean="0"/>
                <a:t>Goals</a:t>
              </a:r>
              <a:endParaRPr lang="en-US" sz="2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8147" y="5072036"/>
              <a:ext cx="7477244" cy="199021"/>
              <a:chOff x="399933" y="5618781"/>
              <a:chExt cx="7477244" cy="19902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99933" y="5618781"/>
                <a:ext cx="549862" cy="19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2000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39872" y="5618781"/>
                <a:ext cx="549862" cy="19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2003</a:t>
                </a:r>
                <a:endParaRPr 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66354" y="5618781"/>
                <a:ext cx="549862" cy="19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2008</a:t>
                </a:r>
                <a:endParaRPr lang="en-US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46835" y="5618781"/>
                <a:ext cx="549862" cy="19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2013</a:t>
                </a:r>
                <a:endParaRPr 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27315" y="5618781"/>
                <a:ext cx="549862" cy="19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2018</a:t>
                </a:r>
                <a:endParaRPr lang="en-US" sz="24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6104" y="4165040"/>
              <a:ext cx="932317" cy="35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Basic Act </a:t>
              </a:r>
            </a:p>
            <a:p>
              <a:r>
                <a:rPr lang="en-US" sz="2400" dirty="0" smtClean="0"/>
                <a:t>(Law)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6403" y="4165040"/>
              <a:ext cx="1697794" cy="3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st</a:t>
              </a:r>
              <a:r>
                <a:rPr lang="en-US" sz="2400" dirty="0" smtClean="0"/>
                <a:t> Fundamental Plan for 2010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4197" y="4165040"/>
              <a:ext cx="1697794" cy="3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nd</a:t>
              </a:r>
              <a:r>
                <a:rPr lang="en-US" sz="2400" dirty="0" smtClean="0"/>
                <a:t> Fundamental Plan for 2015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14391" y="4165040"/>
              <a:ext cx="1697794" cy="3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r>
                <a:rPr lang="en-US" sz="2400" baseline="30000" dirty="0" smtClean="0"/>
                <a:t>rd</a:t>
              </a:r>
              <a:r>
                <a:rPr lang="en-US" sz="2400" dirty="0" smtClean="0"/>
                <a:t> Fundamental Plan for 2020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0886" y="4165040"/>
              <a:ext cx="1697794" cy="35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Fundamental Plan for 2025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2298" y="4844454"/>
              <a:ext cx="8484781" cy="108000"/>
              <a:chOff x="159488" y="5488270"/>
              <a:chExt cx="8484781" cy="1080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59488" y="5550196"/>
                <a:ext cx="8484781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694747" y="5488270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034686" y="5488270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61167" y="5488270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1648" y="5488270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622128" y="5488270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6104" y="5441367"/>
              <a:ext cx="1097975" cy="35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3R policy</a:t>
              </a:r>
            </a:p>
            <a:p>
              <a:r>
                <a:rPr lang="en-US" sz="2400" dirty="0" smtClean="0"/>
                <a:t>of the state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6403" y="5441367"/>
              <a:ext cx="1256421" cy="51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Waste </a:t>
              </a:r>
            </a:p>
            <a:p>
              <a:r>
                <a:rPr lang="en-US" sz="2400" dirty="0" smtClean="0"/>
                <a:t>management</a:t>
              </a:r>
            </a:p>
            <a:p>
              <a:r>
                <a:rPr lang="en-US" sz="2400" dirty="0" smtClean="0"/>
                <a:t>EPR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4197" y="5441367"/>
              <a:ext cx="1256421" cy="51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Waste </a:t>
              </a:r>
            </a:p>
            <a:p>
              <a:r>
                <a:rPr lang="en-US" sz="2400" dirty="0" smtClean="0"/>
                <a:t>management</a:t>
              </a:r>
            </a:p>
            <a:p>
              <a:r>
                <a:rPr lang="en-US" sz="2400" dirty="0" smtClean="0"/>
                <a:t>Low-carbon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4391" y="5441367"/>
              <a:ext cx="1264692" cy="494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Resource </a:t>
              </a:r>
            </a:p>
            <a:p>
              <a:r>
                <a:rPr lang="en-US" sz="2400" dirty="0" smtClean="0"/>
                <a:t>security</a:t>
              </a:r>
            </a:p>
            <a:p>
              <a:r>
                <a:rPr lang="en-US" sz="2400" dirty="0" smtClean="0"/>
                <a:t>2R promotion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0886" y="5441367"/>
              <a:ext cx="1633020" cy="51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Economic vitality</a:t>
              </a:r>
            </a:p>
            <a:p>
              <a:r>
                <a:rPr lang="en-US" sz="2400" dirty="0" smtClean="0"/>
                <a:t>Disaster response</a:t>
              </a:r>
            </a:p>
            <a:p>
              <a:r>
                <a:rPr lang="en-US" sz="2400" dirty="0" smtClean="0"/>
                <a:t>SDGs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8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First Fundamental Plan (2003)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57119" y="2296759"/>
            <a:ext cx="13614725" cy="660519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 smtClean="0"/>
              <a:t>Based on the </a:t>
            </a:r>
            <a:r>
              <a:rPr lang="en-US" altLang="zh-CN" sz="4000" i="1" dirty="0"/>
              <a:t>B</a:t>
            </a:r>
            <a:r>
              <a:rPr lang="en-US" altLang="zh-CN" sz="4000" i="1" dirty="0" smtClean="0"/>
              <a:t>asic Act, </a:t>
            </a:r>
            <a:r>
              <a:rPr lang="en-US" altLang="zh-CN" sz="4000" dirty="0" smtClean="0"/>
              <a:t>recommended measures for waste management are: Reduce &gt; Reuse &gt; Recycle &gt; Heat Recovery &gt; Final disposal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Indicator design: Inflows, Cyclic flows, Outflows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Construction wastes &amp; Industrial wastes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Partnership: the government, consumers, NGO/NPO</a:t>
            </a:r>
            <a:r>
              <a:rPr lang="en-US" sz="4000" dirty="0"/>
              <a:t>, </a:t>
            </a:r>
            <a:r>
              <a:rPr lang="en-US" sz="4000" dirty="0" smtClean="0"/>
              <a:t>practitioners, local communities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9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Second </a:t>
            </a:r>
            <a:r>
              <a:rPr lang="en-US" altLang="zh-CN" dirty="0"/>
              <a:t>Fundamental </a:t>
            </a:r>
            <a:r>
              <a:rPr lang="en-US" altLang="zh-CN" dirty="0" smtClean="0"/>
              <a:t>Plan (2008)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Construction materials separately considered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GHG emission targets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International comparison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Survey to monitor consumers’ behaviors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Waste reduction: per capita waste generation -10%/10y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Circular business models</a:t>
            </a:r>
          </a:p>
          <a:p>
            <a:pPr marL="2057276" lvl="1" indent="-571500">
              <a:buFont typeface="Arial" panose="020B0604020202020204" pitchFamily="34" charset="0"/>
              <a:buChar char="•"/>
            </a:pPr>
            <a:endParaRPr lang="en-CA" sz="4400" dirty="0">
              <a:solidFill>
                <a:srgbClr val="004382"/>
              </a:solidFill>
              <a:latin typeface="Calibri Light"/>
              <a:cs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7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Third </a:t>
            </a:r>
            <a:r>
              <a:rPr lang="en-US" altLang="zh-CN" dirty="0"/>
              <a:t>Fundamental Plan (</a:t>
            </a:r>
            <a:r>
              <a:rPr lang="en-US" altLang="zh-CN" dirty="0" smtClean="0"/>
              <a:t>2013)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Regulations achievement: E-waste recycling, bicycle recycling, package materials recycling, food waste reuse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Reduce &amp; Reuse strategy: food loss, long life-time products promotion, environmental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Disaster waste treatment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Final disposal sites &amp; Waste export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Hazardous wastes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26A253-64E3-40AE-8207-68B4AFEF7E7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Blue Lowercase">
  <a:themeElements>
    <a:clrScheme name="UVic Edge colours">
      <a:dk1>
        <a:srgbClr val="111F33"/>
      </a:dk1>
      <a:lt1>
        <a:sysClr val="window" lastClr="FFFFFF"/>
      </a:lt1>
      <a:dk2>
        <a:srgbClr val="004E81"/>
      </a:dk2>
      <a:lt2>
        <a:srgbClr val="004F80"/>
      </a:lt2>
      <a:accent1>
        <a:srgbClr val="111F33"/>
      </a:accent1>
      <a:accent2>
        <a:srgbClr val="BD1D27"/>
      </a:accent2>
      <a:accent3>
        <a:srgbClr val="004E81"/>
      </a:accent3>
      <a:accent4>
        <a:srgbClr val="E6A027"/>
      </a:accent4>
      <a:accent5>
        <a:srgbClr val="004E81"/>
      </a:accent5>
      <a:accent6>
        <a:srgbClr val="BD1D27"/>
      </a:accent6>
      <a:hlink>
        <a:srgbClr val="004E81"/>
      </a:hlink>
      <a:folHlink>
        <a:srgbClr val="004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827</Words>
  <Application>Microsoft Office PowerPoint</Application>
  <PresentationFormat>Custom</PresentationFormat>
  <Paragraphs>175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Calibri Light</vt:lpstr>
      <vt:lpstr>UVIC Edge Blue Lowercase</vt:lpstr>
      <vt:lpstr>A glance of 20-year governance of the circular economy for Japan </vt:lpstr>
      <vt:lpstr>Self-Introduction</vt:lpstr>
      <vt:lpstr>Japan: 47 prefectures have 47 ways of waste sorting and recycling!</vt:lpstr>
      <vt:lpstr>Policy Background in Japan </vt:lpstr>
      <vt:lpstr>Research Question: How Did Japan Come Through the Challenges of Waste Management?</vt:lpstr>
      <vt:lpstr>Fundamental Plans  </vt:lpstr>
      <vt:lpstr>The First Fundamental Plan (2003)</vt:lpstr>
      <vt:lpstr>The Second Fundamental Plan (2008)</vt:lpstr>
      <vt:lpstr>The Third Fundamental Plan (2013)</vt:lpstr>
      <vt:lpstr>The Fourth Fundamental Plan (2018)</vt:lpstr>
      <vt:lpstr>Governance Indicator Framework</vt:lpstr>
      <vt:lpstr>Economy-wide Material Flow Indicators </vt:lpstr>
      <vt:lpstr>Historical Change in Material Input of Japan</vt:lpstr>
      <vt:lpstr>The MFA of Japan</vt:lpstr>
      <vt:lpstr>Targets in the 4th Fundamental Plan</vt:lpstr>
      <vt:lpstr>PowerPoint Presentation</vt:lpstr>
      <vt:lpstr>Industrial Ecology Master’s Program in UVic</vt:lpstr>
    </vt:vector>
  </TitlesOfParts>
  <Manager/>
  <Company>UVic Communications + Marketing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UVic Digicaster Template</dc:title>
  <dc:subject>Master template for digital signage</dc:subject>
  <dc:creator/>
  <cp:keywords/>
  <dc:description/>
  <cp:lastModifiedBy>Windows User</cp:lastModifiedBy>
  <cp:revision>212</cp:revision>
  <dcterms:created xsi:type="dcterms:W3CDTF">2011-06-18T03:30:13Z</dcterms:created>
  <dcterms:modified xsi:type="dcterms:W3CDTF">2019-07-05T10:46:13Z</dcterms:modified>
  <cp:category/>
</cp:coreProperties>
</file>