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 id="2147483698" r:id="rId4"/>
    <p:sldMasterId id="2147483710" r:id="rId5"/>
    <p:sldMasterId id="2147483723" r:id="rId6"/>
  </p:sldMasterIdLst>
  <p:notesMasterIdLst>
    <p:notesMasterId r:id="rId45"/>
  </p:notesMasterIdLst>
  <p:sldIdLst>
    <p:sldId id="310" r:id="rId7"/>
    <p:sldId id="791" r:id="rId8"/>
    <p:sldId id="782" r:id="rId9"/>
    <p:sldId id="799" r:id="rId10"/>
    <p:sldId id="306" r:id="rId11"/>
    <p:sldId id="262" r:id="rId12"/>
    <p:sldId id="261" r:id="rId13"/>
    <p:sldId id="718" r:id="rId14"/>
    <p:sldId id="784" r:id="rId15"/>
    <p:sldId id="750" r:id="rId16"/>
    <p:sldId id="806" r:id="rId17"/>
    <p:sldId id="804" r:id="rId18"/>
    <p:sldId id="805" r:id="rId19"/>
    <p:sldId id="339" r:id="rId20"/>
    <p:sldId id="797" r:id="rId21"/>
    <p:sldId id="593" r:id="rId22"/>
    <p:sldId id="809" r:id="rId23"/>
    <p:sldId id="810" r:id="rId24"/>
    <p:sldId id="798" r:id="rId25"/>
    <p:sldId id="781" r:id="rId26"/>
    <p:sldId id="815" r:id="rId27"/>
    <p:sldId id="814" r:id="rId28"/>
    <p:sldId id="298" r:id="rId29"/>
    <p:sldId id="311" r:id="rId30"/>
    <p:sldId id="286" r:id="rId31"/>
    <p:sldId id="331" r:id="rId32"/>
    <p:sldId id="323" r:id="rId33"/>
    <p:sldId id="333" r:id="rId34"/>
    <p:sldId id="324" r:id="rId35"/>
    <p:sldId id="334" r:id="rId36"/>
    <p:sldId id="335" r:id="rId37"/>
    <p:sldId id="816" r:id="rId38"/>
    <p:sldId id="811" r:id="rId39"/>
    <p:sldId id="338" r:id="rId40"/>
    <p:sldId id="274" r:id="rId41"/>
    <p:sldId id="281" r:id="rId42"/>
    <p:sldId id="790" r:id="rId43"/>
    <p:sldId id="79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89113" autoAdjust="0"/>
  </p:normalViewPr>
  <p:slideViewPr>
    <p:cSldViewPr snapToGrid="0">
      <p:cViewPr>
        <p:scale>
          <a:sx n="60" d="100"/>
          <a:sy n="60" d="100"/>
        </p:scale>
        <p:origin x="908" y="36"/>
      </p:cViewPr>
      <p:guideLst/>
    </p:cSldViewPr>
  </p:slideViewPr>
  <p:notesTextViewPr>
    <p:cViewPr>
      <p:scale>
        <a:sx n="1" d="1"/>
        <a:sy n="1" d="1"/>
      </p:scale>
      <p:origin x="0" y="0"/>
    </p:cViewPr>
  </p:notesTextViewPr>
  <p:sorterViewPr>
    <p:cViewPr>
      <p:scale>
        <a:sx n="30" d="100"/>
        <a:sy n="3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2EE-4C5B-81F9-431572A0FB76}"/>
              </c:ext>
            </c:extLst>
          </c:dPt>
          <c:dPt>
            <c:idx val="1"/>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3-B2EE-4C5B-81F9-431572A0FB76}"/>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B2EE-4C5B-81F9-431572A0FB76}"/>
              </c:ext>
            </c:extLst>
          </c:dPt>
          <c:dLbls>
            <c:dLbl>
              <c:idx val="0"/>
              <c:layout>
                <c:manualLayout>
                  <c:x val="-0.14362926509186352"/>
                  <c:y val="3.4960538786818311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EE-4C5B-81F9-431572A0FB7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inEnd"/>
            <c:showLegendKey val="0"/>
            <c:showVal val="1"/>
            <c:showCatName val="1"/>
            <c:showSerName val="0"/>
            <c:showPercent val="0"/>
            <c:showBubbleSize val="0"/>
            <c:showLeaderLines val="0"/>
            <c:extLst>
              <c:ext xmlns:c15="http://schemas.microsoft.com/office/drawing/2012/chart" uri="{CE6537A1-D6FC-4f65-9D91-7224C49458BB}"/>
            </c:extLst>
          </c:dLbls>
          <c:cat>
            <c:multiLvlStrRef>
              <c:f>Sheet1!$A$1:$B$3</c:f>
              <c:multiLvlStrCache>
                <c:ptCount val="3"/>
                <c:lvl>
                  <c:pt idx="0">
                    <c:v>34K tons</c:v>
                  </c:pt>
                  <c:pt idx="1">
                    <c:v>111K tons</c:v>
                  </c:pt>
                  <c:pt idx="2">
                    <c:v>246K tons</c:v>
                  </c:pt>
                </c:lvl>
                <c:lvl>
                  <c:pt idx="0">
                    <c:v>Institutional </c:v>
                  </c:pt>
                  <c:pt idx="1">
                    <c:v>Commercial </c:v>
                  </c:pt>
                  <c:pt idx="2">
                    <c:v>Residential </c:v>
                  </c:pt>
                </c:lvl>
              </c:multiLvlStrCache>
            </c:multiLvlStrRef>
          </c:cat>
          <c:val>
            <c:numRef>
              <c:f>Sheet1!$C$1:$C$3</c:f>
              <c:numCache>
                <c:formatCode>0%</c:formatCode>
                <c:ptCount val="3"/>
                <c:pt idx="0">
                  <c:v>0.09</c:v>
                </c:pt>
                <c:pt idx="1">
                  <c:v>0.28000000000000003</c:v>
                </c:pt>
                <c:pt idx="2">
                  <c:v>0.63</c:v>
                </c:pt>
              </c:numCache>
            </c:numRef>
          </c:val>
          <c:extLst>
            <c:ext xmlns:c16="http://schemas.microsoft.com/office/drawing/2014/chart" uri="{C3380CC4-5D6E-409C-BE32-E72D297353CC}">
              <c16:uniqueId val="{00000006-B2EE-4C5B-81F9-431572A0FB76}"/>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0FC2F7-8900-420C-B6CF-F6CC5C5FDDCA}" type="doc">
      <dgm:prSet loTypeId="urn:microsoft.com/office/officeart/2005/8/layout/chevron1" loCatId="process" qsTypeId="urn:microsoft.com/office/officeart/2005/8/quickstyle/simple4" qsCatId="simple" csTypeId="urn:microsoft.com/office/officeart/2005/8/colors/colorful5" csCatId="colorful" phldr="1"/>
      <dgm:spPr/>
    </dgm:pt>
    <dgm:pt modelId="{85094FF3-D65A-422B-9140-8E9818BEA069}">
      <dgm:prSet phldrT="[Text]" custT="1"/>
      <dgm:spPr>
        <a:solidFill>
          <a:schemeClr val="accent1">
            <a:lumMod val="50000"/>
          </a:schemeClr>
        </a:solidFill>
      </dgm:spPr>
      <dgm:t>
        <a:bodyPr/>
        <a:lstStyle/>
        <a:p>
          <a:r>
            <a:rPr lang="en-US" sz="1200" b="1" dirty="0">
              <a:latin typeface="Calibri" pitchFamily="34" charset="0"/>
            </a:rPr>
            <a:t>Prior Construction</a:t>
          </a:r>
        </a:p>
      </dgm:t>
    </dgm:pt>
    <dgm:pt modelId="{7DD52CCE-932E-40BC-B36F-1837A17C1407}" type="parTrans" cxnId="{887DCD65-57FD-4E37-8591-53622947306D}">
      <dgm:prSet/>
      <dgm:spPr/>
      <dgm:t>
        <a:bodyPr/>
        <a:lstStyle/>
        <a:p>
          <a:endParaRPr lang="en-US"/>
        </a:p>
      </dgm:t>
    </dgm:pt>
    <dgm:pt modelId="{E4807788-7C3D-479E-B1B7-F7CA538C450D}" type="sibTrans" cxnId="{887DCD65-57FD-4E37-8591-53622947306D}">
      <dgm:prSet/>
      <dgm:spPr/>
      <dgm:t>
        <a:bodyPr/>
        <a:lstStyle/>
        <a:p>
          <a:endParaRPr lang="en-US"/>
        </a:p>
      </dgm:t>
    </dgm:pt>
    <dgm:pt modelId="{2D5E1C19-A1ED-4AB1-A3A2-E5EDB7FECF40}">
      <dgm:prSet phldrT="[Text]" custT="1"/>
      <dgm:spPr>
        <a:solidFill>
          <a:schemeClr val="bg2">
            <a:lumMod val="90000"/>
          </a:schemeClr>
        </a:solidFill>
      </dgm:spPr>
      <dgm:t>
        <a:bodyPr/>
        <a:lstStyle/>
        <a:p>
          <a:r>
            <a:rPr lang="en-US" sz="1200" b="1" dirty="0">
              <a:solidFill>
                <a:schemeClr val="tx1"/>
              </a:solidFill>
              <a:latin typeface="Calibri" pitchFamily="34" charset="0"/>
            </a:rPr>
            <a:t>Construction</a:t>
          </a:r>
        </a:p>
      </dgm:t>
    </dgm:pt>
    <dgm:pt modelId="{6FCF0B30-5CEF-4668-AE2B-C8F136DF7352}" type="parTrans" cxnId="{F24AB1EE-B5CB-4146-B5B7-8CACC302F844}">
      <dgm:prSet/>
      <dgm:spPr/>
      <dgm:t>
        <a:bodyPr/>
        <a:lstStyle/>
        <a:p>
          <a:endParaRPr lang="en-US"/>
        </a:p>
      </dgm:t>
    </dgm:pt>
    <dgm:pt modelId="{872367A9-0EF6-4BBD-967B-46F61075ACB4}" type="sibTrans" cxnId="{F24AB1EE-B5CB-4146-B5B7-8CACC302F844}">
      <dgm:prSet/>
      <dgm:spPr/>
      <dgm:t>
        <a:bodyPr/>
        <a:lstStyle/>
        <a:p>
          <a:endParaRPr lang="en-US"/>
        </a:p>
      </dgm:t>
    </dgm:pt>
    <dgm:pt modelId="{F741AD11-16AE-4475-99EA-87CB3E975931}">
      <dgm:prSet phldrT="[Text]" custT="1"/>
      <dgm:spPr>
        <a:solidFill>
          <a:schemeClr val="bg2">
            <a:lumMod val="90000"/>
          </a:schemeClr>
        </a:solidFill>
      </dgm:spPr>
      <dgm:t>
        <a:bodyPr/>
        <a:lstStyle/>
        <a:p>
          <a:r>
            <a:rPr lang="en-US" sz="1200" b="1" dirty="0">
              <a:solidFill>
                <a:schemeClr val="tx1"/>
              </a:solidFill>
              <a:latin typeface="Calibri" pitchFamily="34" charset="0"/>
            </a:rPr>
            <a:t>Operating</a:t>
          </a:r>
        </a:p>
      </dgm:t>
    </dgm:pt>
    <dgm:pt modelId="{4BB6A5AC-CE34-45E5-9532-C7E318D5651C}" type="parTrans" cxnId="{0FE942C6-BE4B-43D1-A8EE-16C521DADB76}">
      <dgm:prSet/>
      <dgm:spPr/>
      <dgm:t>
        <a:bodyPr/>
        <a:lstStyle/>
        <a:p>
          <a:endParaRPr lang="en-US"/>
        </a:p>
      </dgm:t>
    </dgm:pt>
    <dgm:pt modelId="{F50D984C-E509-4AFD-B589-94C0E3095B26}" type="sibTrans" cxnId="{0FE942C6-BE4B-43D1-A8EE-16C521DADB76}">
      <dgm:prSet/>
      <dgm:spPr/>
      <dgm:t>
        <a:bodyPr/>
        <a:lstStyle/>
        <a:p>
          <a:endParaRPr lang="en-US"/>
        </a:p>
      </dgm:t>
    </dgm:pt>
    <dgm:pt modelId="{61BEF6D4-41E2-411C-8B53-26C0E7ADC33E}">
      <dgm:prSet custT="1"/>
      <dgm:spPr>
        <a:solidFill>
          <a:schemeClr val="accent1">
            <a:lumMod val="50000"/>
          </a:schemeClr>
        </a:solidFill>
      </dgm:spPr>
      <dgm:t>
        <a:bodyPr/>
        <a:lstStyle/>
        <a:p>
          <a:r>
            <a:rPr lang="en-US" sz="1200" b="1" dirty="0">
              <a:latin typeface="Calibri" pitchFamily="34" charset="0"/>
            </a:rPr>
            <a:t>Maintenance</a:t>
          </a:r>
        </a:p>
      </dgm:t>
    </dgm:pt>
    <dgm:pt modelId="{F21ECE99-E941-4A95-9DA1-6FBB9D0979AB}" type="parTrans" cxnId="{524D81C9-CEEB-468A-A964-D1CCC24E411A}">
      <dgm:prSet/>
      <dgm:spPr/>
      <dgm:t>
        <a:bodyPr/>
        <a:lstStyle/>
        <a:p>
          <a:endParaRPr lang="en-US"/>
        </a:p>
      </dgm:t>
    </dgm:pt>
    <dgm:pt modelId="{5886DB3B-5EEC-42E5-9F45-9785E16C039C}" type="sibTrans" cxnId="{524D81C9-CEEB-468A-A964-D1CCC24E411A}">
      <dgm:prSet/>
      <dgm:spPr/>
      <dgm:t>
        <a:bodyPr/>
        <a:lstStyle/>
        <a:p>
          <a:endParaRPr lang="en-US"/>
        </a:p>
      </dgm:t>
    </dgm:pt>
    <dgm:pt modelId="{94228DD5-473E-4EAA-B43F-DE0CF95C114D}">
      <dgm:prSet custT="1"/>
      <dgm:spPr>
        <a:solidFill>
          <a:schemeClr val="accent1">
            <a:lumMod val="50000"/>
          </a:schemeClr>
        </a:solidFill>
      </dgm:spPr>
      <dgm:t>
        <a:bodyPr/>
        <a:lstStyle/>
        <a:p>
          <a:r>
            <a:rPr lang="en-US" sz="1200" b="1" dirty="0">
              <a:latin typeface="Calibri" pitchFamily="34" charset="0"/>
            </a:rPr>
            <a:t>Closure</a:t>
          </a:r>
        </a:p>
      </dgm:t>
    </dgm:pt>
    <dgm:pt modelId="{FC48EC0C-F1F5-4DD9-9B6E-5A6DDB6F118A}" type="parTrans" cxnId="{14F6E672-871F-45FD-AAAB-78A013C699FC}">
      <dgm:prSet/>
      <dgm:spPr/>
      <dgm:t>
        <a:bodyPr/>
        <a:lstStyle/>
        <a:p>
          <a:endParaRPr lang="en-US"/>
        </a:p>
      </dgm:t>
    </dgm:pt>
    <dgm:pt modelId="{CC77DD50-2F96-4DCF-BF0E-5CED8DEA0D21}" type="sibTrans" cxnId="{14F6E672-871F-45FD-AAAB-78A013C699FC}">
      <dgm:prSet/>
      <dgm:spPr/>
      <dgm:t>
        <a:bodyPr/>
        <a:lstStyle/>
        <a:p>
          <a:endParaRPr lang="en-US"/>
        </a:p>
      </dgm:t>
    </dgm:pt>
    <dgm:pt modelId="{648B8FAB-3562-473D-BE67-2106E506A6DD}">
      <dgm:prSet custT="1"/>
      <dgm:spPr>
        <a:solidFill>
          <a:schemeClr val="accent1">
            <a:lumMod val="50000"/>
          </a:schemeClr>
        </a:solidFill>
      </dgm:spPr>
      <dgm:t>
        <a:bodyPr/>
        <a:lstStyle/>
        <a:p>
          <a:r>
            <a:rPr lang="en-US" sz="1200" b="1" dirty="0">
              <a:latin typeface="Calibri" pitchFamily="34" charset="0"/>
            </a:rPr>
            <a:t>Post-Closure</a:t>
          </a:r>
        </a:p>
      </dgm:t>
    </dgm:pt>
    <dgm:pt modelId="{91C4EAE9-550F-4F71-8AA1-102FDA3351A9}" type="parTrans" cxnId="{01FB7152-1C53-4808-A542-77AFBE0E8E3A}">
      <dgm:prSet/>
      <dgm:spPr/>
      <dgm:t>
        <a:bodyPr/>
        <a:lstStyle/>
        <a:p>
          <a:endParaRPr lang="en-US"/>
        </a:p>
      </dgm:t>
    </dgm:pt>
    <dgm:pt modelId="{DE3083E4-F750-4BD5-B5EE-D7EE4A5E0443}" type="sibTrans" cxnId="{01FB7152-1C53-4808-A542-77AFBE0E8E3A}">
      <dgm:prSet/>
      <dgm:spPr/>
      <dgm:t>
        <a:bodyPr/>
        <a:lstStyle/>
        <a:p>
          <a:endParaRPr lang="en-US"/>
        </a:p>
      </dgm:t>
    </dgm:pt>
    <dgm:pt modelId="{B4F9E65D-5FF6-4B06-9EA5-9C5B165CA4BF}" type="pres">
      <dgm:prSet presAssocID="{0A0FC2F7-8900-420C-B6CF-F6CC5C5FDDCA}" presName="Name0" presStyleCnt="0">
        <dgm:presLayoutVars>
          <dgm:dir/>
          <dgm:animLvl val="lvl"/>
          <dgm:resizeHandles val="exact"/>
        </dgm:presLayoutVars>
      </dgm:prSet>
      <dgm:spPr/>
    </dgm:pt>
    <dgm:pt modelId="{9DFEF26C-0BEB-44FC-BDF9-F206DFAF5448}" type="pres">
      <dgm:prSet presAssocID="{85094FF3-D65A-422B-9140-8E9818BEA069}" presName="parTxOnly" presStyleLbl="node1" presStyleIdx="0" presStyleCnt="6">
        <dgm:presLayoutVars>
          <dgm:chMax val="0"/>
          <dgm:chPref val="0"/>
          <dgm:bulletEnabled val="1"/>
        </dgm:presLayoutVars>
      </dgm:prSet>
      <dgm:spPr/>
    </dgm:pt>
    <dgm:pt modelId="{7935C0E0-89AF-43EB-ADC1-D32E5F222E26}" type="pres">
      <dgm:prSet presAssocID="{E4807788-7C3D-479E-B1B7-F7CA538C450D}" presName="parTxOnlySpace" presStyleCnt="0"/>
      <dgm:spPr/>
    </dgm:pt>
    <dgm:pt modelId="{612041B6-030E-4BED-B3F8-B23F586D450F}" type="pres">
      <dgm:prSet presAssocID="{2D5E1C19-A1ED-4AB1-A3A2-E5EDB7FECF40}" presName="parTxOnly" presStyleLbl="node1" presStyleIdx="1" presStyleCnt="6">
        <dgm:presLayoutVars>
          <dgm:chMax val="0"/>
          <dgm:chPref val="0"/>
          <dgm:bulletEnabled val="1"/>
        </dgm:presLayoutVars>
      </dgm:prSet>
      <dgm:spPr/>
    </dgm:pt>
    <dgm:pt modelId="{D5B85AD0-506A-4D9F-8EAC-530AD139BE2B}" type="pres">
      <dgm:prSet presAssocID="{872367A9-0EF6-4BBD-967B-46F61075ACB4}" presName="parTxOnlySpace" presStyleCnt="0"/>
      <dgm:spPr/>
    </dgm:pt>
    <dgm:pt modelId="{D6F49125-0F2D-47A0-9FAC-40C4FF45250C}" type="pres">
      <dgm:prSet presAssocID="{F741AD11-16AE-4475-99EA-87CB3E975931}" presName="parTxOnly" presStyleLbl="node1" presStyleIdx="2" presStyleCnt="6">
        <dgm:presLayoutVars>
          <dgm:chMax val="0"/>
          <dgm:chPref val="0"/>
          <dgm:bulletEnabled val="1"/>
        </dgm:presLayoutVars>
      </dgm:prSet>
      <dgm:spPr/>
    </dgm:pt>
    <dgm:pt modelId="{996E8303-4A26-43E6-ADA6-C33A81E2F987}" type="pres">
      <dgm:prSet presAssocID="{F50D984C-E509-4AFD-B589-94C0E3095B26}" presName="parTxOnlySpace" presStyleCnt="0"/>
      <dgm:spPr/>
    </dgm:pt>
    <dgm:pt modelId="{8B6F585E-DF76-4D26-8F7D-25943CAE4FA6}" type="pres">
      <dgm:prSet presAssocID="{61BEF6D4-41E2-411C-8B53-26C0E7ADC33E}" presName="parTxOnly" presStyleLbl="node1" presStyleIdx="3" presStyleCnt="6">
        <dgm:presLayoutVars>
          <dgm:chMax val="0"/>
          <dgm:chPref val="0"/>
          <dgm:bulletEnabled val="1"/>
        </dgm:presLayoutVars>
      </dgm:prSet>
      <dgm:spPr/>
    </dgm:pt>
    <dgm:pt modelId="{60AAA4EE-E071-40D1-8721-D617ABC07CA3}" type="pres">
      <dgm:prSet presAssocID="{5886DB3B-5EEC-42E5-9F45-9785E16C039C}" presName="parTxOnlySpace" presStyleCnt="0"/>
      <dgm:spPr/>
    </dgm:pt>
    <dgm:pt modelId="{9A74CAC4-E955-4453-BDB7-F419D2C38149}" type="pres">
      <dgm:prSet presAssocID="{94228DD5-473E-4EAA-B43F-DE0CF95C114D}" presName="parTxOnly" presStyleLbl="node1" presStyleIdx="4" presStyleCnt="6">
        <dgm:presLayoutVars>
          <dgm:chMax val="0"/>
          <dgm:chPref val="0"/>
          <dgm:bulletEnabled val="1"/>
        </dgm:presLayoutVars>
      </dgm:prSet>
      <dgm:spPr/>
    </dgm:pt>
    <dgm:pt modelId="{AC220081-8977-416A-A1FD-7086A3FC0D79}" type="pres">
      <dgm:prSet presAssocID="{CC77DD50-2F96-4DCF-BF0E-5CED8DEA0D21}" presName="parTxOnlySpace" presStyleCnt="0"/>
      <dgm:spPr/>
    </dgm:pt>
    <dgm:pt modelId="{71D41C9F-7004-490D-B9EB-FD3FE2F806AC}" type="pres">
      <dgm:prSet presAssocID="{648B8FAB-3562-473D-BE67-2106E506A6DD}" presName="parTxOnly" presStyleLbl="node1" presStyleIdx="5" presStyleCnt="6">
        <dgm:presLayoutVars>
          <dgm:chMax val="0"/>
          <dgm:chPref val="0"/>
          <dgm:bulletEnabled val="1"/>
        </dgm:presLayoutVars>
      </dgm:prSet>
      <dgm:spPr/>
    </dgm:pt>
  </dgm:ptLst>
  <dgm:cxnLst>
    <dgm:cxn modelId="{80631E13-CFAE-4BAF-9890-8C02004238A4}" type="presOf" srcId="{61BEF6D4-41E2-411C-8B53-26C0E7ADC33E}" destId="{8B6F585E-DF76-4D26-8F7D-25943CAE4FA6}" srcOrd="0" destOrd="0" presId="urn:microsoft.com/office/officeart/2005/8/layout/chevron1"/>
    <dgm:cxn modelId="{7A838E29-7DC6-4CEE-A06F-E4E55A618422}" type="presOf" srcId="{F741AD11-16AE-4475-99EA-87CB3E975931}" destId="{D6F49125-0F2D-47A0-9FAC-40C4FF45250C}" srcOrd="0" destOrd="0" presId="urn:microsoft.com/office/officeart/2005/8/layout/chevron1"/>
    <dgm:cxn modelId="{5D0EB92D-CC23-42E4-8E34-8DDC859D9AEF}" type="presOf" srcId="{648B8FAB-3562-473D-BE67-2106E506A6DD}" destId="{71D41C9F-7004-490D-B9EB-FD3FE2F806AC}" srcOrd="0" destOrd="0" presId="urn:microsoft.com/office/officeart/2005/8/layout/chevron1"/>
    <dgm:cxn modelId="{67FFC25E-9478-4881-B2C6-BDE3E7EE4E26}" type="presOf" srcId="{94228DD5-473E-4EAA-B43F-DE0CF95C114D}" destId="{9A74CAC4-E955-4453-BDB7-F419D2C38149}" srcOrd="0" destOrd="0" presId="urn:microsoft.com/office/officeart/2005/8/layout/chevron1"/>
    <dgm:cxn modelId="{887DCD65-57FD-4E37-8591-53622947306D}" srcId="{0A0FC2F7-8900-420C-B6CF-F6CC5C5FDDCA}" destId="{85094FF3-D65A-422B-9140-8E9818BEA069}" srcOrd="0" destOrd="0" parTransId="{7DD52CCE-932E-40BC-B36F-1837A17C1407}" sibTransId="{E4807788-7C3D-479E-B1B7-F7CA538C450D}"/>
    <dgm:cxn modelId="{01FB7152-1C53-4808-A542-77AFBE0E8E3A}" srcId="{0A0FC2F7-8900-420C-B6CF-F6CC5C5FDDCA}" destId="{648B8FAB-3562-473D-BE67-2106E506A6DD}" srcOrd="5" destOrd="0" parTransId="{91C4EAE9-550F-4F71-8AA1-102FDA3351A9}" sibTransId="{DE3083E4-F750-4BD5-B5EE-D7EE4A5E0443}"/>
    <dgm:cxn modelId="{14F6E672-871F-45FD-AAAB-78A013C699FC}" srcId="{0A0FC2F7-8900-420C-B6CF-F6CC5C5FDDCA}" destId="{94228DD5-473E-4EAA-B43F-DE0CF95C114D}" srcOrd="4" destOrd="0" parTransId="{FC48EC0C-F1F5-4DD9-9B6E-5A6DDB6F118A}" sibTransId="{CC77DD50-2F96-4DCF-BF0E-5CED8DEA0D21}"/>
    <dgm:cxn modelId="{8A0A47C5-0238-4AFD-A10D-E697C9A88469}" type="presOf" srcId="{85094FF3-D65A-422B-9140-8E9818BEA069}" destId="{9DFEF26C-0BEB-44FC-BDF9-F206DFAF5448}" srcOrd="0" destOrd="0" presId="urn:microsoft.com/office/officeart/2005/8/layout/chevron1"/>
    <dgm:cxn modelId="{0FE942C6-BE4B-43D1-A8EE-16C521DADB76}" srcId="{0A0FC2F7-8900-420C-B6CF-F6CC5C5FDDCA}" destId="{F741AD11-16AE-4475-99EA-87CB3E975931}" srcOrd="2" destOrd="0" parTransId="{4BB6A5AC-CE34-45E5-9532-C7E318D5651C}" sibTransId="{F50D984C-E509-4AFD-B589-94C0E3095B26}"/>
    <dgm:cxn modelId="{524D81C9-CEEB-468A-A964-D1CCC24E411A}" srcId="{0A0FC2F7-8900-420C-B6CF-F6CC5C5FDDCA}" destId="{61BEF6D4-41E2-411C-8B53-26C0E7ADC33E}" srcOrd="3" destOrd="0" parTransId="{F21ECE99-E941-4A95-9DA1-6FBB9D0979AB}" sibTransId="{5886DB3B-5EEC-42E5-9F45-9785E16C039C}"/>
    <dgm:cxn modelId="{3B1C11D4-022F-4149-8733-6CFE04B672B2}" type="presOf" srcId="{0A0FC2F7-8900-420C-B6CF-F6CC5C5FDDCA}" destId="{B4F9E65D-5FF6-4B06-9EA5-9C5B165CA4BF}" srcOrd="0" destOrd="0" presId="urn:microsoft.com/office/officeart/2005/8/layout/chevron1"/>
    <dgm:cxn modelId="{91AC7EDD-3165-4670-A0D4-58C47D5027F1}" type="presOf" srcId="{2D5E1C19-A1ED-4AB1-A3A2-E5EDB7FECF40}" destId="{612041B6-030E-4BED-B3F8-B23F586D450F}" srcOrd="0" destOrd="0" presId="urn:microsoft.com/office/officeart/2005/8/layout/chevron1"/>
    <dgm:cxn modelId="{F24AB1EE-B5CB-4146-B5B7-8CACC302F844}" srcId="{0A0FC2F7-8900-420C-B6CF-F6CC5C5FDDCA}" destId="{2D5E1C19-A1ED-4AB1-A3A2-E5EDB7FECF40}" srcOrd="1" destOrd="0" parTransId="{6FCF0B30-5CEF-4668-AE2B-C8F136DF7352}" sibTransId="{872367A9-0EF6-4BBD-967B-46F61075ACB4}"/>
    <dgm:cxn modelId="{25581086-7F94-485C-8770-A34B9A6419D1}" type="presParOf" srcId="{B4F9E65D-5FF6-4B06-9EA5-9C5B165CA4BF}" destId="{9DFEF26C-0BEB-44FC-BDF9-F206DFAF5448}" srcOrd="0" destOrd="0" presId="urn:microsoft.com/office/officeart/2005/8/layout/chevron1"/>
    <dgm:cxn modelId="{CB294372-47CD-4A6C-B738-C52084FA947D}" type="presParOf" srcId="{B4F9E65D-5FF6-4B06-9EA5-9C5B165CA4BF}" destId="{7935C0E0-89AF-43EB-ADC1-D32E5F222E26}" srcOrd="1" destOrd="0" presId="urn:microsoft.com/office/officeart/2005/8/layout/chevron1"/>
    <dgm:cxn modelId="{BE1B156B-4819-4DE3-9E67-F62F7AADD89A}" type="presParOf" srcId="{B4F9E65D-5FF6-4B06-9EA5-9C5B165CA4BF}" destId="{612041B6-030E-4BED-B3F8-B23F586D450F}" srcOrd="2" destOrd="0" presId="urn:microsoft.com/office/officeart/2005/8/layout/chevron1"/>
    <dgm:cxn modelId="{333341A7-5ADA-462F-8BD6-E46924A3A526}" type="presParOf" srcId="{B4F9E65D-5FF6-4B06-9EA5-9C5B165CA4BF}" destId="{D5B85AD0-506A-4D9F-8EAC-530AD139BE2B}" srcOrd="3" destOrd="0" presId="urn:microsoft.com/office/officeart/2005/8/layout/chevron1"/>
    <dgm:cxn modelId="{0C63D1F1-E42F-4C12-88E8-E079B3E75860}" type="presParOf" srcId="{B4F9E65D-5FF6-4B06-9EA5-9C5B165CA4BF}" destId="{D6F49125-0F2D-47A0-9FAC-40C4FF45250C}" srcOrd="4" destOrd="0" presId="urn:microsoft.com/office/officeart/2005/8/layout/chevron1"/>
    <dgm:cxn modelId="{1CB28047-1E18-4669-A82D-CACB33477D90}" type="presParOf" srcId="{B4F9E65D-5FF6-4B06-9EA5-9C5B165CA4BF}" destId="{996E8303-4A26-43E6-ADA6-C33A81E2F987}" srcOrd="5" destOrd="0" presId="urn:microsoft.com/office/officeart/2005/8/layout/chevron1"/>
    <dgm:cxn modelId="{63B7DE45-E3F2-4208-8C19-F373CA190DB4}" type="presParOf" srcId="{B4F9E65D-5FF6-4B06-9EA5-9C5B165CA4BF}" destId="{8B6F585E-DF76-4D26-8F7D-25943CAE4FA6}" srcOrd="6" destOrd="0" presId="urn:microsoft.com/office/officeart/2005/8/layout/chevron1"/>
    <dgm:cxn modelId="{822E705B-E595-4809-B038-D9D1A266B453}" type="presParOf" srcId="{B4F9E65D-5FF6-4B06-9EA5-9C5B165CA4BF}" destId="{60AAA4EE-E071-40D1-8721-D617ABC07CA3}" srcOrd="7" destOrd="0" presId="urn:microsoft.com/office/officeart/2005/8/layout/chevron1"/>
    <dgm:cxn modelId="{E5BA34A4-FF9E-488E-A612-CA3B5019BF18}" type="presParOf" srcId="{B4F9E65D-5FF6-4B06-9EA5-9C5B165CA4BF}" destId="{9A74CAC4-E955-4453-BDB7-F419D2C38149}" srcOrd="8" destOrd="0" presId="urn:microsoft.com/office/officeart/2005/8/layout/chevron1"/>
    <dgm:cxn modelId="{CFE20198-1178-4AB9-A6CB-34B18CFA25CB}" type="presParOf" srcId="{B4F9E65D-5FF6-4B06-9EA5-9C5B165CA4BF}" destId="{AC220081-8977-416A-A1FD-7086A3FC0D79}" srcOrd="9" destOrd="0" presId="urn:microsoft.com/office/officeart/2005/8/layout/chevron1"/>
    <dgm:cxn modelId="{7981C2DB-5B11-425B-9C31-678D21261490}" type="presParOf" srcId="{B4F9E65D-5FF6-4B06-9EA5-9C5B165CA4BF}" destId="{71D41C9F-7004-490D-B9EB-FD3FE2F806AC}"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821F63-0CE6-4D6B-B9E6-83D5ED36653C}" type="doc">
      <dgm:prSet loTypeId="urn:microsoft.com/office/officeart/2005/8/layout/target3" loCatId="list" qsTypeId="urn:microsoft.com/office/officeart/2005/8/quickstyle/simple1" qsCatId="simple" csTypeId="urn:microsoft.com/office/officeart/2005/8/colors/accent1_3" csCatId="accent1" phldr="1"/>
      <dgm:spPr/>
      <dgm:t>
        <a:bodyPr/>
        <a:lstStyle/>
        <a:p>
          <a:endParaRPr lang="en-US"/>
        </a:p>
      </dgm:t>
    </dgm:pt>
    <dgm:pt modelId="{E151E23D-ECFE-4D66-9306-465E7B8A89C3}">
      <dgm:prSet phldrT="[Text]" custT="1"/>
      <dgm:spPr>
        <a:ln>
          <a:solidFill>
            <a:schemeClr val="accent1">
              <a:lumMod val="40000"/>
              <a:lumOff val="60000"/>
            </a:schemeClr>
          </a:solidFill>
        </a:ln>
      </dgm:spPr>
      <dgm:t>
        <a:bodyPr/>
        <a:lstStyle/>
        <a:p>
          <a:pPr algn="l"/>
          <a:r>
            <a:rPr lang="en-US" sz="1800" b="0" dirty="0">
              <a:latin typeface="Calibri" pitchFamily="34" charset="0"/>
            </a:rPr>
            <a:t>	Indirect Impacts</a:t>
          </a:r>
        </a:p>
      </dgm:t>
    </dgm:pt>
    <dgm:pt modelId="{EF2B24C5-5D9B-45E3-A141-3045A505F4F5}" type="parTrans" cxnId="{3F9D4C41-CB5E-4C51-B8FF-7EF3A92D62C4}">
      <dgm:prSet/>
      <dgm:spPr/>
      <dgm:t>
        <a:bodyPr/>
        <a:lstStyle/>
        <a:p>
          <a:endParaRPr lang="en-US"/>
        </a:p>
      </dgm:t>
    </dgm:pt>
    <dgm:pt modelId="{801C10E6-22FF-45A1-881B-54B69E81AFE5}" type="sibTrans" cxnId="{3F9D4C41-CB5E-4C51-B8FF-7EF3A92D62C4}">
      <dgm:prSet/>
      <dgm:spPr/>
      <dgm:t>
        <a:bodyPr/>
        <a:lstStyle/>
        <a:p>
          <a:endParaRPr lang="en-US"/>
        </a:p>
      </dgm:t>
    </dgm:pt>
    <dgm:pt modelId="{4133275D-D089-4E79-BB7C-A8CF581C1A0B}">
      <dgm:prSet phldrT="[Text]" custT="1"/>
      <dgm:spPr/>
      <dgm:t>
        <a:bodyPr/>
        <a:lstStyle/>
        <a:p>
          <a:r>
            <a:rPr lang="en-US" sz="1400" dirty="0">
              <a:latin typeface="Calibri" pitchFamily="34" charset="0"/>
            </a:rPr>
            <a:t>Externality costs</a:t>
          </a:r>
        </a:p>
      </dgm:t>
    </dgm:pt>
    <dgm:pt modelId="{EB11E1CC-6680-4FC1-A939-14F37CCA2100}" type="parTrans" cxnId="{A191A84A-0D45-4DD6-8F12-E540130B378C}">
      <dgm:prSet/>
      <dgm:spPr/>
      <dgm:t>
        <a:bodyPr/>
        <a:lstStyle/>
        <a:p>
          <a:endParaRPr lang="en-US"/>
        </a:p>
      </dgm:t>
    </dgm:pt>
    <dgm:pt modelId="{B6FFA5EF-1761-4FEB-9507-9EE32773814B}" type="sibTrans" cxnId="{A191A84A-0D45-4DD6-8F12-E540130B378C}">
      <dgm:prSet/>
      <dgm:spPr/>
      <dgm:t>
        <a:bodyPr/>
        <a:lstStyle/>
        <a:p>
          <a:endParaRPr lang="en-US"/>
        </a:p>
      </dgm:t>
    </dgm:pt>
    <dgm:pt modelId="{3A093B87-0132-4F02-94B1-36D154BF5E15}">
      <dgm:prSet phldrT="[Text]" custT="1"/>
      <dgm:spPr/>
      <dgm:t>
        <a:bodyPr/>
        <a:lstStyle/>
        <a:p>
          <a:r>
            <a:rPr lang="en-US" sz="1400" dirty="0">
              <a:latin typeface="Calibri" pitchFamily="34" charset="0"/>
            </a:rPr>
            <a:t>Multiplier effects</a:t>
          </a:r>
        </a:p>
      </dgm:t>
    </dgm:pt>
    <dgm:pt modelId="{361D969B-930A-439D-A0D6-B809254C010B}" type="parTrans" cxnId="{1785BEC8-D6FE-4D0D-84D8-CE3AD3506A46}">
      <dgm:prSet/>
      <dgm:spPr/>
      <dgm:t>
        <a:bodyPr/>
        <a:lstStyle/>
        <a:p>
          <a:endParaRPr lang="en-US"/>
        </a:p>
      </dgm:t>
    </dgm:pt>
    <dgm:pt modelId="{997F7D26-D1FC-48F9-B45F-B84AD81E8DB0}" type="sibTrans" cxnId="{1785BEC8-D6FE-4D0D-84D8-CE3AD3506A46}">
      <dgm:prSet/>
      <dgm:spPr/>
      <dgm:t>
        <a:bodyPr/>
        <a:lstStyle/>
        <a:p>
          <a:endParaRPr lang="en-US"/>
        </a:p>
      </dgm:t>
    </dgm:pt>
    <dgm:pt modelId="{AB0658D3-B444-4E77-B97F-741AADC9A9BE}">
      <dgm:prSet phldrT="[Text]" custT="1"/>
      <dgm:spPr>
        <a:ln>
          <a:solidFill>
            <a:schemeClr val="accent1">
              <a:lumMod val="20000"/>
              <a:lumOff val="80000"/>
            </a:schemeClr>
          </a:solidFill>
        </a:ln>
      </dgm:spPr>
      <dgm:t>
        <a:bodyPr/>
        <a:lstStyle/>
        <a:p>
          <a:pPr algn="l"/>
          <a:r>
            <a:rPr lang="en-US" sz="1800" b="0" dirty="0">
              <a:latin typeface="Calibri" pitchFamily="34" charset="0"/>
            </a:rPr>
            <a:t>	Long-Term </a:t>
          </a:r>
        </a:p>
        <a:p>
          <a:pPr algn="l"/>
          <a:r>
            <a:rPr lang="en-US" sz="1800" b="0" dirty="0">
              <a:latin typeface="Calibri" pitchFamily="34" charset="0"/>
            </a:rPr>
            <a:t>	Direct Impact</a:t>
          </a:r>
        </a:p>
      </dgm:t>
    </dgm:pt>
    <dgm:pt modelId="{4D2C6894-6B7E-407C-B6C6-B1771B8B5339}" type="parTrans" cxnId="{64E9A766-967F-4D43-B74F-539E3EEF415C}">
      <dgm:prSet/>
      <dgm:spPr/>
      <dgm:t>
        <a:bodyPr/>
        <a:lstStyle/>
        <a:p>
          <a:endParaRPr lang="en-US"/>
        </a:p>
      </dgm:t>
    </dgm:pt>
    <dgm:pt modelId="{BBC6B8CF-C09C-4447-BAE0-4DB52B36D6FA}" type="sibTrans" cxnId="{64E9A766-967F-4D43-B74F-539E3EEF415C}">
      <dgm:prSet/>
      <dgm:spPr/>
      <dgm:t>
        <a:bodyPr/>
        <a:lstStyle/>
        <a:p>
          <a:endParaRPr lang="en-US"/>
        </a:p>
      </dgm:t>
    </dgm:pt>
    <dgm:pt modelId="{52828F0F-D237-4C5F-91AD-7160C8D18B4B}">
      <dgm:prSet phldrT="[Text]" custT="1"/>
      <dgm:spPr/>
      <dgm:t>
        <a:bodyPr/>
        <a:lstStyle/>
        <a:p>
          <a:r>
            <a:rPr lang="en-US" sz="1400" dirty="0">
              <a:latin typeface="Calibri" pitchFamily="34" charset="0"/>
            </a:rPr>
            <a:t> Facility maintenance</a:t>
          </a:r>
        </a:p>
      </dgm:t>
    </dgm:pt>
    <dgm:pt modelId="{9155085E-DE4C-4886-976B-919E182F59D2}" type="parTrans" cxnId="{1261C76C-AC55-4B31-983D-F2A1F3570F96}">
      <dgm:prSet/>
      <dgm:spPr/>
      <dgm:t>
        <a:bodyPr/>
        <a:lstStyle/>
        <a:p>
          <a:endParaRPr lang="en-US"/>
        </a:p>
      </dgm:t>
    </dgm:pt>
    <dgm:pt modelId="{43BB50C9-6782-413F-AFA0-67E848DAD60B}" type="sibTrans" cxnId="{1261C76C-AC55-4B31-983D-F2A1F3570F96}">
      <dgm:prSet/>
      <dgm:spPr/>
      <dgm:t>
        <a:bodyPr/>
        <a:lstStyle/>
        <a:p>
          <a:endParaRPr lang="en-US"/>
        </a:p>
      </dgm:t>
    </dgm:pt>
    <dgm:pt modelId="{04B7D048-811B-4511-AF37-114AE02F8293}">
      <dgm:prSet phldrT="[Text]" custT="1"/>
      <dgm:spPr/>
      <dgm:t>
        <a:bodyPr/>
        <a:lstStyle/>
        <a:p>
          <a:r>
            <a:rPr lang="en-US" sz="1400" dirty="0">
              <a:latin typeface="Calibri" pitchFamily="34" charset="0"/>
            </a:rPr>
            <a:t> Monitoring and impact assessment</a:t>
          </a:r>
        </a:p>
      </dgm:t>
    </dgm:pt>
    <dgm:pt modelId="{68322052-ED10-4262-A297-414EBCF4A16B}" type="parTrans" cxnId="{FB5EAE8B-D799-4553-8D8B-78F9AA29EBFD}">
      <dgm:prSet/>
      <dgm:spPr/>
      <dgm:t>
        <a:bodyPr/>
        <a:lstStyle/>
        <a:p>
          <a:endParaRPr lang="en-US"/>
        </a:p>
      </dgm:t>
    </dgm:pt>
    <dgm:pt modelId="{641EF2EB-349A-4063-B160-DC26E0941AC7}" type="sibTrans" cxnId="{FB5EAE8B-D799-4553-8D8B-78F9AA29EBFD}">
      <dgm:prSet/>
      <dgm:spPr/>
      <dgm:t>
        <a:bodyPr/>
        <a:lstStyle/>
        <a:p>
          <a:endParaRPr lang="en-US"/>
        </a:p>
      </dgm:t>
    </dgm:pt>
    <dgm:pt modelId="{822E5B90-E931-46D0-BDE7-20ACC4244708}">
      <dgm:prSet phldrT="[Text]" custT="1"/>
      <dgm:spPr>
        <a:ln>
          <a:solidFill>
            <a:schemeClr val="accent1">
              <a:lumMod val="20000"/>
              <a:lumOff val="80000"/>
            </a:schemeClr>
          </a:solidFill>
        </a:ln>
      </dgm:spPr>
      <dgm:t>
        <a:bodyPr/>
        <a:lstStyle/>
        <a:p>
          <a:pPr algn="l"/>
          <a:r>
            <a:rPr lang="en-US" sz="1800" b="0" dirty="0">
              <a:latin typeface="Calibri" pitchFamily="34" charset="0"/>
            </a:rPr>
            <a:t>	Short-Term</a:t>
          </a:r>
        </a:p>
        <a:p>
          <a:pPr algn="l"/>
          <a:r>
            <a:rPr lang="en-US" sz="1800" b="0" dirty="0">
              <a:latin typeface="Calibri" pitchFamily="34" charset="0"/>
            </a:rPr>
            <a:t>	Direct Impact</a:t>
          </a:r>
        </a:p>
      </dgm:t>
    </dgm:pt>
    <dgm:pt modelId="{2F02D16E-5F53-435E-A105-BE7DBF6C85A9}" type="parTrans" cxnId="{52F92839-9626-4070-8F18-D3D9B0029C12}">
      <dgm:prSet/>
      <dgm:spPr/>
      <dgm:t>
        <a:bodyPr/>
        <a:lstStyle/>
        <a:p>
          <a:endParaRPr lang="en-US"/>
        </a:p>
      </dgm:t>
    </dgm:pt>
    <dgm:pt modelId="{6C068929-5659-4402-B9F1-796C86B7FD0D}" type="sibTrans" cxnId="{52F92839-9626-4070-8F18-D3D9B0029C12}">
      <dgm:prSet/>
      <dgm:spPr/>
      <dgm:t>
        <a:bodyPr/>
        <a:lstStyle/>
        <a:p>
          <a:endParaRPr lang="en-US"/>
        </a:p>
      </dgm:t>
    </dgm:pt>
    <dgm:pt modelId="{A6476D56-4BD3-4494-83FD-69463A4A6128}">
      <dgm:prSet phldrT="[Text]" custT="1"/>
      <dgm:spPr/>
      <dgm:t>
        <a:bodyPr/>
        <a:lstStyle/>
        <a:p>
          <a:r>
            <a:rPr lang="en-US" sz="1200" dirty="0">
              <a:latin typeface="Calibri" pitchFamily="34" charset="0"/>
            </a:rPr>
            <a:t> </a:t>
          </a:r>
          <a:r>
            <a:rPr lang="en-US" sz="1400" dirty="0">
              <a:latin typeface="Calibri" pitchFamily="34" charset="0"/>
            </a:rPr>
            <a:t>Waste collection</a:t>
          </a:r>
        </a:p>
      </dgm:t>
    </dgm:pt>
    <dgm:pt modelId="{1A2E4834-4C37-4A4C-B841-6C92E59A7303}" type="parTrans" cxnId="{F0912E74-3D95-4960-B0DC-FF0AB8D04B16}">
      <dgm:prSet/>
      <dgm:spPr/>
      <dgm:t>
        <a:bodyPr/>
        <a:lstStyle/>
        <a:p>
          <a:endParaRPr lang="en-US"/>
        </a:p>
      </dgm:t>
    </dgm:pt>
    <dgm:pt modelId="{E9CEB90E-68DE-4640-B7A5-8178E81A140D}" type="sibTrans" cxnId="{F0912E74-3D95-4960-B0DC-FF0AB8D04B16}">
      <dgm:prSet/>
      <dgm:spPr/>
      <dgm:t>
        <a:bodyPr/>
        <a:lstStyle/>
        <a:p>
          <a:endParaRPr lang="en-US"/>
        </a:p>
      </dgm:t>
    </dgm:pt>
    <dgm:pt modelId="{B5FAE717-9BC7-4D89-8539-941D8948F86E}">
      <dgm:prSet phldrT="[Text]" custT="1"/>
      <dgm:spPr/>
      <dgm:t>
        <a:bodyPr/>
        <a:lstStyle/>
        <a:p>
          <a:r>
            <a:rPr lang="en-US" sz="1400" dirty="0">
              <a:latin typeface="Calibri" pitchFamily="34" charset="0"/>
            </a:rPr>
            <a:t> Waste transportation</a:t>
          </a:r>
        </a:p>
      </dgm:t>
    </dgm:pt>
    <dgm:pt modelId="{3878EEFD-B273-46D8-89F5-C10B6A201E3F}" type="parTrans" cxnId="{B616538E-CB42-423C-B67A-3C55DB54E5F8}">
      <dgm:prSet/>
      <dgm:spPr/>
      <dgm:t>
        <a:bodyPr/>
        <a:lstStyle/>
        <a:p>
          <a:endParaRPr lang="en-US"/>
        </a:p>
      </dgm:t>
    </dgm:pt>
    <dgm:pt modelId="{0EC042E7-A7AC-47E6-A997-8E35E7798773}" type="sibTrans" cxnId="{B616538E-CB42-423C-B67A-3C55DB54E5F8}">
      <dgm:prSet/>
      <dgm:spPr/>
      <dgm:t>
        <a:bodyPr/>
        <a:lstStyle/>
        <a:p>
          <a:endParaRPr lang="en-US"/>
        </a:p>
      </dgm:t>
    </dgm:pt>
    <dgm:pt modelId="{CD2A0482-B489-429D-B751-C2D6FF64B939}">
      <dgm:prSet phldrT="[Text]" custT="1"/>
      <dgm:spPr/>
      <dgm:t>
        <a:bodyPr/>
        <a:lstStyle/>
        <a:p>
          <a:r>
            <a:rPr lang="en-US" sz="1400" dirty="0">
              <a:latin typeface="Calibri" pitchFamily="34" charset="0"/>
            </a:rPr>
            <a:t> Waste processing</a:t>
          </a:r>
        </a:p>
      </dgm:t>
    </dgm:pt>
    <dgm:pt modelId="{9A217B48-96A6-4445-AC4B-6C11CF78C379}" type="parTrans" cxnId="{CB4D8B4D-E25F-4CFC-9016-403A172BE3BC}">
      <dgm:prSet/>
      <dgm:spPr/>
      <dgm:t>
        <a:bodyPr/>
        <a:lstStyle/>
        <a:p>
          <a:endParaRPr lang="en-US"/>
        </a:p>
      </dgm:t>
    </dgm:pt>
    <dgm:pt modelId="{C2F5C44D-B5AC-40FB-853B-3FB7FBD1C386}" type="sibTrans" cxnId="{CB4D8B4D-E25F-4CFC-9016-403A172BE3BC}">
      <dgm:prSet/>
      <dgm:spPr/>
      <dgm:t>
        <a:bodyPr/>
        <a:lstStyle/>
        <a:p>
          <a:endParaRPr lang="en-US"/>
        </a:p>
      </dgm:t>
    </dgm:pt>
    <dgm:pt modelId="{287F98B0-B7A2-43AB-8CBD-5C3561101FAB}">
      <dgm:prSet phldrT="[Text]" custT="1"/>
      <dgm:spPr/>
      <dgm:t>
        <a:bodyPr/>
        <a:lstStyle/>
        <a:p>
          <a:r>
            <a:rPr lang="en-US" sz="1400" dirty="0">
              <a:latin typeface="Calibri" pitchFamily="34" charset="0"/>
            </a:rPr>
            <a:t> Post-closure care</a:t>
          </a:r>
        </a:p>
      </dgm:t>
    </dgm:pt>
    <dgm:pt modelId="{B82BD2D6-0FFA-4DA7-8BCC-788306301DD5}" type="parTrans" cxnId="{8B2E93D7-34CB-4F38-8CAA-703881D5CEB8}">
      <dgm:prSet/>
      <dgm:spPr/>
      <dgm:t>
        <a:bodyPr/>
        <a:lstStyle/>
        <a:p>
          <a:endParaRPr lang="en-US"/>
        </a:p>
      </dgm:t>
    </dgm:pt>
    <dgm:pt modelId="{31FABD66-BF7A-434C-8245-D5B67CA64DDF}" type="sibTrans" cxnId="{8B2E93D7-34CB-4F38-8CAA-703881D5CEB8}">
      <dgm:prSet/>
      <dgm:spPr/>
      <dgm:t>
        <a:bodyPr/>
        <a:lstStyle/>
        <a:p>
          <a:endParaRPr lang="en-US"/>
        </a:p>
      </dgm:t>
    </dgm:pt>
    <dgm:pt modelId="{E16AB0A7-D5BE-4593-81E1-78B05C6F3D83}" type="pres">
      <dgm:prSet presAssocID="{2C821F63-0CE6-4D6B-B9E6-83D5ED36653C}" presName="Name0" presStyleCnt="0">
        <dgm:presLayoutVars>
          <dgm:chMax val="7"/>
          <dgm:dir/>
          <dgm:animLvl val="lvl"/>
          <dgm:resizeHandles val="exact"/>
        </dgm:presLayoutVars>
      </dgm:prSet>
      <dgm:spPr/>
    </dgm:pt>
    <dgm:pt modelId="{7F7AC0C1-5713-4DEC-80C6-1703CD4C87FA}" type="pres">
      <dgm:prSet presAssocID="{E151E23D-ECFE-4D66-9306-465E7B8A89C3}" presName="circle1" presStyleLbl="node1" presStyleIdx="0" presStyleCnt="3"/>
      <dgm:spPr>
        <a:solidFill>
          <a:srgbClr val="FFCC66"/>
        </a:solidFill>
      </dgm:spPr>
    </dgm:pt>
    <dgm:pt modelId="{82164482-56A6-4AD8-9043-03B410744F5A}" type="pres">
      <dgm:prSet presAssocID="{E151E23D-ECFE-4D66-9306-465E7B8A89C3}" presName="space" presStyleCnt="0"/>
      <dgm:spPr/>
    </dgm:pt>
    <dgm:pt modelId="{8E7DFBBB-6889-4C16-972F-AA5A74136B1D}" type="pres">
      <dgm:prSet presAssocID="{E151E23D-ECFE-4D66-9306-465E7B8A89C3}" presName="rect1" presStyleLbl="alignAcc1" presStyleIdx="0" presStyleCnt="3" custScaleX="100000" custScaleY="100000" custLinFactNeighborX="94383" custLinFactNeighborY="-38054"/>
      <dgm:spPr/>
    </dgm:pt>
    <dgm:pt modelId="{614E9358-9F4F-498D-9117-4C6529293F84}" type="pres">
      <dgm:prSet presAssocID="{AB0658D3-B444-4E77-B97F-741AADC9A9BE}" presName="vertSpace2" presStyleLbl="node1" presStyleIdx="0" presStyleCnt="3"/>
      <dgm:spPr/>
    </dgm:pt>
    <dgm:pt modelId="{FD27CEB2-884A-4700-AECA-1C431424251B}" type="pres">
      <dgm:prSet presAssocID="{AB0658D3-B444-4E77-B97F-741AADC9A9BE}" presName="circle2" presStyleLbl="node1" presStyleIdx="1" presStyleCnt="3"/>
      <dgm:spPr>
        <a:solidFill>
          <a:schemeClr val="accent1">
            <a:lumMod val="50000"/>
          </a:schemeClr>
        </a:solidFill>
      </dgm:spPr>
    </dgm:pt>
    <dgm:pt modelId="{67B179A9-1FCC-445E-BFA6-D579C22732AD}" type="pres">
      <dgm:prSet presAssocID="{AB0658D3-B444-4E77-B97F-741AADC9A9BE}" presName="rect2" presStyleLbl="alignAcc1" presStyleIdx="1" presStyleCnt="3" custScaleY="105479"/>
      <dgm:spPr/>
    </dgm:pt>
    <dgm:pt modelId="{3EC12661-BE9D-49DE-B2A8-EFADB36FA35E}" type="pres">
      <dgm:prSet presAssocID="{822E5B90-E931-46D0-BDE7-20ACC4244708}" presName="vertSpace3" presStyleLbl="node1" presStyleIdx="1" presStyleCnt="3"/>
      <dgm:spPr/>
    </dgm:pt>
    <dgm:pt modelId="{23356E0F-2285-4A9F-B1AB-575C39ED1FF9}" type="pres">
      <dgm:prSet presAssocID="{822E5B90-E931-46D0-BDE7-20ACC4244708}" presName="circle3" presStyleLbl="node1" presStyleIdx="2" presStyleCnt="3"/>
      <dgm:spPr>
        <a:solidFill>
          <a:schemeClr val="bg2">
            <a:lumMod val="90000"/>
          </a:schemeClr>
        </a:solidFill>
      </dgm:spPr>
    </dgm:pt>
    <dgm:pt modelId="{9D051FC8-5B28-4092-BF1B-87BE1F409B93}" type="pres">
      <dgm:prSet presAssocID="{822E5B90-E931-46D0-BDE7-20ACC4244708}" presName="rect3" presStyleLbl="alignAcc1" presStyleIdx="2" presStyleCnt="3" custScaleY="110368" custLinFactNeighborY="28150"/>
      <dgm:spPr/>
    </dgm:pt>
    <dgm:pt modelId="{A5EA3C41-C5B7-4D6B-9060-558A3DFB79C1}" type="pres">
      <dgm:prSet presAssocID="{E151E23D-ECFE-4D66-9306-465E7B8A89C3}" presName="rect1ParTx" presStyleLbl="alignAcc1" presStyleIdx="2" presStyleCnt="3">
        <dgm:presLayoutVars>
          <dgm:chMax val="1"/>
          <dgm:bulletEnabled val="1"/>
        </dgm:presLayoutVars>
      </dgm:prSet>
      <dgm:spPr/>
    </dgm:pt>
    <dgm:pt modelId="{D61DB601-977E-4616-88EB-F3DEE1296010}" type="pres">
      <dgm:prSet presAssocID="{E151E23D-ECFE-4D66-9306-465E7B8A89C3}" presName="rect1ChTx" presStyleLbl="alignAcc1" presStyleIdx="2" presStyleCnt="3">
        <dgm:presLayoutVars>
          <dgm:bulletEnabled val="1"/>
        </dgm:presLayoutVars>
      </dgm:prSet>
      <dgm:spPr/>
    </dgm:pt>
    <dgm:pt modelId="{B344A7B8-1DB5-4C57-B31B-FC5D94EF0021}" type="pres">
      <dgm:prSet presAssocID="{AB0658D3-B444-4E77-B97F-741AADC9A9BE}" presName="rect2ParTx" presStyleLbl="alignAcc1" presStyleIdx="2" presStyleCnt="3">
        <dgm:presLayoutVars>
          <dgm:chMax val="1"/>
          <dgm:bulletEnabled val="1"/>
        </dgm:presLayoutVars>
      </dgm:prSet>
      <dgm:spPr/>
    </dgm:pt>
    <dgm:pt modelId="{83B2DD34-B34B-48DD-8CD5-DFF5D0259636}" type="pres">
      <dgm:prSet presAssocID="{AB0658D3-B444-4E77-B97F-741AADC9A9BE}" presName="rect2ChTx" presStyleLbl="alignAcc1" presStyleIdx="2" presStyleCnt="3">
        <dgm:presLayoutVars>
          <dgm:bulletEnabled val="1"/>
        </dgm:presLayoutVars>
      </dgm:prSet>
      <dgm:spPr/>
    </dgm:pt>
    <dgm:pt modelId="{0F0EF3A6-3F29-4DD1-BE92-9F539DC37725}" type="pres">
      <dgm:prSet presAssocID="{822E5B90-E931-46D0-BDE7-20ACC4244708}" presName="rect3ParTx" presStyleLbl="alignAcc1" presStyleIdx="2" presStyleCnt="3">
        <dgm:presLayoutVars>
          <dgm:chMax val="1"/>
          <dgm:bulletEnabled val="1"/>
        </dgm:presLayoutVars>
      </dgm:prSet>
      <dgm:spPr/>
    </dgm:pt>
    <dgm:pt modelId="{2380A84C-C736-43C4-B7B5-1F851E2B6AA6}" type="pres">
      <dgm:prSet presAssocID="{822E5B90-E931-46D0-BDE7-20ACC4244708}" presName="rect3ChTx" presStyleLbl="alignAcc1" presStyleIdx="2" presStyleCnt="3" custLinFactNeighborY="33333">
        <dgm:presLayoutVars>
          <dgm:bulletEnabled val="1"/>
        </dgm:presLayoutVars>
      </dgm:prSet>
      <dgm:spPr/>
    </dgm:pt>
  </dgm:ptLst>
  <dgm:cxnLst>
    <dgm:cxn modelId="{F2088516-31CF-40F5-9536-13D57E337737}" type="presOf" srcId="{E151E23D-ECFE-4D66-9306-465E7B8A89C3}" destId="{8E7DFBBB-6889-4C16-972F-AA5A74136B1D}" srcOrd="0" destOrd="0" presId="urn:microsoft.com/office/officeart/2005/8/layout/target3"/>
    <dgm:cxn modelId="{B23F5A1D-0D57-4A3C-BFB6-B5EA2F4E1A70}" type="presOf" srcId="{AB0658D3-B444-4E77-B97F-741AADC9A9BE}" destId="{B344A7B8-1DB5-4C57-B31B-FC5D94EF0021}" srcOrd="1" destOrd="0" presId="urn:microsoft.com/office/officeart/2005/8/layout/target3"/>
    <dgm:cxn modelId="{748C4F21-4B8A-477A-90A0-3D366C3227D2}" type="presOf" srcId="{E151E23D-ECFE-4D66-9306-465E7B8A89C3}" destId="{A5EA3C41-C5B7-4D6B-9060-558A3DFB79C1}" srcOrd="1" destOrd="0" presId="urn:microsoft.com/office/officeart/2005/8/layout/target3"/>
    <dgm:cxn modelId="{9DB6DD21-E68A-4CD2-8AFD-831408CC95BB}" type="presOf" srcId="{CD2A0482-B489-429D-B751-C2D6FF64B939}" destId="{2380A84C-C736-43C4-B7B5-1F851E2B6AA6}" srcOrd="0" destOrd="2" presId="urn:microsoft.com/office/officeart/2005/8/layout/target3"/>
    <dgm:cxn modelId="{5EAF8E24-9E67-4FA7-9065-99AD67F842CC}" type="presOf" srcId="{822E5B90-E931-46D0-BDE7-20ACC4244708}" destId="{0F0EF3A6-3F29-4DD1-BE92-9F539DC37725}" srcOrd="1" destOrd="0" presId="urn:microsoft.com/office/officeart/2005/8/layout/target3"/>
    <dgm:cxn modelId="{52F92839-9626-4070-8F18-D3D9B0029C12}" srcId="{2C821F63-0CE6-4D6B-B9E6-83D5ED36653C}" destId="{822E5B90-E931-46D0-BDE7-20ACC4244708}" srcOrd="2" destOrd="0" parTransId="{2F02D16E-5F53-435E-A105-BE7DBF6C85A9}" sibTransId="{6C068929-5659-4402-B9F1-796C86B7FD0D}"/>
    <dgm:cxn modelId="{006CB33B-3172-43BC-8C50-F6A308735950}" type="presOf" srcId="{822E5B90-E931-46D0-BDE7-20ACC4244708}" destId="{9D051FC8-5B28-4092-BF1B-87BE1F409B93}" srcOrd="0" destOrd="0" presId="urn:microsoft.com/office/officeart/2005/8/layout/target3"/>
    <dgm:cxn modelId="{8872DF3E-3470-47E5-85E6-1402559F8815}" type="presOf" srcId="{52828F0F-D237-4C5F-91AD-7160C8D18B4B}" destId="{83B2DD34-B34B-48DD-8CD5-DFF5D0259636}" srcOrd="0" destOrd="0" presId="urn:microsoft.com/office/officeart/2005/8/layout/target3"/>
    <dgm:cxn modelId="{B2B39440-9F37-4E31-97EE-650FB13863E2}" type="presOf" srcId="{287F98B0-B7A2-43AB-8CBD-5C3561101FAB}" destId="{83B2DD34-B34B-48DD-8CD5-DFF5D0259636}" srcOrd="0" destOrd="1" presId="urn:microsoft.com/office/officeart/2005/8/layout/target3"/>
    <dgm:cxn modelId="{3F9D4C41-CB5E-4C51-B8FF-7EF3A92D62C4}" srcId="{2C821F63-0CE6-4D6B-B9E6-83D5ED36653C}" destId="{E151E23D-ECFE-4D66-9306-465E7B8A89C3}" srcOrd="0" destOrd="0" parTransId="{EF2B24C5-5D9B-45E3-A141-3045A505F4F5}" sibTransId="{801C10E6-22FF-45A1-881B-54B69E81AFE5}"/>
    <dgm:cxn modelId="{8AE98B66-8143-449C-B721-A82F23DD1C1C}" type="presOf" srcId="{04B7D048-811B-4511-AF37-114AE02F8293}" destId="{83B2DD34-B34B-48DD-8CD5-DFF5D0259636}" srcOrd="0" destOrd="2" presId="urn:microsoft.com/office/officeart/2005/8/layout/target3"/>
    <dgm:cxn modelId="{64E9A766-967F-4D43-B74F-539E3EEF415C}" srcId="{2C821F63-0CE6-4D6B-B9E6-83D5ED36653C}" destId="{AB0658D3-B444-4E77-B97F-741AADC9A9BE}" srcOrd="1" destOrd="0" parTransId="{4D2C6894-6B7E-407C-B6C6-B1771B8B5339}" sibTransId="{BBC6B8CF-C09C-4447-BAE0-4DB52B36D6FA}"/>
    <dgm:cxn modelId="{A191A84A-0D45-4DD6-8F12-E540130B378C}" srcId="{E151E23D-ECFE-4D66-9306-465E7B8A89C3}" destId="{4133275D-D089-4E79-BB7C-A8CF581C1A0B}" srcOrd="0" destOrd="0" parTransId="{EB11E1CC-6680-4FC1-A939-14F37CCA2100}" sibTransId="{B6FFA5EF-1761-4FEB-9507-9EE32773814B}"/>
    <dgm:cxn modelId="{EEEB056C-B228-4ED5-A2B4-BE7FEB6EC14E}" type="presOf" srcId="{4133275D-D089-4E79-BB7C-A8CF581C1A0B}" destId="{D61DB601-977E-4616-88EB-F3DEE1296010}" srcOrd="0" destOrd="0" presId="urn:microsoft.com/office/officeart/2005/8/layout/target3"/>
    <dgm:cxn modelId="{1261C76C-AC55-4B31-983D-F2A1F3570F96}" srcId="{AB0658D3-B444-4E77-B97F-741AADC9A9BE}" destId="{52828F0F-D237-4C5F-91AD-7160C8D18B4B}" srcOrd="0" destOrd="0" parTransId="{9155085E-DE4C-4886-976B-919E182F59D2}" sibTransId="{43BB50C9-6782-413F-AFA0-67E848DAD60B}"/>
    <dgm:cxn modelId="{CB4D8B4D-E25F-4CFC-9016-403A172BE3BC}" srcId="{822E5B90-E931-46D0-BDE7-20ACC4244708}" destId="{CD2A0482-B489-429D-B751-C2D6FF64B939}" srcOrd="2" destOrd="0" parTransId="{9A217B48-96A6-4445-AC4B-6C11CF78C379}" sibTransId="{C2F5C44D-B5AC-40FB-853B-3FB7FBD1C386}"/>
    <dgm:cxn modelId="{F0912E74-3D95-4960-B0DC-FF0AB8D04B16}" srcId="{822E5B90-E931-46D0-BDE7-20ACC4244708}" destId="{A6476D56-4BD3-4494-83FD-69463A4A6128}" srcOrd="0" destOrd="0" parTransId="{1A2E4834-4C37-4A4C-B841-6C92E59A7303}" sibTransId="{E9CEB90E-68DE-4640-B7A5-8178E81A140D}"/>
    <dgm:cxn modelId="{6339547C-0BA5-451C-B733-5640F837276C}" type="presOf" srcId="{2C821F63-0CE6-4D6B-B9E6-83D5ED36653C}" destId="{E16AB0A7-D5BE-4593-81E1-78B05C6F3D83}" srcOrd="0" destOrd="0" presId="urn:microsoft.com/office/officeart/2005/8/layout/target3"/>
    <dgm:cxn modelId="{FB5EAE8B-D799-4553-8D8B-78F9AA29EBFD}" srcId="{AB0658D3-B444-4E77-B97F-741AADC9A9BE}" destId="{04B7D048-811B-4511-AF37-114AE02F8293}" srcOrd="2" destOrd="0" parTransId="{68322052-ED10-4262-A297-414EBCF4A16B}" sibTransId="{641EF2EB-349A-4063-B160-DC26E0941AC7}"/>
    <dgm:cxn modelId="{B616538E-CB42-423C-B67A-3C55DB54E5F8}" srcId="{822E5B90-E931-46D0-BDE7-20ACC4244708}" destId="{B5FAE717-9BC7-4D89-8539-941D8948F86E}" srcOrd="1" destOrd="0" parTransId="{3878EEFD-B273-46D8-89F5-C10B6A201E3F}" sibTransId="{0EC042E7-A7AC-47E6-A997-8E35E7798773}"/>
    <dgm:cxn modelId="{EC49EB97-8BCA-4E65-B214-A4618320F058}" type="presOf" srcId="{A6476D56-4BD3-4494-83FD-69463A4A6128}" destId="{2380A84C-C736-43C4-B7B5-1F851E2B6AA6}" srcOrd="0" destOrd="0" presId="urn:microsoft.com/office/officeart/2005/8/layout/target3"/>
    <dgm:cxn modelId="{33E847BC-6639-4218-AD1F-8D9B4332772F}" type="presOf" srcId="{3A093B87-0132-4F02-94B1-36D154BF5E15}" destId="{D61DB601-977E-4616-88EB-F3DEE1296010}" srcOrd="0" destOrd="1" presId="urn:microsoft.com/office/officeart/2005/8/layout/target3"/>
    <dgm:cxn modelId="{1785BEC8-D6FE-4D0D-84D8-CE3AD3506A46}" srcId="{E151E23D-ECFE-4D66-9306-465E7B8A89C3}" destId="{3A093B87-0132-4F02-94B1-36D154BF5E15}" srcOrd="1" destOrd="0" parTransId="{361D969B-930A-439D-A0D6-B809254C010B}" sibTransId="{997F7D26-D1FC-48F9-B45F-B84AD81E8DB0}"/>
    <dgm:cxn modelId="{84F26FCD-99C5-482B-A136-F1D17C7D6CF4}" type="presOf" srcId="{B5FAE717-9BC7-4D89-8539-941D8948F86E}" destId="{2380A84C-C736-43C4-B7B5-1F851E2B6AA6}" srcOrd="0" destOrd="1" presId="urn:microsoft.com/office/officeart/2005/8/layout/target3"/>
    <dgm:cxn modelId="{8B2E93D7-34CB-4F38-8CAA-703881D5CEB8}" srcId="{AB0658D3-B444-4E77-B97F-741AADC9A9BE}" destId="{287F98B0-B7A2-43AB-8CBD-5C3561101FAB}" srcOrd="1" destOrd="0" parTransId="{B82BD2D6-0FFA-4DA7-8BCC-788306301DD5}" sibTransId="{31FABD66-BF7A-434C-8245-D5B67CA64DDF}"/>
    <dgm:cxn modelId="{BF087AF7-3382-4C05-B0E4-D7C051E5450F}" type="presOf" srcId="{AB0658D3-B444-4E77-B97F-741AADC9A9BE}" destId="{67B179A9-1FCC-445E-BFA6-D579C22732AD}" srcOrd="0" destOrd="0" presId="urn:microsoft.com/office/officeart/2005/8/layout/target3"/>
    <dgm:cxn modelId="{39832FD7-B49E-44FA-B0F7-2C77F9F90D88}" type="presParOf" srcId="{E16AB0A7-D5BE-4593-81E1-78B05C6F3D83}" destId="{7F7AC0C1-5713-4DEC-80C6-1703CD4C87FA}" srcOrd="0" destOrd="0" presId="urn:microsoft.com/office/officeart/2005/8/layout/target3"/>
    <dgm:cxn modelId="{8A6C0759-AB9F-4674-A742-20F0A5502531}" type="presParOf" srcId="{E16AB0A7-D5BE-4593-81E1-78B05C6F3D83}" destId="{82164482-56A6-4AD8-9043-03B410744F5A}" srcOrd="1" destOrd="0" presId="urn:microsoft.com/office/officeart/2005/8/layout/target3"/>
    <dgm:cxn modelId="{B2956E02-072B-4FDE-96F7-2DE3A3B5EED7}" type="presParOf" srcId="{E16AB0A7-D5BE-4593-81E1-78B05C6F3D83}" destId="{8E7DFBBB-6889-4C16-972F-AA5A74136B1D}" srcOrd="2" destOrd="0" presId="urn:microsoft.com/office/officeart/2005/8/layout/target3"/>
    <dgm:cxn modelId="{F34F135D-760E-4ADC-969A-D84B37E7173A}" type="presParOf" srcId="{E16AB0A7-D5BE-4593-81E1-78B05C6F3D83}" destId="{614E9358-9F4F-498D-9117-4C6529293F84}" srcOrd="3" destOrd="0" presId="urn:microsoft.com/office/officeart/2005/8/layout/target3"/>
    <dgm:cxn modelId="{9BB619C4-1C08-490D-8894-11D768057DAB}" type="presParOf" srcId="{E16AB0A7-D5BE-4593-81E1-78B05C6F3D83}" destId="{FD27CEB2-884A-4700-AECA-1C431424251B}" srcOrd="4" destOrd="0" presId="urn:microsoft.com/office/officeart/2005/8/layout/target3"/>
    <dgm:cxn modelId="{FFAF8D9A-F365-4862-906B-DFC07F61E712}" type="presParOf" srcId="{E16AB0A7-D5BE-4593-81E1-78B05C6F3D83}" destId="{67B179A9-1FCC-445E-BFA6-D579C22732AD}" srcOrd="5" destOrd="0" presId="urn:microsoft.com/office/officeart/2005/8/layout/target3"/>
    <dgm:cxn modelId="{49681DFB-B464-4098-B47D-FC04D2F2CB1C}" type="presParOf" srcId="{E16AB0A7-D5BE-4593-81E1-78B05C6F3D83}" destId="{3EC12661-BE9D-49DE-B2A8-EFADB36FA35E}" srcOrd="6" destOrd="0" presId="urn:microsoft.com/office/officeart/2005/8/layout/target3"/>
    <dgm:cxn modelId="{851CBE20-1915-420E-B220-1CAB66436F0E}" type="presParOf" srcId="{E16AB0A7-D5BE-4593-81E1-78B05C6F3D83}" destId="{23356E0F-2285-4A9F-B1AB-575C39ED1FF9}" srcOrd="7" destOrd="0" presId="urn:microsoft.com/office/officeart/2005/8/layout/target3"/>
    <dgm:cxn modelId="{CE98BABA-0016-4CD2-8AFA-3DB2BE7045CC}" type="presParOf" srcId="{E16AB0A7-D5BE-4593-81E1-78B05C6F3D83}" destId="{9D051FC8-5B28-4092-BF1B-87BE1F409B93}" srcOrd="8" destOrd="0" presId="urn:microsoft.com/office/officeart/2005/8/layout/target3"/>
    <dgm:cxn modelId="{C8064369-7180-40EB-B823-440CF8410175}" type="presParOf" srcId="{E16AB0A7-D5BE-4593-81E1-78B05C6F3D83}" destId="{A5EA3C41-C5B7-4D6B-9060-558A3DFB79C1}" srcOrd="9" destOrd="0" presId="urn:microsoft.com/office/officeart/2005/8/layout/target3"/>
    <dgm:cxn modelId="{B9417EB6-C5E9-48BA-86C3-56CBE69B93B0}" type="presParOf" srcId="{E16AB0A7-D5BE-4593-81E1-78B05C6F3D83}" destId="{D61DB601-977E-4616-88EB-F3DEE1296010}" srcOrd="10" destOrd="0" presId="urn:microsoft.com/office/officeart/2005/8/layout/target3"/>
    <dgm:cxn modelId="{4F9DFAD8-ADDB-4C37-AA69-4F421C13C97E}" type="presParOf" srcId="{E16AB0A7-D5BE-4593-81E1-78B05C6F3D83}" destId="{B344A7B8-1DB5-4C57-B31B-FC5D94EF0021}" srcOrd="11" destOrd="0" presId="urn:microsoft.com/office/officeart/2005/8/layout/target3"/>
    <dgm:cxn modelId="{7FFE89A7-47B4-4EA5-92FF-5DBF3AB1ABAD}" type="presParOf" srcId="{E16AB0A7-D5BE-4593-81E1-78B05C6F3D83}" destId="{83B2DD34-B34B-48DD-8CD5-DFF5D0259636}" srcOrd="12" destOrd="0" presId="urn:microsoft.com/office/officeart/2005/8/layout/target3"/>
    <dgm:cxn modelId="{14339B68-D268-438D-98C5-C01C41752FEC}" type="presParOf" srcId="{E16AB0A7-D5BE-4593-81E1-78B05C6F3D83}" destId="{0F0EF3A6-3F29-4DD1-BE92-9F539DC37725}" srcOrd="13" destOrd="0" presId="urn:microsoft.com/office/officeart/2005/8/layout/target3"/>
    <dgm:cxn modelId="{ACBA9FA5-F1BC-4425-BA50-90B802ED131B}" type="presParOf" srcId="{E16AB0A7-D5BE-4593-81E1-78B05C6F3D83}" destId="{2380A84C-C736-43C4-B7B5-1F851E2B6AA6}" srcOrd="14" destOrd="0" presId="urn:microsoft.com/office/officeart/2005/8/layout/target3"/>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4D0175-0973-480B-B812-257D51E1143E}" type="doc">
      <dgm:prSet loTypeId="urn:microsoft.com/office/officeart/2005/8/layout/arrow3" loCatId="relationship" qsTypeId="urn:microsoft.com/office/officeart/2005/8/quickstyle/simple1" qsCatId="simple" csTypeId="urn:microsoft.com/office/officeart/2005/8/colors/accent0_3" csCatId="mainScheme" phldr="1"/>
      <dgm:spPr/>
      <dgm:t>
        <a:bodyPr/>
        <a:lstStyle/>
        <a:p>
          <a:endParaRPr lang="en-US"/>
        </a:p>
      </dgm:t>
    </dgm:pt>
    <dgm:pt modelId="{90EC0EEC-9A8B-402F-BE9C-EFCBAACEA79F}">
      <dgm:prSet phldrT="[Text]" custT="1"/>
      <dgm:spPr/>
      <dgm:t>
        <a:bodyPr/>
        <a:lstStyle/>
        <a:p>
          <a:endParaRPr lang="en-US" sz="1400" b="1" dirty="0"/>
        </a:p>
      </dgm:t>
    </dgm:pt>
    <dgm:pt modelId="{85A8C292-9E48-4A7C-80B8-244A4DB4AAF4}" type="parTrans" cxnId="{2C339789-C332-4EFA-91D9-9D6F0BFEC600}">
      <dgm:prSet/>
      <dgm:spPr/>
      <dgm:t>
        <a:bodyPr/>
        <a:lstStyle/>
        <a:p>
          <a:endParaRPr lang="en-US"/>
        </a:p>
      </dgm:t>
    </dgm:pt>
    <dgm:pt modelId="{710B0E67-8259-4280-BE8A-970F6D4202DB}" type="sibTrans" cxnId="{2C339789-C332-4EFA-91D9-9D6F0BFEC600}">
      <dgm:prSet/>
      <dgm:spPr/>
      <dgm:t>
        <a:bodyPr/>
        <a:lstStyle/>
        <a:p>
          <a:endParaRPr lang="en-US"/>
        </a:p>
      </dgm:t>
    </dgm:pt>
    <dgm:pt modelId="{187F68AF-E1DD-4EE9-8518-6D0F152C8882}">
      <dgm:prSet phldrT="[Text]" custT="1"/>
      <dgm:spPr/>
      <dgm:t>
        <a:bodyPr/>
        <a:lstStyle/>
        <a:p>
          <a:endParaRPr lang="en-US" sz="1300" b="1" dirty="0"/>
        </a:p>
      </dgm:t>
    </dgm:pt>
    <dgm:pt modelId="{0A057B8B-77B9-4A52-9588-91E977E1B7C2}" type="sibTrans" cxnId="{248DC59C-9C7A-4AD2-BDF2-A6230CE55D50}">
      <dgm:prSet/>
      <dgm:spPr/>
      <dgm:t>
        <a:bodyPr/>
        <a:lstStyle/>
        <a:p>
          <a:endParaRPr lang="en-US"/>
        </a:p>
      </dgm:t>
    </dgm:pt>
    <dgm:pt modelId="{27FD0932-63E4-4448-BFE6-BFDEA7F3838F}" type="parTrans" cxnId="{248DC59C-9C7A-4AD2-BDF2-A6230CE55D50}">
      <dgm:prSet/>
      <dgm:spPr/>
      <dgm:t>
        <a:bodyPr/>
        <a:lstStyle/>
        <a:p>
          <a:endParaRPr lang="en-US"/>
        </a:p>
      </dgm:t>
    </dgm:pt>
    <dgm:pt modelId="{CAAB1F64-3642-48CA-BB09-5BAB72A6A967}" type="pres">
      <dgm:prSet presAssocID="{4F4D0175-0973-480B-B812-257D51E1143E}" presName="compositeShape" presStyleCnt="0">
        <dgm:presLayoutVars>
          <dgm:chMax val="2"/>
          <dgm:dir/>
          <dgm:resizeHandles val="exact"/>
        </dgm:presLayoutVars>
      </dgm:prSet>
      <dgm:spPr/>
    </dgm:pt>
    <dgm:pt modelId="{E1A293D9-30F3-4A33-B228-400EB9AAA7F5}" type="pres">
      <dgm:prSet presAssocID="{4F4D0175-0973-480B-B812-257D51E1143E}" presName="divider" presStyleLbl="fgShp" presStyleIdx="0" presStyleCnt="1" custAng="21256580"/>
      <dgm:spPr/>
    </dgm:pt>
    <dgm:pt modelId="{681604F1-29CC-4326-9277-016BBA742009}" type="pres">
      <dgm:prSet presAssocID="{90EC0EEC-9A8B-402F-BE9C-EFCBAACEA79F}" presName="downArrow" presStyleLbl="node1" presStyleIdx="0" presStyleCnt="2"/>
      <dgm:spPr/>
    </dgm:pt>
    <dgm:pt modelId="{0068E05D-3595-4374-B832-186087CCA13A}" type="pres">
      <dgm:prSet presAssocID="{90EC0EEC-9A8B-402F-BE9C-EFCBAACEA79F}" presName="downArrowText" presStyleLbl="revTx" presStyleIdx="0" presStyleCnt="2" custScaleX="163592">
        <dgm:presLayoutVars>
          <dgm:bulletEnabled val="1"/>
        </dgm:presLayoutVars>
      </dgm:prSet>
      <dgm:spPr/>
    </dgm:pt>
    <dgm:pt modelId="{6931C69A-BE37-4795-9612-DC36829D907E}" type="pres">
      <dgm:prSet presAssocID="{187F68AF-E1DD-4EE9-8518-6D0F152C8882}" presName="upArrow" presStyleLbl="node1" presStyleIdx="1" presStyleCnt="2"/>
      <dgm:spPr/>
    </dgm:pt>
    <dgm:pt modelId="{80EC2DB7-749B-47D9-BCE4-C4D043182C2A}" type="pres">
      <dgm:prSet presAssocID="{187F68AF-E1DD-4EE9-8518-6D0F152C8882}" presName="upArrowText" presStyleLbl="revTx" presStyleIdx="1" presStyleCnt="2" custScaleX="147305">
        <dgm:presLayoutVars>
          <dgm:bulletEnabled val="1"/>
        </dgm:presLayoutVars>
      </dgm:prSet>
      <dgm:spPr/>
    </dgm:pt>
  </dgm:ptLst>
  <dgm:cxnLst>
    <dgm:cxn modelId="{F67B1021-8876-4073-B0D4-C02E1B8A1C16}" type="presOf" srcId="{4F4D0175-0973-480B-B812-257D51E1143E}" destId="{CAAB1F64-3642-48CA-BB09-5BAB72A6A967}" srcOrd="0" destOrd="0" presId="urn:microsoft.com/office/officeart/2005/8/layout/arrow3"/>
    <dgm:cxn modelId="{AC7FFB28-1BB2-42F9-A693-32FE05F7AC1F}" type="presOf" srcId="{187F68AF-E1DD-4EE9-8518-6D0F152C8882}" destId="{80EC2DB7-749B-47D9-BCE4-C4D043182C2A}" srcOrd="0" destOrd="0" presId="urn:microsoft.com/office/officeart/2005/8/layout/arrow3"/>
    <dgm:cxn modelId="{2C339789-C332-4EFA-91D9-9D6F0BFEC600}" srcId="{4F4D0175-0973-480B-B812-257D51E1143E}" destId="{90EC0EEC-9A8B-402F-BE9C-EFCBAACEA79F}" srcOrd="0" destOrd="0" parTransId="{85A8C292-9E48-4A7C-80B8-244A4DB4AAF4}" sibTransId="{710B0E67-8259-4280-BE8A-970F6D4202DB}"/>
    <dgm:cxn modelId="{248DC59C-9C7A-4AD2-BDF2-A6230CE55D50}" srcId="{4F4D0175-0973-480B-B812-257D51E1143E}" destId="{187F68AF-E1DD-4EE9-8518-6D0F152C8882}" srcOrd="1" destOrd="0" parTransId="{27FD0932-63E4-4448-BFE6-BFDEA7F3838F}" sibTransId="{0A057B8B-77B9-4A52-9588-91E977E1B7C2}"/>
    <dgm:cxn modelId="{F7470CAE-2359-4691-88D8-4BE5437666AE}" type="presOf" srcId="{90EC0EEC-9A8B-402F-BE9C-EFCBAACEA79F}" destId="{0068E05D-3595-4374-B832-186087CCA13A}" srcOrd="0" destOrd="0" presId="urn:microsoft.com/office/officeart/2005/8/layout/arrow3"/>
    <dgm:cxn modelId="{187C04F9-5F72-4EFB-8683-DC8DD49AA964}" type="presParOf" srcId="{CAAB1F64-3642-48CA-BB09-5BAB72A6A967}" destId="{E1A293D9-30F3-4A33-B228-400EB9AAA7F5}" srcOrd="0" destOrd="0" presId="urn:microsoft.com/office/officeart/2005/8/layout/arrow3"/>
    <dgm:cxn modelId="{EB4EC137-715B-4F3E-B445-E7EF27A0AEFF}" type="presParOf" srcId="{CAAB1F64-3642-48CA-BB09-5BAB72A6A967}" destId="{681604F1-29CC-4326-9277-016BBA742009}" srcOrd="1" destOrd="0" presId="urn:microsoft.com/office/officeart/2005/8/layout/arrow3"/>
    <dgm:cxn modelId="{DF9A28F8-7D61-4536-93D7-15EAF9344BD2}" type="presParOf" srcId="{CAAB1F64-3642-48CA-BB09-5BAB72A6A967}" destId="{0068E05D-3595-4374-B832-186087CCA13A}" srcOrd="2" destOrd="0" presId="urn:microsoft.com/office/officeart/2005/8/layout/arrow3"/>
    <dgm:cxn modelId="{C9E7FC7D-4146-4AC1-BAA3-2B72351F7CD4}" type="presParOf" srcId="{CAAB1F64-3642-48CA-BB09-5BAB72A6A967}" destId="{6931C69A-BE37-4795-9612-DC36829D907E}" srcOrd="3" destOrd="0" presId="urn:microsoft.com/office/officeart/2005/8/layout/arrow3"/>
    <dgm:cxn modelId="{12C33370-0755-4322-AA1F-2B24A62D645F}" type="presParOf" srcId="{CAAB1F64-3642-48CA-BB09-5BAB72A6A967}" destId="{80EC2DB7-749B-47D9-BCE4-C4D043182C2A}"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EF26C-0BEB-44FC-BDF9-F206DFAF5448}">
      <dsp:nvSpPr>
        <dsp:cNvPr id="0" name=""/>
        <dsp:cNvSpPr/>
      </dsp:nvSpPr>
      <dsp:spPr>
        <a:xfrm>
          <a:off x="4055" y="117365"/>
          <a:ext cx="1508670" cy="603468"/>
        </a:xfrm>
        <a:prstGeom prst="chevron">
          <a:avLst/>
        </a:prstGeom>
        <a:solidFill>
          <a:schemeClr val="accent1">
            <a:lumMod val="50000"/>
          </a:schemeClr>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Calibri" pitchFamily="34" charset="0"/>
            </a:rPr>
            <a:t>Prior Construction</a:t>
          </a:r>
        </a:p>
      </dsp:txBody>
      <dsp:txXfrm>
        <a:off x="305789" y="117365"/>
        <a:ext cx="905202" cy="603468"/>
      </dsp:txXfrm>
    </dsp:sp>
    <dsp:sp modelId="{612041B6-030E-4BED-B3F8-B23F586D450F}">
      <dsp:nvSpPr>
        <dsp:cNvPr id="0" name=""/>
        <dsp:cNvSpPr/>
      </dsp:nvSpPr>
      <dsp:spPr>
        <a:xfrm>
          <a:off x="1361859" y="117365"/>
          <a:ext cx="1508670" cy="603468"/>
        </a:xfrm>
        <a:prstGeom prst="chevron">
          <a:avLst/>
        </a:prstGeom>
        <a:solidFill>
          <a:schemeClr val="bg2">
            <a:lumMod val="90000"/>
          </a:schemeClr>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Calibri" pitchFamily="34" charset="0"/>
            </a:rPr>
            <a:t>Construction</a:t>
          </a:r>
        </a:p>
      </dsp:txBody>
      <dsp:txXfrm>
        <a:off x="1663593" y="117365"/>
        <a:ext cx="905202" cy="603468"/>
      </dsp:txXfrm>
    </dsp:sp>
    <dsp:sp modelId="{D6F49125-0F2D-47A0-9FAC-40C4FF45250C}">
      <dsp:nvSpPr>
        <dsp:cNvPr id="0" name=""/>
        <dsp:cNvSpPr/>
      </dsp:nvSpPr>
      <dsp:spPr>
        <a:xfrm>
          <a:off x="2719662" y="117365"/>
          <a:ext cx="1508670" cy="603468"/>
        </a:xfrm>
        <a:prstGeom prst="chevron">
          <a:avLst/>
        </a:prstGeom>
        <a:solidFill>
          <a:schemeClr val="bg2">
            <a:lumMod val="90000"/>
          </a:schemeClr>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Calibri" pitchFamily="34" charset="0"/>
            </a:rPr>
            <a:t>Operating</a:t>
          </a:r>
        </a:p>
      </dsp:txBody>
      <dsp:txXfrm>
        <a:off x="3021396" y="117365"/>
        <a:ext cx="905202" cy="603468"/>
      </dsp:txXfrm>
    </dsp:sp>
    <dsp:sp modelId="{8B6F585E-DF76-4D26-8F7D-25943CAE4FA6}">
      <dsp:nvSpPr>
        <dsp:cNvPr id="0" name=""/>
        <dsp:cNvSpPr/>
      </dsp:nvSpPr>
      <dsp:spPr>
        <a:xfrm>
          <a:off x="4077466" y="117365"/>
          <a:ext cx="1508670" cy="603468"/>
        </a:xfrm>
        <a:prstGeom prst="chevron">
          <a:avLst/>
        </a:prstGeom>
        <a:solidFill>
          <a:schemeClr val="accent1">
            <a:lumMod val="50000"/>
          </a:schemeClr>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Calibri" pitchFamily="34" charset="0"/>
            </a:rPr>
            <a:t>Maintenance</a:t>
          </a:r>
        </a:p>
      </dsp:txBody>
      <dsp:txXfrm>
        <a:off x="4379200" y="117365"/>
        <a:ext cx="905202" cy="603468"/>
      </dsp:txXfrm>
    </dsp:sp>
    <dsp:sp modelId="{9A74CAC4-E955-4453-BDB7-F419D2C38149}">
      <dsp:nvSpPr>
        <dsp:cNvPr id="0" name=""/>
        <dsp:cNvSpPr/>
      </dsp:nvSpPr>
      <dsp:spPr>
        <a:xfrm>
          <a:off x="5435270" y="117365"/>
          <a:ext cx="1508670" cy="603468"/>
        </a:xfrm>
        <a:prstGeom prst="chevron">
          <a:avLst/>
        </a:prstGeom>
        <a:solidFill>
          <a:schemeClr val="accent1">
            <a:lumMod val="50000"/>
          </a:schemeClr>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Calibri" pitchFamily="34" charset="0"/>
            </a:rPr>
            <a:t>Closure</a:t>
          </a:r>
        </a:p>
      </dsp:txBody>
      <dsp:txXfrm>
        <a:off x="5737004" y="117365"/>
        <a:ext cx="905202" cy="603468"/>
      </dsp:txXfrm>
    </dsp:sp>
    <dsp:sp modelId="{71D41C9F-7004-490D-B9EB-FD3FE2F806AC}">
      <dsp:nvSpPr>
        <dsp:cNvPr id="0" name=""/>
        <dsp:cNvSpPr/>
      </dsp:nvSpPr>
      <dsp:spPr>
        <a:xfrm>
          <a:off x="6793073" y="117365"/>
          <a:ext cx="1508670" cy="603468"/>
        </a:xfrm>
        <a:prstGeom prst="chevron">
          <a:avLst/>
        </a:prstGeom>
        <a:solidFill>
          <a:schemeClr val="accent1">
            <a:lumMod val="50000"/>
          </a:schemeClr>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Calibri" pitchFamily="34" charset="0"/>
            </a:rPr>
            <a:t>Post-Closure</a:t>
          </a:r>
        </a:p>
      </dsp:txBody>
      <dsp:txXfrm>
        <a:off x="7094807" y="117365"/>
        <a:ext cx="905202" cy="6034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AC0C1-5713-4DEC-80C6-1703CD4C87FA}">
      <dsp:nvSpPr>
        <dsp:cNvPr id="0" name=""/>
        <dsp:cNvSpPr/>
      </dsp:nvSpPr>
      <dsp:spPr>
        <a:xfrm>
          <a:off x="0" y="0"/>
          <a:ext cx="2057400" cy="2057400"/>
        </a:xfrm>
        <a:prstGeom prst="pie">
          <a:avLst>
            <a:gd name="adj1" fmla="val 5400000"/>
            <a:gd name="adj2" fmla="val 16200000"/>
          </a:avLst>
        </a:prstGeom>
        <a:solidFill>
          <a:srgbClr val="FFCC66"/>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7DFBBB-6889-4C16-972F-AA5A74136B1D}">
      <dsp:nvSpPr>
        <dsp:cNvPr id="0" name=""/>
        <dsp:cNvSpPr/>
      </dsp:nvSpPr>
      <dsp:spPr>
        <a:xfrm>
          <a:off x="1028700" y="0"/>
          <a:ext cx="6667500" cy="2057400"/>
        </a:xfrm>
        <a:prstGeom prst="rect">
          <a:avLst/>
        </a:prstGeom>
        <a:solidFill>
          <a:schemeClr val="lt1">
            <a:alpha val="90000"/>
            <a:hueOff val="0"/>
            <a:satOff val="0"/>
            <a:lumOff val="0"/>
            <a:alphaOff val="0"/>
          </a:schemeClr>
        </a:solidFill>
        <a:ln w="55000" cap="flat" cmpd="thickThin"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latin typeface="Calibri" pitchFamily="34" charset="0"/>
            </a:rPr>
            <a:t>	Indirect Impacts</a:t>
          </a:r>
        </a:p>
      </dsp:txBody>
      <dsp:txXfrm>
        <a:off x="1028700" y="0"/>
        <a:ext cx="3333750" cy="617221"/>
      </dsp:txXfrm>
    </dsp:sp>
    <dsp:sp modelId="{FD27CEB2-884A-4700-AECA-1C431424251B}">
      <dsp:nvSpPr>
        <dsp:cNvPr id="0" name=""/>
        <dsp:cNvSpPr/>
      </dsp:nvSpPr>
      <dsp:spPr>
        <a:xfrm>
          <a:off x="360045" y="617221"/>
          <a:ext cx="1337308" cy="1337308"/>
        </a:xfrm>
        <a:prstGeom prst="pie">
          <a:avLst>
            <a:gd name="adj1" fmla="val 5400000"/>
            <a:gd name="adj2" fmla="val 16200000"/>
          </a:avLst>
        </a:prstGeom>
        <a:solidFill>
          <a:schemeClr val="accent1">
            <a:lumMod val="5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B179A9-1FCC-445E-BFA6-D579C22732AD}">
      <dsp:nvSpPr>
        <dsp:cNvPr id="0" name=""/>
        <dsp:cNvSpPr/>
      </dsp:nvSpPr>
      <dsp:spPr>
        <a:xfrm>
          <a:off x="1028700" y="580585"/>
          <a:ext cx="6667500" cy="1410579"/>
        </a:xfrm>
        <a:prstGeom prst="rect">
          <a:avLst/>
        </a:prstGeom>
        <a:solidFill>
          <a:schemeClr val="lt1">
            <a:alpha val="90000"/>
            <a:hueOff val="0"/>
            <a:satOff val="0"/>
            <a:lumOff val="0"/>
            <a:alphaOff val="0"/>
          </a:schemeClr>
        </a:solidFill>
        <a:ln w="55000" cap="flat" cmpd="thickThin"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latin typeface="Calibri" pitchFamily="34" charset="0"/>
            </a:rPr>
            <a:t>	Long-Term </a:t>
          </a:r>
        </a:p>
        <a:p>
          <a:pPr marL="0" lvl="0" indent="0" algn="l" defTabSz="800100">
            <a:lnSpc>
              <a:spcPct val="90000"/>
            </a:lnSpc>
            <a:spcBef>
              <a:spcPct val="0"/>
            </a:spcBef>
            <a:spcAft>
              <a:spcPct val="35000"/>
            </a:spcAft>
            <a:buNone/>
          </a:pPr>
          <a:r>
            <a:rPr lang="en-US" sz="1800" b="0" kern="1200" dirty="0">
              <a:latin typeface="Calibri" pitchFamily="34" charset="0"/>
            </a:rPr>
            <a:t>	Direct Impact</a:t>
          </a:r>
        </a:p>
      </dsp:txBody>
      <dsp:txXfrm>
        <a:off x="1028700" y="580585"/>
        <a:ext cx="3333750" cy="651036"/>
      </dsp:txXfrm>
    </dsp:sp>
    <dsp:sp modelId="{23356E0F-2285-4A9F-B1AB-575C39ED1FF9}">
      <dsp:nvSpPr>
        <dsp:cNvPr id="0" name=""/>
        <dsp:cNvSpPr/>
      </dsp:nvSpPr>
      <dsp:spPr>
        <a:xfrm>
          <a:off x="720090" y="1234440"/>
          <a:ext cx="617219" cy="617219"/>
        </a:xfrm>
        <a:prstGeom prst="pie">
          <a:avLst>
            <a:gd name="adj1" fmla="val 5400000"/>
            <a:gd name="adj2" fmla="val 16200000"/>
          </a:avLst>
        </a:prstGeom>
        <a:solidFill>
          <a:schemeClr val="bg2">
            <a:lumMod val="9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051FC8-5B28-4092-BF1B-87BE1F409B93}">
      <dsp:nvSpPr>
        <dsp:cNvPr id="0" name=""/>
        <dsp:cNvSpPr/>
      </dsp:nvSpPr>
      <dsp:spPr>
        <a:xfrm>
          <a:off x="1028700" y="1376187"/>
          <a:ext cx="6667500" cy="681212"/>
        </a:xfrm>
        <a:prstGeom prst="rect">
          <a:avLst/>
        </a:prstGeom>
        <a:solidFill>
          <a:schemeClr val="lt1">
            <a:alpha val="90000"/>
            <a:hueOff val="0"/>
            <a:satOff val="0"/>
            <a:lumOff val="0"/>
            <a:alphaOff val="0"/>
          </a:schemeClr>
        </a:solidFill>
        <a:ln w="55000" cap="flat" cmpd="thickThin"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latin typeface="Calibri" pitchFamily="34" charset="0"/>
            </a:rPr>
            <a:t>	Short-Term</a:t>
          </a:r>
        </a:p>
        <a:p>
          <a:pPr marL="0" lvl="0" indent="0" algn="l" defTabSz="800100">
            <a:lnSpc>
              <a:spcPct val="90000"/>
            </a:lnSpc>
            <a:spcBef>
              <a:spcPct val="0"/>
            </a:spcBef>
            <a:spcAft>
              <a:spcPct val="35000"/>
            </a:spcAft>
            <a:buNone/>
          </a:pPr>
          <a:r>
            <a:rPr lang="en-US" sz="1800" b="0" kern="1200" dirty="0">
              <a:latin typeface="Calibri" pitchFamily="34" charset="0"/>
            </a:rPr>
            <a:t>	Direct Impact</a:t>
          </a:r>
        </a:p>
      </dsp:txBody>
      <dsp:txXfrm>
        <a:off x="1028700" y="1376187"/>
        <a:ext cx="3333750" cy="681212"/>
      </dsp:txXfrm>
    </dsp:sp>
    <dsp:sp modelId="{D61DB601-977E-4616-88EB-F3DEE1296010}">
      <dsp:nvSpPr>
        <dsp:cNvPr id="0" name=""/>
        <dsp:cNvSpPr/>
      </dsp:nvSpPr>
      <dsp:spPr>
        <a:xfrm>
          <a:off x="4362450" y="0"/>
          <a:ext cx="3333750" cy="617221"/>
        </a:xfrm>
        <a:prstGeom prst="rect">
          <a:avLst/>
        </a:prstGeom>
        <a:noFill/>
        <a:ln w="55000" cap="flat" cmpd="thickThin"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Calibri" pitchFamily="34" charset="0"/>
            </a:rPr>
            <a:t>Externality costs</a:t>
          </a:r>
        </a:p>
        <a:p>
          <a:pPr marL="114300" lvl="1" indent="-114300" algn="l" defTabSz="622300">
            <a:lnSpc>
              <a:spcPct val="90000"/>
            </a:lnSpc>
            <a:spcBef>
              <a:spcPct val="0"/>
            </a:spcBef>
            <a:spcAft>
              <a:spcPct val="15000"/>
            </a:spcAft>
            <a:buChar char="•"/>
          </a:pPr>
          <a:r>
            <a:rPr lang="en-US" sz="1400" kern="1200" dirty="0">
              <a:latin typeface="Calibri" pitchFamily="34" charset="0"/>
            </a:rPr>
            <a:t>Multiplier effects</a:t>
          </a:r>
        </a:p>
      </dsp:txBody>
      <dsp:txXfrm>
        <a:off x="4362450" y="0"/>
        <a:ext cx="3333750" cy="617221"/>
      </dsp:txXfrm>
    </dsp:sp>
    <dsp:sp modelId="{83B2DD34-B34B-48DD-8CD5-DFF5D0259636}">
      <dsp:nvSpPr>
        <dsp:cNvPr id="0" name=""/>
        <dsp:cNvSpPr/>
      </dsp:nvSpPr>
      <dsp:spPr>
        <a:xfrm>
          <a:off x="4362450" y="617221"/>
          <a:ext cx="3333750" cy="617219"/>
        </a:xfrm>
        <a:prstGeom prst="rect">
          <a:avLst/>
        </a:prstGeom>
        <a:noFill/>
        <a:ln w="55000" cap="flat" cmpd="thickThin"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Calibri" pitchFamily="34" charset="0"/>
            </a:rPr>
            <a:t> Facility maintenance</a:t>
          </a:r>
        </a:p>
        <a:p>
          <a:pPr marL="114300" lvl="1" indent="-114300" algn="l" defTabSz="622300">
            <a:lnSpc>
              <a:spcPct val="90000"/>
            </a:lnSpc>
            <a:spcBef>
              <a:spcPct val="0"/>
            </a:spcBef>
            <a:spcAft>
              <a:spcPct val="15000"/>
            </a:spcAft>
            <a:buChar char="•"/>
          </a:pPr>
          <a:r>
            <a:rPr lang="en-US" sz="1400" kern="1200" dirty="0">
              <a:latin typeface="Calibri" pitchFamily="34" charset="0"/>
            </a:rPr>
            <a:t> Post-closure care</a:t>
          </a:r>
        </a:p>
        <a:p>
          <a:pPr marL="114300" lvl="1" indent="-114300" algn="l" defTabSz="622300">
            <a:lnSpc>
              <a:spcPct val="90000"/>
            </a:lnSpc>
            <a:spcBef>
              <a:spcPct val="0"/>
            </a:spcBef>
            <a:spcAft>
              <a:spcPct val="15000"/>
            </a:spcAft>
            <a:buChar char="•"/>
          </a:pPr>
          <a:r>
            <a:rPr lang="en-US" sz="1400" kern="1200" dirty="0">
              <a:latin typeface="Calibri" pitchFamily="34" charset="0"/>
            </a:rPr>
            <a:t> Monitoring and impact assessment</a:t>
          </a:r>
        </a:p>
      </dsp:txBody>
      <dsp:txXfrm>
        <a:off x="4362450" y="617221"/>
        <a:ext cx="3333750" cy="617219"/>
      </dsp:txXfrm>
    </dsp:sp>
    <dsp:sp modelId="{2380A84C-C736-43C4-B7B5-1F851E2B6AA6}">
      <dsp:nvSpPr>
        <dsp:cNvPr id="0" name=""/>
        <dsp:cNvSpPr/>
      </dsp:nvSpPr>
      <dsp:spPr>
        <a:xfrm>
          <a:off x="4362450" y="1440178"/>
          <a:ext cx="3333750" cy="617219"/>
        </a:xfrm>
        <a:prstGeom prst="rect">
          <a:avLst/>
        </a:prstGeom>
        <a:noFill/>
        <a:ln w="55000" cap="flat" cmpd="thickThin"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latin typeface="Calibri" pitchFamily="34" charset="0"/>
            </a:rPr>
            <a:t> </a:t>
          </a:r>
          <a:r>
            <a:rPr lang="en-US" sz="1400" kern="1200" dirty="0">
              <a:latin typeface="Calibri" pitchFamily="34" charset="0"/>
            </a:rPr>
            <a:t>Waste collection</a:t>
          </a:r>
        </a:p>
        <a:p>
          <a:pPr marL="114300" lvl="1" indent="-114300" algn="l" defTabSz="622300">
            <a:lnSpc>
              <a:spcPct val="90000"/>
            </a:lnSpc>
            <a:spcBef>
              <a:spcPct val="0"/>
            </a:spcBef>
            <a:spcAft>
              <a:spcPct val="15000"/>
            </a:spcAft>
            <a:buChar char="•"/>
          </a:pPr>
          <a:r>
            <a:rPr lang="en-US" sz="1400" kern="1200" dirty="0">
              <a:latin typeface="Calibri" pitchFamily="34" charset="0"/>
            </a:rPr>
            <a:t> Waste transportation</a:t>
          </a:r>
        </a:p>
        <a:p>
          <a:pPr marL="114300" lvl="1" indent="-114300" algn="l" defTabSz="622300">
            <a:lnSpc>
              <a:spcPct val="90000"/>
            </a:lnSpc>
            <a:spcBef>
              <a:spcPct val="0"/>
            </a:spcBef>
            <a:spcAft>
              <a:spcPct val="15000"/>
            </a:spcAft>
            <a:buChar char="•"/>
          </a:pPr>
          <a:r>
            <a:rPr lang="en-US" sz="1400" kern="1200" dirty="0">
              <a:latin typeface="Calibri" pitchFamily="34" charset="0"/>
            </a:rPr>
            <a:t> Waste processing</a:t>
          </a:r>
        </a:p>
      </dsp:txBody>
      <dsp:txXfrm>
        <a:off x="4362450" y="1440178"/>
        <a:ext cx="3333750" cy="6172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A293D9-30F3-4A33-B228-400EB9AAA7F5}">
      <dsp:nvSpPr>
        <dsp:cNvPr id="0" name=""/>
        <dsp:cNvSpPr/>
      </dsp:nvSpPr>
      <dsp:spPr>
        <a:xfrm rot="20956580">
          <a:off x="20584" y="2056969"/>
          <a:ext cx="3663939" cy="632325"/>
        </a:xfrm>
        <a:prstGeom prst="mathMinus">
          <a:avLst/>
        </a:prstGeom>
        <a:solidFill>
          <a:schemeClr val="dk2">
            <a:tint val="60000"/>
            <a:hueOff val="0"/>
            <a:satOff val="0"/>
            <a:lumOff val="0"/>
            <a:alphaOff val="0"/>
          </a:schemeClr>
        </a:solidFill>
        <a:ln w="55000" cap="flat" cmpd="thickThin"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1604F1-29CC-4326-9277-016BBA742009}">
      <dsp:nvSpPr>
        <dsp:cNvPr id="0" name=""/>
        <dsp:cNvSpPr/>
      </dsp:nvSpPr>
      <dsp:spPr>
        <a:xfrm>
          <a:off x="444612" y="237313"/>
          <a:ext cx="1111532" cy="1898506"/>
        </a:xfrm>
        <a:prstGeom prst="downArrow">
          <a:avLst/>
        </a:prstGeom>
        <a:solidFill>
          <a:schemeClr val="dk2">
            <a:hueOff val="0"/>
            <a:satOff val="0"/>
            <a:lumOff val="0"/>
            <a:alphaOff val="0"/>
          </a:schemeClr>
        </a:solidFill>
        <a:ln w="55000" cap="flat" cmpd="thickThin"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68E05D-3595-4374-B832-186087CCA13A}">
      <dsp:nvSpPr>
        <dsp:cNvPr id="0" name=""/>
        <dsp:cNvSpPr/>
      </dsp:nvSpPr>
      <dsp:spPr>
        <a:xfrm>
          <a:off x="1586722" y="0"/>
          <a:ext cx="1939603" cy="1993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n-US" sz="1400" b="1" kern="1200" dirty="0"/>
        </a:p>
      </dsp:txBody>
      <dsp:txXfrm>
        <a:off x="1586722" y="0"/>
        <a:ext cx="1939603" cy="1993431"/>
      </dsp:txXfrm>
    </dsp:sp>
    <dsp:sp modelId="{6931C69A-BE37-4795-9612-DC36829D907E}">
      <dsp:nvSpPr>
        <dsp:cNvPr id="0" name=""/>
        <dsp:cNvSpPr/>
      </dsp:nvSpPr>
      <dsp:spPr>
        <a:xfrm>
          <a:off x="2148962" y="2610445"/>
          <a:ext cx="1111532" cy="1898506"/>
        </a:xfrm>
        <a:prstGeom prst="upArrow">
          <a:avLst/>
        </a:prstGeom>
        <a:solidFill>
          <a:schemeClr val="dk2">
            <a:hueOff val="0"/>
            <a:satOff val="0"/>
            <a:lumOff val="0"/>
            <a:alphaOff val="0"/>
          </a:schemeClr>
        </a:solidFill>
        <a:ln w="55000" cap="flat" cmpd="thickThin"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EC2DB7-749B-47D9-BCE4-C4D043182C2A}">
      <dsp:nvSpPr>
        <dsp:cNvPr id="0" name=""/>
        <dsp:cNvSpPr/>
      </dsp:nvSpPr>
      <dsp:spPr>
        <a:xfrm>
          <a:off x="275333" y="2752833"/>
          <a:ext cx="1746498" cy="1993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endParaRPr lang="en-US" sz="1300" b="1" kern="1200" dirty="0"/>
        </a:p>
      </dsp:txBody>
      <dsp:txXfrm>
        <a:off x="275333" y="2752833"/>
        <a:ext cx="1746498" cy="199343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0298A2-5D93-42BB-AE75-FED7453FEC5F}" type="datetimeFigureOut">
              <a:rPr lang="en-US" smtClean="0"/>
              <a:t>7/5/2019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5219C-4C1E-4848-9C71-B40A3130F355}" type="slidenum">
              <a:rPr lang="en-US" smtClean="0"/>
              <a:t>‹#›</a:t>
            </a:fld>
            <a:endParaRPr lang="en-US"/>
          </a:p>
        </p:txBody>
      </p:sp>
    </p:spTree>
    <p:extLst>
      <p:ext uri="{BB962C8B-B14F-4D97-AF65-F5344CB8AC3E}">
        <p14:creationId xmlns:p14="http://schemas.microsoft.com/office/powerpoint/2010/main" val="212273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ABA779-BAA4-4FDC-BE0D-C63A39743E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4324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3E80DF-6887-4CBD-9645-1BB2DBE21368}"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01721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strike="sngStrike"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2C733-B624-4BA0-87A0-F1A5C2BB52E4}"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0371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strike="sngStrike"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2C733-B624-4BA0-87A0-F1A5C2BB52E4}"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1317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strike="sngStrike"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2C733-B624-4BA0-87A0-F1A5C2BB52E4}"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7065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ABA779-BAA4-4FDC-BE0D-C63A39743E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9846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19036" indent="-319036" eaLnBrk="1" hangingPunct="1">
              <a:buClr>
                <a:srgbClr val="0070C0"/>
              </a:buClr>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54C1F50-6E20-4127-BBAA-E774A018AE9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493725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strike="sngStrike"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2C733-B624-4BA0-87A0-F1A5C2BB52E4}"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4172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On the east side of Houston, Texas, nestled between one of the busiest highways in the city, the freight shipping ports of the ship channel, and 26 lanes of Union Pacific railroad, sits the community of Manchester.1 Its residents—98 percent  minority and 65 percent low-income—have borne the brunt of Houston’s growth in commercial industry. Nineteen industrial facilities dot the small community, including oil refineries, chemical and fertilizer facilities, and metal recycling plants; several more are located in close proximity to Manchester. The only  public green space, Hartman Park, sits next to the Valero refinery. </a:t>
            </a:r>
          </a:p>
          <a:p>
            <a:pPr rtl="0"/>
            <a:endParaRPr lang="en-US" sz="1200" b="1" i="0" u="none" strike="noStrike" kern="1200" dirty="0">
              <a:solidFill>
                <a:schemeClr val="tx1"/>
              </a:solidFill>
              <a:effectLst/>
              <a:latin typeface="+mn-lt"/>
              <a:ea typeface="+mn-ea"/>
              <a:cs typeface="+mn-cs"/>
            </a:endParaRPr>
          </a:p>
          <a:p>
            <a:pPr rtl="0"/>
            <a:r>
              <a:rPr lang="en-US" sz="1200" b="1" i="0" u="none" strike="noStrike" kern="1200" dirty="0">
                <a:solidFill>
                  <a:schemeClr val="tx1"/>
                </a:solidFill>
                <a:effectLst/>
                <a:latin typeface="+mn-lt"/>
                <a:ea typeface="+mn-ea"/>
                <a:cs typeface="+mn-cs"/>
              </a:rPr>
              <a:t>Demographics: </a:t>
            </a:r>
            <a:r>
              <a:rPr lang="en-US" sz="1200" b="0" i="0" u="none" strike="noStrike" kern="1200" dirty="0">
                <a:solidFill>
                  <a:schemeClr val="tx1"/>
                </a:solidFill>
                <a:effectLst/>
                <a:latin typeface="+mn-lt"/>
                <a:ea typeface="+mn-ea"/>
                <a:cs typeface="+mn-cs"/>
              </a:rPr>
              <a:t>The Manchester community has a population of 5,745 with 2,221 people per square mile. About 95% of the population is Hispanic; the other 5% is white alone and black alone. The median household income in 2013, was $34,098. About 46.5% of the population has less than a high school education, 6% have a high school diploma, 14.7% have some college, and 4.9% have a bachelor’s degree. (information gathered from city-data.com)</a:t>
            </a:r>
          </a:p>
          <a:p>
            <a:pPr rtl="0"/>
            <a:br>
              <a:rPr lang="en-US" dirty="0"/>
            </a:br>
            <a:r>
              <a:rPr lang="en-US" sz="1200" b="0" i="0" u="none" strike="noStrike" kern="1200" dirty="0">
                <a:solidFill>
                  <a:schemeClr val="tx1"/>
                </a:solidFill>
                <a:effectLst/>
                <a:latin typeface="+mn-lt"/>
                <a:ea typeface="+mn-ea"/>
                <a:cs typeface="+mn-cs"/>
              </a:rPr>
              <a:t>The refinery is located within 20 feet of some resident’s yards.</a:t>
            </a:r>
          </a:p>
          <a:p>
            <a:endParaRPr lang="en-US" dirty="0"/>
          </a:p>
        </p:txBody>
      </p:sp>
      <p:sp>
        <p:nvSpPr>
          <p:cNvPr id="4" name="Slide Number Placeholder 3"/>
          <p:cNvSpPr>
            <a:spLocks noGrp="1"/>
          </p:cNvSpPr>
          <p:nvPr>
            <p:ph type="sldNum" sz="quarter" idx="5"/>
          </p:nvPr>
        </p:nvSpPr>
        <p:spPr/>
        <p:txBody>
          <a:bodyPr/>
          <a:lstStyle/>
          <a:p>
            <a:fld id="{E115219C-4C1E-4848-9C71-B40A3130F355}" type="slidenum">
              <a:rPr lang="en-US" smtClean="0"/>
              <a:t>19</a:t>
            </a:fld>
            <a:endParaRPr lang="en-US"/>
          </a:p>
        </p:txBody>
      </p:sp>
    </p:spTree>
    <p:extLst>
      <p:ext uri="{BB962C8B-B14F-4D97-AF65-F5344CB8AC3E}">
        <p14:creationId xmlns:p14="http://schemas.microsoft.com/office/powerpoint/2010/main" val="3201813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19036" indent="-319036" eaLnBrk="1" hangingPunct="1">
              <a:buClr>
                <a:srgbClr val="0070C0"/>
              </a:buClr>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54C1F50-6E20-4127-BBAA-E774A018AE9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346520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strike="sngStrike"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2C733-B624-4BA0-87A0-F1A5C2BB52E4}"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5712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strike="sngStrike"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2C733-B624-4BA0-87A0-F1A5C2BB52E4}"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5550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strike="sngStrike"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2C733-B624-4BA0-87A0-F1A5C2BB52E4}"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1319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457200" algn="l" defTabSz="914400" rtl="0" eaLnBrk="1" fontAlgn="auto" latinLnBrk="0" hangingPunct="1">
              <a:lnSpc>
                <a:spcPct val="100000"/>
              </a:lnSpc>
              <a:spcBef>
                <a:spcPts val="1200"/>
              </a:spcBef>
              <a:spcAft>
                <a:spcPts val="600"/>
              </a:spcAft>
              <a:buClrTx/>
              <a:buSzTx/>
              <a:buFont typeface="Courier New" panose="02070309020205020404" pitchFamily="49" charset="0"/>
              <a:buChar char="o"/>
              <a:tabLst/>
              <a:defRPr/>
            </a:pPr>
            <a:r>
              <a:rPr lang="en-US" sz="1200" b="1" kern="1200" dirty="0">
                <a:solidFill>
                  <a:schemeClr val="tx1"/>
                </a:solidFill>
                <a:effectLst/>
                <a:latin typeface="+mn-lt"/>
                <a:ea typeface="+mn-ea"/>
                <a:cs typeface="+mn-cs"/>
              </a:rPr>
              <a:t>To fill the data gap, we have developed</a:t>
            </a:r>
            <a:r>
              <a:rPr lang="en-US" sz="1200" b="1" kern="1200" baseline="0" dirty="0">
                <a:solidFill>
                  <a:schemeClr val="tx1"/>
                </a:solidFill>
                <a:effectLst/>
                <a:latin typeface="+mn-lt"/>
                <a:ea typeface="+mn-ea"/>
                <a:cs typeface="+mn-cs"/>
              </a:rPr>
              <a:t> a </a:t>
            </a:r>
            <a:r>
              <a:rPr lang="en-US" sz="1200" b="1" kern="1200" dirty="0">
                <a:solidFill>
                  <a:schemeClr val="tx1"/>
                </a:solidFill>
                <a:effectLst/>
                <a:latin typeface="+mn-lt"/>
                <a:ea typeface="+mn-ea"/>
                <a:cs typeface="+mn-cs"/>
              </a:rPr>
              <a:t>Generic</a:t>
            </a:r>
            <a:r>
              <a:rPr lang="en-US" sz="1200" b="1" kern="1200" baseline="0" dirty="0">
                <a:solidFill>
                  <a:schemeClr val="tx1"/>
                </a:solidFill>
                <a:effectLst/>
                <a:latin typeface="+mn-lt"/>
                <a:ea typeface="+mn-ea"/>
                <a:cs typeface="+mn-cs"/>
              </a:rPr>
              <a:t> model.  </a:t>
            </a:r>
          </a:p>
          <a:p>
            <a:pPr marL="457200" marR="0" lvl="0" indent="-457200" algn="l" defTabSz="914400" rtl="0" eaLnBrk="1" fontAlgn="auto" latinLnBrk="0" hangingPunct="1">
              <a:lnSpc>
                <a:spcPct val="100000"/>
              </a:lnSpc>
              <a:spcBef>
                <a:spcPts val="1200"/>
              </a:spcBef>
              <a:spcAft>
                <a:spcPts val="600"/>
              </a:spcAft>
              <a:buClrTx/>
              <a:buSzTx/>
              <a:buFont typeface="Courier New" panose="02070309020205020404" pitchFamily="49" charset="0"/>
              <a:buChar char="o"/>
              <a:tabLst/>
              <a:defRPr/>
            </a:pPr>
            <a:r>
              <a:rPr lang="en-US" sz="1200" kern="1200" dirty="0">
                <a:solidFill>
                  <a:schemeClr val="tx1"/>
                </a:solidFill>
                <a:effectLst/>
                <a:latin typeface="+mn-lt"/>
                <a:ea typeface="+mn-ea"/>
                <a:cs typeface="+mn-cs"/>
              </a:rPr>
              <a:t>inclusive and bottom-up approaches to food waste reduction, reuse, and recovery at the neighborhood level. </a:t>
            </a:r>
            <a:endParaRPr lang="en-US"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marL="457200" indent="-457200">
              <a:spcBef>
                <a:spcPts val="1200"/>
              </a:spcBef>
              <a:spcAft>
                <a:spcPts val="600"/>
              </a:spcAft>
              <a:buFont typeface="Courier New" panose="02070309020205020404" pitchFamily="49" charset="0"/>
              <a:buChar char="o"/>
            </a:pPr>
            <a:r>
              <a:rPr lang="en-US" sz="1200" kern="1200" baseline="0" dirty="0">
                <a:solidFill>
                  <a:schemeClr val="tx1"/>
                </a:solidFill>
                <a:effectLst/>
                <a:latin typeface="+mn-lt"/>
                <a:ea typeface="+mn-ea"/>
                <a:cs typeface="+mn-cs"/>
              </a:rPr>
              <a:t>All data inputs can be publicly accessible. </a:t>
            </a:r>
            <a:endParaRPr lang="en-US" sz="1200" kern="1200" dirty="0">
              <a:solidFill>
                <a:schemeClr val="tx1"/>
              </a:solidFill>
              <a:effectLst/>
              <a:latin typeface="+mn-lt"/>
              <a:ea typeface="+mn-ea"/>
              <a:cs typeface="+mn-cs"/>
            </a:endParaRPr>
          </a:p>
          <a:p>
            <a:pPr marL="457200" indent="-457200">
              <a:spcBef>
                <a:spcPts val="1200"/>
              </a:spcBef>
              <a:spcAft>
                <a:spcPts val="600"/>
              </a:spcAft>
              <a:buFont typeface="Courier New" panose="02070309020205020404" pitchFamily="49" charset="0"/>
              <a:buChar char="o"/>
            </a:pPr>
            <a:r>
              <a:rPr lang="en-US" sz="1200" kern="1200" dirty="0">
                <a:solidFill>
                  <a:schemeClr val="tx1"/>
                </a:solidFill>
                <a:effectLst/>
                <a:latin typeface="+mn-lt"/>
                <a:ea typeface="+mn-ea"/>
                <a:cs typeface="+mn-cs"/>
              </a:rPr>
              <a:t>The generic model quantifies food waste generation (supply) from mixed categories of land uses and can be adapted in a specific neighborhood. </a:t>
            </a:r>
          </a:p>
          <a:p>
            <a:pPr marL="457200" indent="-457200">
              <a:spcBef>
                <a:spcPts val="1200"/>
              </a:spcBef>
              <a:spcAft>
                <a:spcPts val="600"/>
              </a:spcAft>
              <a:buFont typeface="Courier New" panose="02070309020205020404" pitchFamily="49" charset="0"/>
              <a:buChar char="o"/>
            </a:pPr>
            <a:endParaRPr lang="en-US" sz="1200" kern="1200" dirty="0">
              <a:solidFill>
                <a:schemeClr val="tx1"/>
              </a:solidFill>
              <a:effectLst/>
              <a:latin typeface="+mn-lt"/>
              <a:ea typeface="+mn-ea"/>
              <a:cs typeface="+mn-cs"/>
            </a:endParaRPr>
          </a:p>
          <a:p>
            <a:pPr marL="457200" indent="-457200">
              <a:spcBef>
                <a:spcPts val="1200"/>
              </a:spcBef>
              <a:spcAft>
                <a:spcPts val="600"/>
              </a:spcAft>
              <a:buFont typeface="Courier New" panose="02070309020205020404" pitchFamily="49" charset="0"/>
              <a:buChar char="o"/>
            </a:pPr>
            <a:r>
              <a:rPr lang="en-US" sz="1200" kern="1200" dirty="0">
                <a:solidFill>
                  <a:schemeClr val="tx1"/>
                </a:solidFill>
                <a:effectLst/>
                <a:latin typeface="+mn-lt"/>
                <a:ea typeface="+mn-ea"/>
                <a:cs typeface="+mn-cs"/>
              </a:rPr>
              <a:t>Here</a:t>
            </a:r>
            <a:r>
              <a:rPr lang="en-US" sz="1200" kern="1200" baseline="0" dirty="0">
                <a:solidFill>
                  <a:schemeClr val="tx1"/>
                </a:solidFill>
                <a:effectLst/>
                <a:latin typeface="+mn-lt"/>
                <a:ea typeface="+mn-ea"/>
                <a:cs typeface="+mn-cs"/>
              </a:rPr>
              <a:t> shows an example of our results, estimates at the zip code level for annual generation volume. </a:t>
            </a:r>
            <a:endParaRPr lang="en-US"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marL="457200" indent="-457200">
              <a:spcBef>
                <a:spcPts val="1200"/>
              </a:spcBef>
              <a:spcAft>
                <a:spcPts val="600"/>
              </a:spcAft>
              <a:buFont typeface="Courier New" panose="02070309020205020404" pitchFamily="49" charset="0"/>
              <a:buChar char="o"/>
            </a:pPr>
            <a:endParaRPr lang="en-US"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marL="457200" indent="-457200">
              <a:spcBef>
                <a:spcPts val="1200"/>
              </a:spcBef>
              <a:spcAft>
                <a:spcPts val="600"/>
              </a:spcAft>
              <a:buFont typeface="Courier New" panose="02070309020205020404" pitchFamily="49" charset="0"/>
              <a:buChar char="o"/>
            </a:pPr>
            <a:r>
              <a:rPr lang="en-US" sz="12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For a conservative estimate, City of Chicago generates over 430,000 metric tons, of food scraps each year from residents, businesses, and institutions.</a:t>
            </a:r>
          </a:p>
          <a:p>
            <a:pPr marL="457200" indent="-457200">
              <a:spcBef>
                <a:spcPts val="1200"/>
              </a:spcBef>
              <a:spcAft>
                <a:spcPts val="600"/>
              </a:spcAft>
              <a:buFont typeface="Courier New" panose="02070309020205020404" pitchFamily="49" charset="0"/>
              <a:buChar char="o"/>
            </a:pPr>
            <a:r>
              <a:rPr lang="en-US" sz="12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At zip</a:t>
            </a:r>
            <a:r>
              <a:rPr lang="en-US" sz="1200" b="1" baseline="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code level, each zip code generates from 600 to 15,000 tons each year. </a:t>
            </a:r>
          </a:p>
          <a:p>
            <a:pPr marL="457200" indent="-457200">
              <a:spcBef>
                <a:spcPts val="1200"/>
              </a:spcBef>
              <a:spcAft>
                <a:spcPts val="600"/>
              </a:spcAft>
              <a:buFont typeface="Courier New" panose="02070309020205020404" pitchFamily="49" charset="0"/>
              <a:buChar char="o"/>
            </a:pPr>
            <a:endParaRPr lang="en-US" sz="1200" b="1" baseline="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marL="457200" indent="-457200">
              <a:spcBef>
                <a:spcPts val="1200"/>
              </a:spcBef>
              <a:spcAft>
                <a:spcPts val="600"/>
              </a:spcAft>
              <a:buFont typeface="Courier New" panose="02070309020205020404" pitchFamily="49" charset="0"/>
              <a:buChar char="o"/>
            </a:pPr>
            <a:r>
              <a:rPr lang="en-US" sz="1200" b="1" baseline="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Causal factors – temporal factor, </a:t>
            </a:r>
          </a:p>
          <a:p>
            <a:pPr marL="457200" indent="-457200">
              <a:spcBef>
                <a:spcPts val="1200"/>
              </a:spcBef>
              <a:spcAft>
                <a:spcPts val="600"/>
              </a:spcAft>
              <a:buFont typeface="Courier New" panose="02070309020205020404" pitchFamily="49" charset="0"/>
              <a:buChar char="o"/>
            </a:pPr>
            <a:endParaRPr lang="en-US" sz="1200" b="1" baseline="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marL="457200" indent="-457200">
              <a:spcBef>
                <a:spcPts val="1200"/>
              </a:spcBef>
              <a:spcAft>
                <a:spcPts val="600"/>
              </a:spcAft>
              <a:buFont typeface="Courier New" panose="02070309020205020404" pitchFamily="49" charset="0"/>
              <a:buChar char="o"/>
            </a:pPr>
            <a:endParaRPr lang="en-US" sz="12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marL="457200" indent="-457200">
              <a:spcBef>
                <a:spcPts val="1200"/>
              </a:spcBef>
              <a:spcAft>
                <a:spcPts val="600"/>
              </a:spcAft>
              <a:buFont typeface="Courier New" panose="02070309020205020404" pitchFamily="49" charset="0"/>
              <a:buChar char="o"/>
            </a:pPr>
            <a:r>
              <a:rPr lang="en-US" sz="1200" kern="1200" dirty="0">
                <a:solidFill>
                  <a:schemeClr val="tx1"/>
                </a:solidFill>
                <a:effectLst/>
                <a:latin typeface="+mn-lt"/>
                <a:ea typeface="+mn-ea"/>
                <a:cs typeface="+mn-cs"/>
              </a:rPr>
              <a:t>city of Chicago has the potential to donate at least 12,900 tons of FW annually to feed hungry people, as of 3% of total FW generation.</a:t>
            </a:r>
          </a:p>
          <a:p>
            <a:pPr marL="457200" indent="-457200">
              <a:spcBef>
                <a:spcPts val="1200"/>
              </a:spcBef>
              <a:spcAft>
                <a:spcPts val="600"/>
              </a:spcAft>
              <a:buFont typeface="Courier New" panose="02070309020205020404" pitchFamily="49" charset="0"/>
              <a:buChar char="o"/>
            </a:pPr>
            <a:endParaRPr lang="en-US" sz="1200" kern="1200" dirty="0">
              <a:solidFill>
                <a:schemeClr val="tx1"/>
              </a:solidFill>
              <a:effectLst/>
              <a:latin typeface="+mn-lt"/>
              <a:ea typeface="+mn-ea"/>
              <a:cs typeface="+mn-cs"/>
            </a:endParaRPr>
          </a:p>
          <a:p>
            <a:pPr marL="457200" indent="-457200">
              <a:spcBef>
                <a:spcPts val="1200"/>
              </a:spcBef>
              <a:spcAft>
                <a:spcPts val="600"/>
              </a:spcAft>
              <a:buFont typeface="Courier New" panose="02070309020205020404" pitchFamily="49" charset="0"/>
              <a:buChar char="o"/>
            </a:pPr>
            <a:endParaRPr lang="en-US" sz="1200" kern="1200" dirty="0">
              <a:solidFill>
                <a:schemeClr val="tx1"/>
              </a:solidFill>
              <a:effectLst/>
              <a:latin typeface="+mn-lt"/>
              <a:ea typeface="+mn-ea"/>
              <a:cs typeface="+mn-cs"/>
            </a:endParaRPr>
          </a:p>
          <a:p>
            <a:pPr marL="457200" indent="-457200">
              <a:spcBef>
                <a:spcPts val="1200"/>
              </a:spcBef>
              <a:spcAft>
                <a:spcPts val="600"/>
              </a:spcAft>
              <a:buFont typeface="Courier New" panose="02070309020205020404" pitchFamily="49" charset="0"/>
              <a:buChar char="o"/>
            </a:pPr>
            <a:r>
              <a:rPr lang="en-US" dirty="0"/>
              <a:t>Within the city limits </a:t>
            </a:r>
            <a:r>
              <a:rPr lang="en-US" b="1" dirty="0"/>
              <a:t>there are close to 60 different Chicago zip codes</a:t>
            </a:r>
            <a:r>
              <a:rPr lang="en-US" dirty="0"/>
              <a:t>. Typically, a single zip code will stretch across several separate Chicago neighborhoods. However, there are many neighborhoods big enough to have their own zip code, such as East Rogers Park (60626). You'll also find quite a few Chicago neighborhoods that are divided by more than one zip code, like Lawndale which is spread out over five zip codes. And the Loop, despite its small size, requires six zip codes all to itself because of the high concentration of addresses in downtown.</a:t>
            </a:r>
            <a:endParaRPr lang="en-US" sz="1200" kern="1200" dirty="0">
              <a:solidFill>
                <a:schemeClr val="tx1"/>
              </a:solidFill>
              <a:effectLst/>
              <a:latin typeface="+mn-lt"/>
              <a:ea typeface="+mn-ea"/>
              <a:cs typeface="+mn-cs"/>
            </a:endParaRPr>
          </a:p>
          <a:p>
            <a:pPr marL="457200" indent="-457200">
              <a:spcBef>
                <a:spcPts val="1200"/>
              </a:spcBef>
              <a:spcAft>
                <a:spcPts val="600"/>
              </a:spcAft>
              <a:buFont typeface="Courier New" panose="02070309020205020404" pitchFamily="49" charset="0"/>
              <a:buChar char="o"/>
            </a:pPr>
            <a:endParaRPr lang="en-US" sz="1200" kern="1200" dirty="0">
              <a:solidFill>
                <a:schemeClr val="tx1"/>
              </a:solidFill>
              <a:effectLst/>
              <a:latin typeface="+mn-lt"/>
              <a:ea typeface="+mn-ea"/>
              <a:cs typeface="+mn-cs"/>
            </a:endParaRPr>
          </a:p>
          <a:p>
            <a:pPr marL="457200" indent="-457200">
              <a:spcBef>
                <a:spcPts val="1200"/>
              </a:spcBef>
              <a:spcAft>
                <a:spcPts val="600"/>
              </a:spcAft>
              <a:buFont typeface="Courier New" panose="02070309020205020404" pitchFamily="49" charset="0"/>
              <a:buChar char="o"/>
            </a:pPr>
            <a:endParaRPr lang="en-US"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ABA779-BAA4-4FDC-BE0D-C63A39743E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2658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Clearly the locations with a high density of recoverable food do not match the</a:t>
            </a:r>
          </a:p>
          <a:p>
            <a:r>
              <a:rPr lang="en-US" sz="1200" b="0" i="0" u="none" strike="noStrike" kern="1200" baseline="0" dirty="0">
                <a:solidFill>
                  <a:schemeClr val="tx1"/>
                </a:solidFill>
                <a:latin typeface="+mn-lt"/>
                <a:ea typeface="+mn-ea"/>
                <a:cs typeface="+mn-cs"/>
              </a:rPr>
              <a:t>demand of food donation, e.g., food banks (illustrated as small yellow dots).</a:t>
            </a:r>
          </a:p>
          <a:p>
            <a:r>
              <a:rPr lang="en-US" sz="1200" b="0" i="0" u="none" strike="noStrike" kern="1200" baseline="0" dirty="0">
                <a:solidFill>
                  <a:schemeClr val="tx1"/>
                </a:solidFill>
                <a:latin typeface="+mn-lt"/>
                <a:ea typeface="+mn-ea"/>
                <a:cs typeface="+mn-cs"/>
              </a:rPr>
              <a:t>To identify the communities that either have high donation potential or desire more</a:t>
            </a:r>
          </a:p>
          <a:p>
            <a:r>
              <a:rPr lang="en-US" sz="1200" b="0" i="0" u="none" strike="noStrike" kern="1200" baseline="0" dirty="0">
                <a:solidFill>
                  <a:schemeClr val="tx1"/>
                </a:solidFill>
                <a:latin typeface="+mn-lt"/>
                <a:ea typeface="+mn-ea"/>
                <a:cs typeface="+mn-cs"/>
              </a:rPr>
              <a:t>supply at the food banks, this study developed a food waste Supply-Demand Index</a:t>
            </a:r>
          </a:p>
          <a:p>
            <a:r>
              <a:rPr lang="en-US" sz="1200" b="0" i="0" u="none" strike="noStrike" kern="1200" baseline="0" dirty="0">
                <a:solidFill>
                  <a:schemeClr val="tx1"/>
                </a:solidFill>
                <a:latin typeface="+mn-lt"/>
                <a:ea typeface="+mn-ea"/>
                <a:cs typeface="+mn-cs"/>
              </a:rPr>
              <a:t>(SDI), which is calculated as the difference between the Food Supply Index and the</a:t>
            </a:r>
          </a:p>
          <a:p>
            <a:r>
              <a:rPr lang="en-US" sz="1200" b="0" i="0" u="none" strike="noStrike" kern="1200" baseline="0" dirty="0">
                <a:solidFill>
                  <a:schemeClr val="tx1"/>
                </a:solidFill>
                <a:latin typeface="+mn-lt"/>
                <a:ea typeface="+mn-ea"/>
                <a:cs typeface="+mn-cs"/>
              </a:rPr>
              <a:t>Food Demand Index. The Food Supply Index is calculated by the percentile value (0 to</a:t>
            </a:r>
          </a:p>
          <a:p>
            <a:r>
              <a:rPr lang="en-US" sz="1200" b="0" i="0" u="none" strike="noStrike" kern="1200" baseline="0" dirty="0">
                <a:solidFill>
                  <a:schemeClr val="tx1"/>
                </a:solidFill>
                <a:latin typeface="+mn-lt"/>
                <a:ea typeface="+mn-ea"/>
                <a:cs typeface="+mn-cs"/>
              </a:rPr>
              <a:t>1) of food donation potential density in a given community. The Food Demand Index is</a:t>
            </a:r>
          </a:p>
          <a:p>
            <a:r>
              <a:rPr lang="en-US" sz="1200" b="0" i="0" u="none" strike="noStrike" kern="1200" baseline="0" dirty="0">
                <a:solidFill>
                  <a:schemeClr val="tx1"/>
                </a:solidFill>
                <a:latin typeface="+mn-lt"/>
                <a:ea typeface="+mn-ea"/>
                <a:cs typeface="+mn-cs"/>
              </a:rPr>
              <a:t>calculated by the percentile value of food bank density in a given community. If the SDI</a:t>
            </a:r>
          </a:p>
          <a:p>
            <a:r>
              <a:rPr lang="en-US" sz="1200" b="0" i="0" u="none" strike="noStrike" kern="1200" baseline="0" dirty="0">
                <a:solidFill>
                  <a:schemeClr val="tx1"/>
                </a:solidFill>
                <a:latin typeface="+mn-lt"/>
                <a:ea typeface="+mn-ea"/>
                <a:cs typeface="+mn-cs"/>
              </a:rPr>
              <a:t>is larger than 0.25, we assumed that food discard volume was higher than the demand</a:t>
            </a:r>
          </a:p>
          <a:p>
            <a:r>
              <a:rPr lang="en-US" sz="1200" b="0" i="0" u="none" strike="noStrike" kern="1200" baseline="0" dirty="0">
                <a:solidFill>
                  <a:schemeClr val="tx1"/>
                </a:solidFill>
                <a:latin typeface="+mn-lt"/>
                <a:ea typeface="+mn-ea"/>
                <a:cs typeface="+mn-cs"/>
              </a:rPr>
              <a:t>from food banks and the area is categorized as the “Surplus”. If the SDI is lower than -</a:t>
            </a:r>
          </a:p>
          <a:p>
            <a:r>
              <a:rPr lang="en-US" sz="1200" b="0" i="0" u="none" strike="noStrike" kern="1200" baseline="0" dirty="0">
                <a:solidFill>
                  <a:schemeClr val="tx1"/>
                </a:solidFill>
                <a:latin typeface="+mn-lt"/>
                <a:ea typeface="+mn-ea"/>
                <a:cs typeface="+mn-cs"/>
              </a:rPr>
              <a:t>0.25, we assumed that the area needs more food donations and thus categorized it as the</a:t>
            </a:r>
            <a:endParaRPr lang="en-US"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ABA779-BAA4-4FDC-BE0D-C63A39743E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9222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Many would</a:t>
            </a:r>
            <a:r>
              <a:rPr lang="en-US" sz="1200" b="1" kern="1200" baseline="0" dirty="0">
                <a:solidFill>
                  <a:schemeClr val="tx1"/>
                </a:solidFill>
                <a:effectLst/>
                <a:latin typeface="+mn-lt"/>
                <a:ea typeface="+mn-ea"/>
                <a:cs typeface="+mn-cs"/>
              </a:rPr>
              <a:t> attribute the inefficiency in food waste recovery to the unique challenges, which can be highlighted in urban areas. </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small amounts of FW are generated from a large number of locations, but generally left out of the current FW recycling process. </a:t>
            </a:r>
          </a:p>
          <a:p>
            <a:r>
              <a:rPr lang="en-US" sz="1200" kern="1200" dirty="0" err="1">
                <a:solidFill>
                  <a:schemeClr val="tx1"/>
                </a:solidFill>
                <a:effectLst/>
                <a:latin typeface="+mn-lt"/>
                <a:ea typeface="+mn-ea"/>
                <a:cs typeface="+mn-cs"/>
              </a:rPr>
              <a:t>Ordor</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water content, and time-sensitivity also contribute to transportation complexities. </a:t>
            </a:r>
          </a:p>
          <a:p>
            <a:r>
              <a:rPr lang="en-US" sz="1200" kern="1200" baseline="0" dirty="0">
                <a:solidFill>
                  <a:schemeClr val="tx1"/>
                </a:solidFill>
                <a:effectLst/>
                <a:latin typeface="+mn-lt"/>
                <a:ea typeface="+mn-ea"/>
                <a:cs typeface="+mn-cs"/>
              </a:rPr>
              <a:t>How to justify the cost? </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urban areas presents potential opportunities of economies of scale in food scrap collection and thus leads to cost savings. </a:t>
            </a:r>
          </a:p>
          <a:p>
            <a:r>
              <a:rPr lang="en-US" sz="1200" kern="1200" dirty="0">
                <a:solidFill>
                  <a:schemeClr val="tx1"/>
                </a:solidFill>
                <a:effectLst/>
                <a:latin typeface="+mn-lt"/>
                <a:ea typeface="+mn-ea"/>
                <a:cs typeface="+mn-cs"/>
              </a:rPr>
              <a:t>Meanwhile, urban areas with extensive and </a:t>
            </a:r>
            <a:r>
              <a:rPr lang="en-US" sz="1200" b="1" kern="1200" dirty="0">
                <a:solidFill>
                  <a:schemeClr val="tx1"/>
                </a:solidFill>
                <a:effectLst/>
                <a:latin typeface="+mn-lt"/>
                <a:ea typeface="+mn-ea"/>
                <a:cs typeface="+mn-cs"/>
              </a:rPr>
              <a:t>diverse businesses </a:t>
            </a:r>
            <a:r>
              <a:rPr lang="en-US" sz="1200" kern="1200" dirty="0">
                <a:solidFill>
                  <a:schemeClr val="tx1"/>
                </a:solidFill>
                <a:effectLst/>
                <a:latin typeface="+mn-lt"/>
                <a:ea typeface="+mn-ea"/>
                <a:cs typeface="+mn-cs"/>
              </a:rPr>
              <a:t>(e.g., restaurants, shops, medical centers, universities) have significant potentials</a:t>
            </a:r>
            <a:r>
              <a:rPr lang="en-US" sz="1200" kern="1200" baseline="0" dirty="0">
                <a:solidFill>
                  <a:schemeClr val="tx1"/>
                </a:solidFill>
                <a:effectLst/>
                <a:latin typeface="+mn-lt"/>
                <a:ea typeface="+mn-ea"/>
                <a:cs typeface="+mn-cs"/>
              </a:rPr>
              <a:t> for </a:t>
            </a:r>
            <a:r>
              <a:rPr lang="en-US" sz="1200" b="1" kern="1200" baseline="0" dirty="0">
                <a:solidFill>
                  <a:schemeClr val="tx1"/>
                </a:solidFill>
                <a:effectLst/>
                <a:latin typeface="+mn-lt"/>
                <a:ea typeface="+mn-ea"/>
                <a:cs typeface="+mn-cs"/>
              </a:rPr>
              <a:t>alternative strategies. </a:t>
            </a:r>
          </a:p>
          <a:p>
            <a:r>
              <a:rPr lang="en-US" sz="1200" kern="1200" dirty="0">
                <a:solidFill>
                  <a:schemeClr val="tx1"/>
                </a:solidFill>
                <a:effectLst/>
                <a:latin typeface="+mn-lt"/>
                <a:ea typeface="+mn-ea"/>
                <a:cs typeface="+mn-cs"/>
              </a:rPr>
              <a:t>Recovering, recirculating, and reusing food discards </a:t>
            </a:r>
            <a:r>
              <a:rPr lang="en-US" sz="1200" b="1" kern="1200" dirty="0">
                <a:solidFill>
                  <a:schemeClr val="tx1"/>
                </a:solidFill>
                <a:effectLst/>
                <a:latin typeface="+mn-lt"/>
                <a:ea typeface="+mn-ea"/>
                <a:cs typeface="+mn-cs"/>
              </a:rPr>
              <a:t>further create job opportunities and foster community engagement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Rather</a:t>
            </a:r>
            <a:r>
              <a:rPr lang="en-US" sz="1200" b="1" kern="1200" baseline="0" dirty="0">
                <a:solidFill>
                  <a:schemeClr val="tx1"/>
                </a:solidFill>
                <a:effectLst/>
                <a:latin typeface="+mn-lt"/>
                <a:ea typeface="+mn-ea"/>
                <a:cs typeface="+mn-cs"/>
              </a:rPr>
              <a:t> than the food logistics challenge, it is the data limitations – quantity, quality, distribution, </a:t>
            </a:r>
          </a:p>
          <a:p>
            <a:endParaRPr lang="en-US" sz="1200" b="1" kern="1200" baseline="0" dirty="0">
              <a:solidFill>
                <a:schemeClr val="tx1"/>
              </a:solidFill>
              <a:effectLst/>
              <a:latin typeface="+mn-lt"/>
              <a:ea typeface="+mn-ea"/>
              <a:cs typeface="+mn-cs"/>
            </a:endParaRPr>
          </a:p>
          <a:p>
            <a:r>
              <a:rPr lang="en-US" sz="1200" b="1" kern="1200" baseline="0" dirty="0">
                <a:solidFill>
                  <a:schemeClr val="tx1"/>
                </a:solidFill>
                <a:effectLst/>
                <a:latin typeface="+mn-lt"/>
                <a:ea typeface="+mn-ea"/>
                <a:cs typeface="+mn-cs"/>
              </a:rPr>
              <a:t>In particular food donation, which we have focused on</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alternative FWM strategies, such as source reduction, donations to food pantries, use for animal feed or industrial feedstock, and composting</a:t>
            </a:r>
          </a:p>
          <a:p>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to get there? Quantity, quality, spatial</a:t>
            </a:r>
            <a:r>
              <a:rPr lang="en-US" sz="1200" kern="1200" baseline="0" dirty="0">
                <a:solidFill>
                  <a:schemeClr val="tx1"/>
                </a:solidFill>
                <a:effectLst/>
                <a:latin typeface="+mn-lt"/>
                <a:ea typeface="+mn-ea"/>
                <a:cs typeface="+mn-cs"/>
              </a:rPr>
              <a:t> distribution.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ABA779-BAA4-4FDC-BE0D-C63A39743E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6209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U.S. markets for reusing and recycling post-vehicle EV batteries are still under development, despite the rapid growth in EV sales.</a:t>
            </a:r>
          </a:p>
          <a:p>
            <a:r>
              <a:rPr lang="en-US" sz="1200" kern="1200" dirty="0">
                <a:solidFill>
                  <a:schemeClr val="tx1"/>
                </a:solidFill>
                <a:effectLst/>
                <a:latin typeface="+mn-lt"/>
                <a:ea typeface="+mn-ea"/>
                <a:cs typeface="+mn-cs"/>
              </a:rPr>
              <a:t>Only a small proportion of used batteries have been recycled domestically and supporting facilities are still lagging (Wang et al., 2014a).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ABA779-BAA4-4FDC-BE0D-C63A39743E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9020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strike="sngStrike"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2C733-B624-4BA0-87A0-F1A5C2BB52E4}"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48826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ABA779-BAA4-4FDC-BE0D-C63A39743E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15893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an annual basis, 52% of new EVs in the U.S. were sold in the State of California.</a:t>
            </a:r>
            <a:r>
              <a:rPr lang="en-US" sz="1200" kern="1200" baseline="30000" dirty="0">
                <a:solidFill>
                  <a:schemeClr val="tx1"/>
                </a:solidFill>
                <a:effectLst/>
                <a:latin typeface="+mn-lt"/>
                <a:ea typeface="+mn-ea"/>
                <a:cs typeface="+mn-cs"/>
              </a:rPr>
              <a:t>16-17</a:t>
            </a:r>
            <a:r>
              <a:rPr lang="en-US" sz="1200" kern="1200" dirty="0">
                <a:solidFill>
                  <a:schemeClr val="tx1"/>
                </a:solidFill>
                <a:effectLst/>
                <a:latin typeface="+mn-lt"/>
                <a:ea typeface="+mn-ea"/>
                <a:cs typeface="+mn-cs"/>
              </a:rPr>
              <a:t> In 2016, the state sold 33,200 PHEVs and 40,300 BEVs, which together account for 3.5% of new vehicle sales (i.e., New Light Vehicles Sales at 2.09 million).</a:t>
            </a:r>
            <a:r>
              <a:rPr lang="en-US" sz="1200" kern="1200" baseline="30000" dirty="0">
                <a:solidFill>
                  <a:schemeClr val="tx1"/>
                </a:solidFill>
                <a:effectLst/>
                <a:latin typeface="+mn-lt"/>
                <a:ea typeface="+mn-ea"/>
                <a:cs typeface="+mn-cs"/>
              </a:rPr>
              <a:t>18</a:t>
            </a:r>
            <a:r>
              <a:rPr lang="en-US" sz="1200" kern="1200" dirty="0">
                <a:solidFill>
                  <a:schemeClr val="tx1"/>
                </a:solidFill>
                <a:effectLst/>
                <a:latin typeface="+mn-lt"/>
                <a:ea typeface="+mn-ea"/>
                <a:cs typeface="+mn-cs"/>
              </a:rPr>
              <a:t> The California Zero Emission Vehicles (ZEV) plan targets are to have ZEVs account for 15.4% of new car sales by 2024.</a:t>
            </a:r>
            <a:r>
              <a:rPr lang="en-US" sz="1200" kern="1200" baseline="30000" dirty="0">
                <a:solidFill>
                  <a:schemeClr val="tx1"/>
                </a:solidFill>
                <a:effectLst/>
                <a:latin typeface="+mn-lt"/>
                <a:ea typeface="+mn-ea"/>
                <a:cs typeface="+mn-cs"/>
              </a:rPr>
              <a:t>17</a:t>
            </a:r>
            <a:r>
              <a:rPr lang="en-US" sz="1200" kern="1200" dirty="0">
                <a:solidFill>
                  <a:schemeClr val="tx1"/>
                </a:solidFill>
                <a:effectLst/>
                <a:latin typeface="+mn-lt"/>
                <a:ea typeface="+mn-ea"/>
                <a:cs typeface="+mn-cs"/>
              </a:rPr>
              <a:t> Eventually, the ambitious plan projects that ZEVs would reach 100% of market share in California by 2050.</a:t>
            </a:r>
            <a:r>
              <a:rPr lang="en-US" sz="1200" kern="1200" baseline="30000" dirty="0">
                <a:solidFill>
                  <a:schemeClr val="tx1"/>
                </a:solidFill>
                <a:effectLst/>
                <a:latin typeface="+mn-lt"/>
                <a:ea typeface="+mn-ea"/>
                <a:cs typeface="+mn-cs"/>
              </a:rPr>
              <a:t>17</a:t>
            </a:r>
            <a:r>
              <a:rPr lang="en-US" sz="1200" kern="1200" dirty="0">
                <a:solidFill>
                  <a:schemeClr val="tx1"/>
                </a:solidFill>
                <a:effectLst/>
                <a:latin typeface="+mn-lt"/>
                <a:ea typeface="+mn-ea"/>
                <a:cs typeface="+mn-cs"/>
              </a:rPr>
              <a:t> The rapid growth of the California EV market and its anticipated full market penetration demonstrate the urgency of managing EOL EV batteries.  </a:t>
            </a:r>
          </a:p>
          <a:p>
            <a:r>
              <a:rPr lang="en-US" sz="1200" kern="1200" dirty="0">
                <a:solidFill>
                  <a:schemeClr val="tx1"/>
                </a:solidFill>
                <a:effectLst/>
                <a:latin typeface="+mn-lt"/>
                <a:ea typeface="+mn-ea"/>
                <a:cs typeface="+mn-cs"/>
              </a:rPr>
              <a:t> Just a quick note on formatting. The guideline has no indent for paragraphs, and there is a double space between paragraphs.</a:t>
            </a:r>
          </a:p>
          <a:p>
            <a:endParaRPr lang="en-US" sz="1400" strike="sngStrike"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2C733-B624-4BA0-87A0-F1A5C2BB52E4}"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22395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ABA779-BAA4-4FDC-BE0D-C63A39743E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74844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ABA779-BAA4-4FDC-BE0D-C63A39743E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528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19036" indent="-319036" eaLnBrk="1" hangingPunct="1">
              <a:buClr>
                <a:srgbClr val="0070C0"/>
              </a:buClr>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54C1F50-6E20-4127-BBAA-E774A018AE9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177112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19036" indent="-319036" eaLnBrk="1" hangingPunct="1">
              <a:buClr>
                <a:srgbClr val="0070C0"/>
              </a:buClr>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54C1F50-6E20-4127-BBAA-E774A018AE9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979109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strike="sngStrike"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2C733-B624-4BA0-87A0-F1A5C2BB52E4}"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26022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https://www.thestar.com/life/2018/05/15/toronto-restaurant-takes-coffee-cup-recycling-into-their-own-hands.html</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4C1F50-6E20-4127-BBAA-E774A018AE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62167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ABA779-BAA4-4FDC-BE0D-C63A39743E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0337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2" defTabSz="914266">
              <a:spcBef>
                <a:spcPct val="50000"/>
              </a:spcBef>
              <a:spcAft>
                <a:spcPct val="20000"/>
              </a:spcAft>
              <a:defRPr/>
            </a:pPr>
            <a:r>
              <a:rPr lang="en-US" altLang="zh-CN" dirty="0"/>
              <a:t>Growing proportion of population lives in cities. To support urban growth, intensified energy, water, and materials are needed. The residuals of urban production and consumption activities, such as waste, were “out of sight, out of mind.”  Thomas </a:t>
            </a:r>
            <a:r>
              <a:rPr lang="en-US" altLang="zh-CN" dirty="0" err="1"/>
              <a:t>Garver</a:t>
            </a:r>
            <a:r>
              <a:rPr lang="en-US" altLang="zh-CN" dirty="0"/>
              <a:t> describes it as “Invisible </a:t>
            </a:r>
            <a:r>
              <a:rPr lang="en-US" altLang="zh-CN" dirty="0" err="1"/>
              <a:t>Urbansim</a:t>
            </a:r>
            <a:r>
              <a:rPr lang="en-US" altLang="zh-CN" dirty="0"/>
              <a:t>”: “[T]he products must still be made, the power generated, the water pumped, and the sewage treated… [B]</a:t>
            </a:r>
            <a:r>
              <a:rPr lang="en-US" altLang="zh-CN" dirty="0" err="1"/>
              <a:t>ut</a:t>
            </a:r>
            <a:r>
              <a:rPr lang="en-US" altLang="zh-CN" dirty="0"/>
              <a:t> let it be done elsewhere, and invisibly” </a:t>
            </a:r>
          </a:p>
          <a:p>
            <a:pPr marL="0" lvl="2" defTabSz="914266">
              <a:spcBef>
                <a:spcPct val="50000"/>
              </a:spcBef>
              <a:spcAft>
                <a:spcPct val="20000"/>
              </a:spcAft>
              <a:defRPr/>
            </a:pPr>
            <a:endParaRPr lang="en-US" altLang="zh-CN" dirty="0"/>
          </a:p>
          <a:p>
            <a:pPr marL="0" lvl="2" defTabSz="914266">
              <a:spcBef>
                <a:spcPct val="50000"/>
              </a:spcBef>
              <a:spcAft>
                <a:spcPct val="20000"/>
              </a:spcAft>
              <a:defRPr/>
            </a:pPr>
            <a:r>
              <a:rPr lang="en-US" altLang="zh-CN" dirty="0"/>
              <a:t>Moreover,</a:t>
            </a:r>
            <a:r>
              <a:rPr lang="en-US" altLang="zh-CN" baseline="0" dirty="0"/>
              <a:t> “invisible” pressure has been resulted from urban population growth, land development and conversion, decreasing life span of products, and increasing intensity of material use.  </a:t>
            </a:r>
            <a:endParaRPr lang="en-US" altLang="zh-CN" dirty="0"/>
          </a:p>
          <a:p>
            <a:pPr marL="0" lvl="2" defTabSz="948368">
              <a:spcBef>
                <a:spcPct val="50000"/>
              </a:spcBef>
              <a:spcAft>
                <a:spcPct val="20000"/>
              </a:spcAft>
              <a:defRPr/>
            </a:pPr>
            <a:endParaRPr lang="en-US" altLang="zh-C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4C1F50-6E20-4127-BBAA-E774A018AE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25839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strike="sngStrike"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2C733-B624-4BA0-87A0-F1A5C2BB52E4}"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65805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ABA779-BAA4-4FDC-BE0D-C63A39743E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540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E80DF-6887-4CBD-9645-1BB2DBE21368}" type="slidenum">
              <a:rPr lang="en-US" smtClean="0"/>
              <a:t>4</a:t>
            </a:fld>
            <a:endParaRPr lang="en-US"/>
          </a:p>
        </p:txBody>
      </p:sp>
    </p:spTree>
    <p:extLst>
      <p:ext uri="{BB962C8B-B14F-4D97-AF65-F5344CB8AC3E}">
        <p14:creationId xmlns:p14="http://schemas.microsoft.com/office/powerpoint/2010/main" val="62385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E80DF-6887-4CBD-9645-1BB2DBE213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2626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https://www.denvergov.org/content/dam/denvergov/Portals/779/images/2020%20Goals%20Infographic%20082916_cropped.jpeg</a:t>
            </a:r>
          </a:p>
        </p:txBody>
      </p:sp>
      <p:sp>
        <p:nvSpPr>
          <p:cNvPr id="4" name="Slide Number Placeholder 3"/>
          <p:cNvSpPr>
            <a:spLocks noGrp="1"/>
          </p:cNvSpPr>
          <p:nvPr>
            <p:ph type="sldNum" sz="quarter" idx="10"/>
          </p:nvPr>
        </p:nvSpPr>
        <p:spPr/>
        <p:txBody>
          <a:bodyPr/>
          <a:lstStyle/>
          <a:p>
            <a:fld id="{0B3E80DF-6887-4CBD-9645-1BB2DBE21368}" type="slidenum">
              <a:rPr lang="en-US" smtClean="0"/>
              <a:t>6</a:t>
            </a:fld>
            <a:endParaRPr lang="en-US"/>
          </a:p>
        </p:txBody>
      </p:sp>
    </p:spTree>
    <p:extLst>
      <p:ext uri="{BB962C8B-B14F-4D97-AF65-F5344CB8AC3E}">
        <p14:creationId xmlns:p14="http://schemas.microsoft.com/office/powerpoint/2010/main" val="2112666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2CCCB9-A927-44B4-A67D-85B26482CC72}" type="slidenum">
              <a:rPr lang="en-US" smtClean="0"/>
              <a:t>7</a:t>
            </a:fld>
            <a:endParaRPr lang="en-US"/>
          </a:p>
        </p:txBody>
      </p:sp>
    </p:spTree>
    <p:extLst>
      <p:ext uri="{BB962C8B-B14F-4D97-AF65-F5344CB8AC3E}">
        <p14:creationId xmlns:p14="http://schemas.microsoft.com/office/powerpoint/2010/main" val="3208505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19036" indent="-319036" eaLnBrk="1" hangingPunct="1">
              <a:buClr>
                <a:srgbClr val="0070C0"/>
              </a:buClr>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54C1F50-6E20-4127-BBAA-E774A018AE9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34791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In a system view of each waste management option, this study adopted a full cost accounting approach, which aimed to include all the costs associated with providing a particular waste management service throughout the production process (National Recycling Coalition, 1996). For instance, the costs for </a:t>
            </a:r>
            <a:r>
              <a:rPr lang="en-US" dirty="0" err="1"/>
              <a:t>landfilling</a:t>
            </a:r>
            <a:r>
              <a:rPr lang="en-US" dirty="0"/>
              <a:t> include pre-construction costs, construction costs, operating, maintenance, closure and post-closure care, as well as social and environmental impacts. This study also took into account the “multiplier effects” created through inter-</a:t>
            </a:r>
            <a:r>
              <a:rPr lang="en-US" dirty="0" err="1"/>
              <a:t>sectoral</a:t>
            </a:r>
            <a:r>
              <a:rPr lang="en-US" dirty="0"/>
              <a:t> linkages. The indicator of “value added” included in the analysis, in particular, measures the demand of goods and services for waste management activities from other sectors (Goldman and </a:t>
            </a:r>
            <a:r>
              <a:rPr lang="en-US" dirty="0" err="1"/>
              <a:t>Ogishi</a:t>
            </a:r>
            <a:r>
              <a:rPr lang="en-US" dirty="0"/>
              <a:t>, 2001). To incorporate the concerns about externalities, this study also considered environmental damage costs of waste disposal. </a:t>
            </a:r>
          </a:p>
          <a:p>
            <a:endParaRPr lang="en-US" dirty="0"/>
          </a:p>
          <a:p>
            <a:pPr defTabSz="881341">
              <a:defRPr/>
            </a:pPr>
            <a:r>
              <a:rPr lang="en-US" dirty="0"/>
              <a:t>To incorporate the cost considerations discussed above, this study developed a three-step analysis (illustrated in Figure 5.1). The first step only focused on the short-term costs, or one-time direct costs, such as waste collection cost, waste transportation cost, and waste processing cost, which are the most visible and straightforward costs of waste management activities.  Specifically, short-term analysis is limited to a study period of 20 years, which is approximately the average landfill capacity. The next step included the costs along the entire life cycle of waste management operations. Besides the cost items included in Step 1, Step 2 included costs that occur after the waste is disposed, such as landfill maintenance and post-closure care.  To investigate the interaction of short-term and long-term costs, the cumulative net present cost of year </a:t>
            </a:r>
            <a:r>
              <a:rPr lang="en-US" i="1" dirty="0" err="1"/>
              <a:t>i</a:t>
            </a:r>
            <a:r>
              <a:rPr lang="en-US" dirty="0"/>
              <a:t> (</a:t>
            </a:r>
            <a:r>
              <a:rPr lang="en-US" i="1" dirty="0"/>
              <a:t>1≤i≤50</a:t>
            </a:r>
            <a:r>
              <a:rPr lang="en-US" dirty="0"/>
              <a:t>) for managing one ton of waste at year 1 is calculated at an assumed discount rate of 3.5%. The third step further included indirect impacts, such as multiplier effects and externality costs. </a:t>
            </a:r>
          </a:p>
          <a:p>
            <a:endParaRPr lang="en-US" dirty="0"/>
          </a:p>
          <a:p>
            <a:pPr defTabSz="881341"/>
            <a:r>
              <a:rPr lang="en-US" dirty="0"/>
              <a:t>Because of regional variations in waste management operations, a cost-effective analysis has to be region specific. California is chosen to be the context of this simulation study because the state is one of the most advanced in waste management and has progressively enacted legislation to promote waste reduction and diversion from landfills.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54C1F50-6E20-4127-BBAA-E774A018AE9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60635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39371-D1EC-43E7-A1F3-509457F931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033C44-97EC-4D16-B9C5-E4FE97433A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0576E3-441B-49AF-B8D8-C12343B60679}"/>
              </a:ext>
            </a:extLst>
          </p:cNvPr>
          <p:cNvSpPr>
            <a:spLocks noGrp="1"/>
          </p:cNvSpPr>
          <p:nvPr>
            <p:ph type="dt" sz="half" idx="10"/>
          </p:nvPr>
        </p:nvSpPr>
        <p:spPr/>
        <p:txBody>
          <a:bodyPr/>
          <a:lstStyle/>
          <a:p>
            <a:fld id="{5CDDC634-5346-42D2-AC44-A30623AC3E25}" type="datetime1">
              <a:rPr lang="en-US" smtClean="0"/>
              <a:t>7/5/2019</a:t>
            </a:fld>
            <a:endParaRPr lang="en-US"/>
          </a:p>
        </p:txBody>
      </p:sp>
      <p:sp>
        <p:nvSpPr>
          <p:cNvPr id="5" name="Footer Placeholder 4">
            <a:extLst>
              <a:ext uri="{FF2B5EF4-FFF2-40B4-BE49-F238E27FC236}">
                <a16:creationId xmlns:a16="http://schemas.microsoft.com/office/drawing/2014/main" id="{014AB43B-95BD-42B6-8368-CFB6CA5845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208C51-7641-47A9-8D59-2EC89C621F47}"/>
              </a:ext>
            </a:extLst>
          </p:cNvPr>
          <p:cNvSpPr>
            <a:spLocks noGrp="1"/>
          </p:cNvSpPr>
          <p:nvPr>
            <p:ph type="sldNum" sz="quarter" idx="12"/>
          </p:nvPr>
        </p:nvSpPr>
        <p:spPr/>
        <p:txBody>
          <a:bodyPr/>
          <a:lstStyle/>
          <a:p>
            <a:fld id="{ADF837DE-C633-480E-A306-45180251E10F}" type="slidenum">
              <a:rPr lang="en-US" smtClean="0"/>
              <a:t>‹#›</a:t>
            </a:fld>
            <a:endParaRPr lang="en-US"/>
          </a:p>
        </p:txBody>
      </p:sp>
    </p:spTree>
    <p:extLst>
      <p:ext uri="{BB962C8B-B14F-4D97-AF65-F5344CB8AC3E}">
        <p14:creationId xmlns:p14="http://schemas.microsoft.com/office/powerpoint/2010/main" val="166620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8072F-FE09-4ED9-B844-E32F06ABAD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2F224C-C3DC-45B3-863F-6B87AF2C46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7EDE40-429B-45F7-8A99-22AA5B2469C4}"/>
              </a:ext>
            </a:extLst>
          </p:cNvPr>
          <p:cNvSpPr>
            <a:spLocks noGrp="1"/>
          </p:cNvSpPr>
          <p:nvPr>
            <p:ph type="dt" sz="half" idx="10"/>
          </p:nvPr>
        </p:nvSpPr>
        <p:spPr/>
        <p:txBody>
          <a:bodyPr/>
          <a:lstStyle/>
          <a:p>
            <a:fld id="{FCF65CB8-4102-454B-A450-426D57D4D600}" type="datetime1">
              <a:rPr lang="en-US" smtClean="0"/>
              <a:t>7/5/2019</a:t>
            </a:fld>
            <a:endParaRPr lang="en-US"/>
          </a:p>
        </p:txBody>
      </p:sp>
      <p:sp>
        <p:nvSpPr>
          <p:cNvPr id="5" name="Footer Placeholder 4">
            <a:extLst>
              <a:ext uri="{FF2B5EF4-FFF2-40B4-BE49-F238E27FC236}">
                <a16:creationId xmlns:a16="http://schemas.microsoft.com/office/drawing/2014/main" id="{28662F3F-0D26-441E-8059-F2D83D3925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517A7C-4C6A-4638-BE79-C89E88B6BCE3}"/>
              </a:ext>
            </a:extLst>
          </p:cNvPr>
          <p:cNvSpPr>
            <a:spLocks noGrp="1"/>
          </p:cNvSpPr>
          <p:nvPr>
            <p:ph type="sldNum" sz="quarter" idx="12"/>
          </p:nvPr>
        </p:nvSpPr>
        <p:spPr/>
        <p:txBody>
          <a:bodyPr/>
          <a:lstStyle/>
          <a:p>
            <a:fld id="{ADF837DE-C633-480E-A306-45180251E10F}" type="slidenum">
              <a:rPr lang="en-US" smtClean="0"/>
              <a:t>‹#›</a:t>
            </a:fld>
            <a:endParaRPr lang="en-US"/>
          </a:p>
        </p:txBody>
      </p:sp>
    </p:spTree>
    <p:extLst>
      <p:ext uri="{BB962C8B-B14F-4D97-AF65-F5344CB8AC3E}">
        <p14:creationId xmlns:p14="http://schemas.microsoft.com/office/powerpoint/2010/main" val="3445378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79B845-661B-4655-9A3A-CC5404584B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2CCD65-8CC1-4A61-B922-6BC3F2C0C5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03C9A2-79DD-4B68-B262-C9FD9AD53E61}"/>
              </a:ext>
            </a:extLst>
          </p:cNvPr>
          <p:cNvSpPr>
            <a:spLocks noGrp="1"/>
          </p:cNvSpPr>
          <p:nvPr>
            <p:ph type="dt" sz="half" idx="10"/>
          </p:nvPr>
        </p:nvSpPr>
        <p:spPr/>
        <p:txBody>
          <a:bodyPr/>
          <a:lstStyle/>
          <a:p>
            <a:fld id="{102E8278-CC25-4880-B83C-700676F851C1}" type="datetime1">
              <a:rPr lang="en-US" smtClean="0"/>
              <a:t>7/5/2019</a:t>
            </a:fld>
            <a:endParaRPr lang="en-US"/>
          </a:p>
        </p:txBody>
      </p:sp>
      <p:sp>
        <p:nvSpPr>
          <p:cNvPr id="5" name="Footer Placeholder 4">
            <a:extLst>
              <a:ext uri="{FF2B5EF4-FFF2-40B4-BE49-F238E27FC236}">
                <a16:creationId xmlns:a16="http://schemas.microsoft.com/office/drawing/2014/main" id="{D3267BB7-8148-4180-AFEA-7727FD508A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2FC562-20F7-4DDE-AB3F-3F9089958F06}"/>
              </a:ext>
            </a:extLst>
          </p:cNvPr>
          <p:cNvSpPr>
            <a:spLocks noGrp="1"/>
          </p:cNvSpPr>
          <p:nvPr>
            <p:ph type="sldNum" sz="quarter" idx="12"/>
          </p:nvPr>
        </p:nvSpPr>
        <p:spPr/>
        <p:txBody>
          <a:bodyPr/>
          <a:lstStyle/>
          <a:p>
            <a:fld id="{ADF837DE-C633-480E-A306-45180251E10F}" type="slidenum">
              <a:rPr lang="en-US" smtClean="0"/>
              <a:t>‹#›</a:t>
            </a:fld>
            <a:endParaRPr lang="en-US"/>
          </a:p>
        </p:txBody>
      </p:sp>
    </p:spTree>
    <p:extLst>
      <p:ext uri="{BB962C8B-B14F-4D97-AF65-F5344CB8AC3E}">
        <p14:creationId xmlns:p14="http://schemas.microsoft.com/office/powerpoint/2010/main" val="1092733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A4F30CC-FF71-4AC0-88FB-598A37B1BC1E}" type="datetime1">
              <a:rPr lang="en-US" smtClean="0">
                <a:solidFill>
                  <a:prstClr val="black">
                    <a:tint val="75000"/>
                  </a:prstClr>
                </a:solidFill>
              </a:rPr>
              <a:t>7/5/2019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DD25C7-843B-4E3C-9EDD-7311695D59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1654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B2552-68D5-4C7F-8AE8-30711B2279DB}" type="datetime1">
              <a:rPr lang="en-US" smtClean="0">
                <a:solidFill>
                  <a:prstClr val="black">
                    <a:tint val="75000"/>
                  </a:prstClr>
                </a:solidFill>
              </a:rPr>
              <a:t>7/5/2019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DD25C7-843B-4E3C-9EDD-7311695D59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3208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E9CF9F-CCF3-457B-9277-2252563FE388}" type="datetime1">
              <a:rPr lang="en-US" smtClean="0">
                <a:solidFill>
                  <a:prstClr val="black">
                    <a:tint val="75000"/>
                  </a:prstClr>
                </a:solidFill>
              </a:rPr>
              <a:t>7/5/2019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DD25C7-843B-4E3C-9EDD-7311695D59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556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3ADA79-D1B3-4160-A6C6-73BA58F4C7AC}" type="datetime1">
              <a:rPr lang="en-US" smtClean="0">
                <a:solidFill>
                  <a:prstClr val="black">
                    <a:tint val="75000"/>
                  </a:prstClr>
                </a:solidFill>
              </a:rPr>
              <a:t>7/5/2019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DD25C7-843B-4E3C-9EDD-7311695D59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98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AF71B6-BD9F-4232-9199-4069AFB083BA}" type="datetime1">
              <a:rPr lang="en-US" smtClean="0">
                <a:solidFill>
                  <a:prstClr val="black">
                    <a:tint val="75000"/>
                  </a:prstClr>
                </a:solidFill>
              </a:rPr>
              <a:t>7/5/2019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DDD25C7-843B-4E3C-9EDD-7311695D59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851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B823DD-6711-41C5-8503-E29099B70222}" type="datetime1">
              <a:rPr lang="en-US" smtClean="0">
                <a:solidFill>
                  <a:prstClr val="black">
                    <a:tint val="75000"/>
                  </a:prstClr>
                </a:solidFill>
              </a:rPr>
              <a:t>7/5/2019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DDD25C7-843B-4E3C-9EDD-7311695D59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126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D8AE74-85AA-4C83-B8EE-5FF601C1C98F}" type="datetime1">
              <a:rPr lang="en-US" smtClean="0">
                <a:solidFill>
                  <a:prstClr val="black">
                    <a:tint val="75000"/>
                  </a:prstClr>
                </a:solidFill>
              </a:rPr>
              <a:t>7/5/2019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DDD25C7-843B-4E3C-9EDD-7311695D59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0936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F2B00DA-496B-427B-8B5E-E0406CB559C5}" type="datetime1">
              <a:rPr lang="en-US" smtClean="0">
                <a:solidFill>
                  <a:prstClr val="black">
                    <a:tint val="75000"/>
                  </a:prstClr>
                </a:solidFill>
              </a:rPr>
              <a:t>7/5/2019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DD25C7-843B-4E3C-9EDD-7311695D59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86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3E256-1A66-4B86-BC40-D941703DCA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891713-E8CF-48D1-AC16-CCEC39C14E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F42354-071D-489E-AF14-1D29CE4282AC}"/>
              </a:ext>
            </a:extLst>
          </p:cNvPr>
          <p:cNvSpPr>
            <a:spLocks noGrp="1"/>
          </p:cNvSpPr>
          <p:nvPr>
            <p:ph type="dt" sz="half" idx="10"/>
          </p:nvPr>
        </p:nvSpPr>
        <p:spPr/>
        <p:txBody>
          <a:bodyPr/>
          <a:lstStyle/>
          <a:p>
            <a:fld id="{5897739B-C78B-4CAA-B096-1368DB7D9F41}" type="datetime1">
              <a:rPr lang="en-US" smtClean="0"/>
              <a:t>7/5/2019</a:t>
            </a:fld>
            <a:endParaRPr lang="en-US"/>
          </a:p>
        </p:txBody>
      </p:sp>
      <p:sp>
        <p:nvSpPr>
          <p:cNvPr id="5" name="Footer Placeholder 4">
            <a:extLst>
              <a:ext uri="{FF2B5EF4-FFF2-40B4-BE49-F238E27FC236}">
                <a16:creationId xmlns:a16="http://schemas.microsoft.com/office/drawing/2014/main" id="{FEB01F21-AB9F-4D5E-9711-5AC75F90A1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8E2E4E-EB97-496A-9A39-9F0C89ACCA0E}"/>
              </a:ext>
            </a:extLst>
          </p:cNvPr>
          <p:cNvSpPr>
            <a:spLocks noGrp="1"/>
          </p:cNvSpPr>
          <p:nvPr>
            <p:ph type="sldNum" sz="quarter" idx="12"/>
          </p:nvPr>
        </p:nvSpPr>
        <p:spPr/>
        <p:txBody>
          <a:bodyPr/>
          <a:lstStyle/>
          <a:p>
            <a:fld id="{ADF837DE-C633-480E-A306-45180251E10F}" type="slidenum">
              <a:rPr lang="en-US" smtClean="0"/>
              <a:t>‹#›</a:t>
            </a:fld>
            <a:endParaRPr lang="en-US"/>
          </a:p>
        </p:txBody>
      </p:sp>
    </p:spTree>
    <p:extLst>
      <p:ext uri="{BB962C8B-B14F-4D97-AF65-F5344CB8AC3E}">
        <p14:creationId xmlns:p14="http://schemas.microsoft.com/office/powerpoint/2010/main" val="23153140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D686D03-6E43-4C5D-96A1-04489CE89153}" type="datetime1">
              <a:rPr lang="en-US" smtClean="0">
                <a:solidFill>
                  <a:prstClr val="black">
                    <a:tint val="75000"/>
                  </a:prstClr>
                </a:solidFill>
              </a:rPr>
              <a:t>7/5/2019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DD25C7-843B-4E3C-9EDD-7311695D59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00744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E03534-DB7B-4E88-96EB-B2B8C6A1DE2A}" type="datetime1">
              <a:rPr lang="en-US" smtClean="0">
                <a:solidFill>
                  <a:prstClr val="black">
                    <a:tint val="75000"/>
                  </a:prstClr>
                </a:solidFill>
              </a:rPr>
              <a:t>7/5/2019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DD25C7-843B-4E3C-9EDD-7311695D59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68230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7B5DE8-0B0C-4FFE-B7E6-A8B5F3090AC1}" type="datetime1">
              <a:rPr lang="en-US" smtClean="0">
                <a:solidFill>
                  <a:prstClr val="black">
                    <a:tint val="75000"/>
                  </a:prstClr>
                </a:solidFill>
              </a:rPr>
              <a:t>7/5/2019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DD25C7-843B-4E3C-9EDD-7311695D59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3320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white">
          <a:xfrm>
            <a:off x="0" y="5970588"/>
            <a:ext cx="12192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ndParaRPr>
          </a:p>
        </p:txBody>
      </p:sp>
      <p:sp>
        <p:nvSpPr>
          <p:cNvPr id="5" name="Rectangle 4"/>
          <p:cNvSpPr/>
          <p:nvPr/>
        </p:nvSpPr>
        <p:spPr>
          <a:xfrm>
            <a:off x="-12700" y="6053139"/>
            <a:ext cx="2999317"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ndParaRPr>
          </a:p>
        </p:txBody>
      </p:sp>
      <p:sp>
        <p:nvSpPr>
          <p:cNvPr id="6" name="Rectangle 5"/>
          <p:cNvSpPr/>
          <p:nvPr/>
        </p:nvSpPr>
        <p:spPr>
          <a:xfrm>
            <a:off x="3145368" y="6043614"/>
            <a:ext cx="9046633"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p:cNvSpPr>
            <a:spLocks noGrp="1"/>
          </p:cNvSpPr>
          <p:nvPr>
            <p:ph type="dt" sz="half" idx="10"/>
          </p:nvPr>
        </p:nvSpPr>
        <p:spPr>
          <a:xfrm>
            <a:off x="101600" y="6069013"/>
            <a:ext cx="2743200" cy="685800"/>
          </a:xfrm>
        </p:spPr>
        <p:txBody>
          <a:bodyPr>
            <a:noAutofit/>
          </a:bodyPr>
          <a:lstStyle>
            <a:lvl1pPr algn="ctr">
              <a:defRPr sz="2000">
                <a:solidFill>
                  <a:srgbClr val="FFFFFF"/>
                </a:solidFill>
              </a:defRPr>
            </a:lvl1pPr>
          </a:lstStyle>
          <a:p>
            <a:pPr>
              <a:defRPr/>
            </a:pPr>
            <a:fld id="{43A080CB-A18B-4499-A244-D3F4DD140F1E}" type="datetime1">
              <a:rPr lang="en-US" smtClean="0"/>
              <a:t>7/5/2019</a:t>
            </a:fld>
            <a:endParaRPr lang="en-US"/>
          </a:p>
        </p:txBody>
      </p:sp>
      <p:sp>
        <p:nvSpPr>
          <p:cNvPr id="10" name="Footer Placeholder 16"/>
          <p:cNvSpPr>
            <a:spLocks noGrp="1"/>
          </p:cNvSpPr>
          <p:nvPr>
            <p:ph type="ftr" sz="quarter" idx="11"/>
          </p:nvPr>
        </p:nvSpPr>
        <p:spPr>
          <a:xfrm>
            <a:off x="2781300" y="236539"/>
            <a:ext cx="7823200" cy="365125"/>
          </a:xfrm>
        </p:spPr>
        <p:txBody>
          <a:bodyPr/>
          <a:lstStyle>
            <a:lvl1pPr>
              <a:defRPr/>
            </a:lvl1pPr>
          </a:lstStyle>
          <a:p>
            <a:pPr>
              <a:defRPr/>
            </a:pPr>
            <a:endParaRPr lang="en-US"/>
          </a:p>
        </p:txBody>
      </p:sp>
      <p:sp>
        <p:nvSpPr>
          <p:cNvPr id="11"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pPr>
              <a:defRPr/>
            </a:pPr>
            <a:fld id="{35488995-BF87-4A98-B55D-21821B79C5ED}" type="slidenum">
              <a:rPr lang="en-US"/>
              <a:pPr>
                <a:defRPr/>
              </a:pPr>
              <a:t>‹#›</a:t>
            </a:fld>
            <a:endParaRPr lang="en-US"/>
          </a:p>
        </p:txBody>
      </p:sp>
    </p:spTree>
    <p:extLst>
      <p:ext uri="{BB962C8B-B14F-4D97-AF65-F5344CB8AC3E}">
        <p14:creationId xmlns:p14="http://schemas.microsoft.com/office/powerpoint/2010/main" val="2827957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a:t>Click to edit Master title style</a:t>
            </a:r>
          </a:p>
        </p:txBody>
      </p:sp>
      <p:sp>
        <p:nvSpPr>
          <p:cNvPr id="8" name="Content Placeholder 7"/>
          <p:cNvSpPr>
            <a:spLocks noGrp="1"/>
          </p:cNvSpPr>
          <p:nvPr>
            <p:ph sz="quarter" idx="1"/>
          </p:nvPr>
        </p:nvSpPr>
        <p:spPr>
          <a:xfrm>
            <a:off x="816864" y="1600200"/>
            <a:ext cx="108712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170B03B6-AE52-4802-A460-1115B079C3DE}" type="datetime1">
              <a:rPr lang="en-US" smtClean="0"/>
              <a:t>7/5/2019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AFD00A0-C3B8-403D-A22B-C7205C9866D5}" type="slidenum">
              <a:rPr lang="en-US"/>
              <a:pPr>
                <a:defRPr/>
              </a:pPr>
              <a:t>‹#›</a:t>
            </a:fld>
            <a:endParaRPr lang="en-US"/>
          </a:p>
        </p:txBody>
      </p:sp>
    </p:spTree>
    <p:extLst>
      <p:ext uri="{BB962C8B-B14F-4D97-AF65-F5344CB8AC3E}">
        <p14:creationId xmlns:p14="http://schemas.microsoft.com/office/powerpoint/2010/main" val="18698932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ndParaRPr>
          </a:p>
        </p:txBody>
      </p:sp>
      <p:sp>
        <p:nvSpPr>
          <p:cNvPr id="5" name="Rectangle 4"/>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ndParaRPr>
          </a:p>
        </p:txBody>
      </p:sp>
      <p:sp>
        <p:nvSpPr>
          <p:cNvPr id="6" name="Rectangle 5"/>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ndParaRPr>
          </a:p>
        </p:txBody>
      </p:sp>
      <p:sp>
        <p:nvSpPr>
          <p:cNvPr id="3" name="Text Placeholder 2"/>
          <p:cNvSpPr>
            <a:spLocks noGrp="1"/>
          </p:cNvSpPr>
          <p:nvPr>
            <p:ph type="body" idx="1"/>
          </p:nvPr>
        </p:nvSpPr>
        <p:spPr>
          <a:xfrm>
            <a:off x="1828801" y="2743200"/>
            <a:ext cx="9497484"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lvl1pPr>
          </a:lstStyle>
          <a:p>
            <a:pPr>
              <a:defRPr/>
            </a:pPr>
            <a:fld id="{8360FDAC-C9DC-4A51-BF69-7CA0381BB12F}" type="datetime1">
              <a:rPr lang="en-US" smtClean="0"/>
              <a:t>7/5/2019</a:t>
            </a:fld>
            <a:endParaRPr lang="en-US"/>
          </a:p>
        </p:txBody>
      </p:sp>
      <p:sp>
        <p:nvSpPr>
          <p:cNvPr id="8" name="Slide Number Placeholder 12"/>
          <p:cNvSpPr>
            <a:spLocks noGrp="1"/>
          </p:cNvSpPr>
          <p:nvPr>
            <p:ph type="sldNum" sz="quarter" idx="11"/>
          </p:nvPr>
        </p:nvSpPr>
        <p:spPr>
          <a:xfrm>
            <a:off x="0" y="1752601"/>
            <a:ext cx="1727200" cy="701675"/>
          </a:xfrm>
        </p:spPr>
        <p:txBody>
          <a:bodyPr>
            <a:noAutofit/>
          </a:bodyPr>
          <a:lstStyle>
            <a:lvl1pPr>
              <a:defRPr sz="2400"/>
            </a:lvl1pPr>
          </a:lstStyle>
          <a:p>
            <a:pPr>
              <a:defRPr/>
            </a:pPr>
            <a:fld id="{D822A769-B908-4589-9EBC-D0536149EA60}"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1265388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459868"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12857262-BCB0-408C-BA88-FD1CDCDC687B}" type="datetime1">
              <a:rPr lang="en-US" smtClean="0"/>
              <a:t>7/5/2019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FC516B7-C79E-4A03-B6AF-3D2E9B74FF10}" type="slidenum">
              <a:rPr lang="en-US"/>
              <a:pPr>
                <a:defRPr/>
              </a:pPr>
              <a:t>‹#›</a:t>
            </a:fld>
            <a:endParaRPr lang="en-US"/>
          </a:p>
        </p:txBody>
      </p:sp>
    </p:spTree>
    <p:extLst>
      <p:ext uri="{BB962C8B-B14F-4D97-AF65-F5344CB8AC3E}">
        <p14:creationId xmlns:p14="http://schemas.microsoft.com/office/powerpoint/2010/main" val="13941617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6400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13"/>
          <p:cNvSpPr>
            <a:spLocks noGrp="1"/>
          </p:cNvSpPr>
          <p:nvPr>
            <p:ph type="dt" sz="half" idx="10"/>
          </p:nvPr>
        </p:nvSpPr>
        <p:spPr/>
        <p:txBody>
          <a:bodyPr/>
          <a:lstStyle>
            <a:lvl1pPr>
              <a:defRPr/>
            </a:lvl1pPr>
          </a:lstStyle>
          <a:p>
            <a:pPr>
              <a:defRPr/>
            </a:pPr>
            <a:fld id="{4CD1538D-CE65-46EE-BA86-66C4E9D0A450}" type="datetime1">
              <a:rPr lang="en-US" smtClean="0"/>
              <a:t>7/5/2019</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49AB8431-E5F2-477D-9E1B-6F9451B59166}" type="slidenum">
              <a:rPr lang="en-US"/>
              <a:pPr>
                <a:defRPr/>
              </a:pPr>
              <a:t>‹#›</a:t>
            </a:fld>
            <a:endParaRPr lang="en-US"/>
          </a:p>
        </p:txBody>
      </p:sp>
    </p:spTree>
    <p:extLst>
      <p:ext uri="{BB962C8B-B14F-4D97-AF65-F5344CB8AC3E}">
        <p14:creationId xmlns:p14="http://schemas.microsoft.com/office/powerpoint/2010/main" val="1546178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35400EA4-4F58-4DAF-BA36-5753CE5C5904}" type="datetime1">
              <a:rPr lang="en-US" smtClean="0"/>
              <a:t>7/5/2019</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A925EB01-911C-4EE8-9222-1B7A689CF97B}" type="slidenum">
              <a:rPr lang="en-US"/>
              <a:pPr>
                <a:defRPr/>
              </a:pPr>
              <a:t>‹#›</a:t>
            </a:fld>
            <a:endParaRPr lang="en-US"/>
          </a:p>
        </p:txBody>
      </p:sp>
    </p:spTree>
    <p:extLst>
      <p:ext uri="{BB962C8B-B14F-4D97-AF65-F5344CB8AC3E}">
        <p14:creationId xmlns:p14="http://schemas.microsoft.com/office/powerpoint/2010/main" val="27641165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2E9E11EA-F50B-45B7-ACA5-9C35B8C692B0}" type="datetime1">
              <a:rPr lang="en-US" smtClean="0"/>
              <a:t>7/5/2019</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pPr>
              <a:defRPr/>
            </a:pPr>
            <a:fld id="{B8A43C91-F44C-4B12-9BE4-7321C7C18E27}" type="slidenum">
              <a:rPr lang="en-US"/>
              <a:pPr>
                <a:defRPr/>
              </a:pPr>
              <a:t>‹#›</a:t>
            </a:fld>
            <a:endParaRPr lang="en-US"/>
          </a:p>
        </p:txBody>
      </p:sp>
    </p:spTree>
    <p:extLst>
      <p:ext uri="{BB962C8B-B14F-4D97-AF65-F5344CB8AC3E}">
        <p14:creationId xmlns:p14="http://schemas.microsoft.com/office/powerpoint/2010/main" val="3119646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3BBB-D7AB-41B0-9F43-430FBCC053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0462B1-5D59-4D85-BEB9-FB53AD47B9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8948E9-7A40-45E7-B714-53FC045622E7}"/>
              </a:ext>
            </a:extLst>
          </p:cNvPr>
          <p:cNvSpPr>
            <a:spLocks noGrp="1"/>
          </p:cNvSpPr>
          <p:nvPr>
            <p:ph type="dt" sz="half" idx="10"/>
          </p:nvPr>
        </p:nvSpPr>
        <p:spPr/>
        <p:txBody>
          <a:bodyPr/>
          <a:lstStyle/>
          <a:p>
            <a:fld id="{404EADB1-ECEA-483D-BFFA-12964D6E19E0}" type="datetime1">
              <a:rPr lang="en-US" smtClean="0"/>
              <a:t>7/5/2019</a:t>
            </a:fld>
            <a:endParaRPr lang="en-US"/>
          </a:p>
        </p:txBody>
      </p:sp>
      <p:sp>
        <p:nvSpPr>
          <p:cNvPr id="5" name="Footer Placeholder 4">
            <a:extLst>
              <a:ext uri="{FF2B5EF4-FFF2-40B4-BE49-F238E27FC236}">
                <a16:creationId xmlns:a16="http://schemas.microsoft.com/office/drawing/2014/main" id="{5799E2E8-145F-49D6-AF6C-23675BF782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ECF8A7-82CC-4008-9F47-62AFD4125454}"/>
              </a:ext>
            </a:extLst>
          </p:cNvPr>
          <p:cNvSpPr>
            <a:spLocks noGrp="1"/>
          </p:cNvSpPr>
          <p:nvPr>
            <p:ph type="sldNum" sz="quarter" idx="12"/>
          </p:nvPr>
        </p:nvSpPr>
        <p:spPr/>
        <p:txBody>
          <a:bodyPr/>
          <a:lstStyle/>
          <a:p>
            <a:fld id="{ADF837DE-C633-480E-A306-45180251E10F}" type="slidenum">
              <a:rPr lang="en-US" smtClean="0"/>
              <a:t>‹#›</a:t>
            </a:fld>
            <a:endParaRPr lang="en-US"/>
          </a:p>
        </p:txBody>
      </p:sp>
    </p:spTree>
    <p:extLst>
      <p:ext uri="{BB962C8B-B14F-4D97-AF65-F5344CB8AC3E}">
        <p14:creationId xmlns:p14="http://schemas.microsoft.com/office/powerpoint/2010/main" val="29522719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DF31D086-4EEF-4618-AE8B-FB7E6FD80BC5}" type="datetime1">
              <a:rPr lang="en-US" smtClean="0"/>
              <a:t>7/5/2019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B82A243-7D7A-436D-920E-66192D51ED89}" type="slidenum">
              <a:rPr lang="en-US"/>
              <a:pPr>
                <a:defRPr/>
              </a:pPr>
              <a:t>‹#›</a:t>
            </a:fld>
            <a:endParaRPr lang="en-US"/>
          </a:p>
        </p:txBody>
      </p:sp>
    </p:spTree>
    <p:extLst>
      <p:ext uri="{BB962C8B-B14F-4D97-AF65-F5344CB8AC3E}">
        <p14:creationId xmlns:p14="http://schemas.microsoft.com/office/powerpoint/2010/main" val="18660775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bwMode="white">
          <a:xfrm>
            <a:off x="-12700" y="4572001"/>
            <a:ext cx="12192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ndParaRPr>
          </a:p>
        </p:txBody>
      </p:sp>
      <p:sp>
        <p:nvSpPr>
          <p:cNvPr id="6" name="Rectangle 5"/>
          <p:cNvSpPr/>
          <p:nvPr/>
        </p:nvSpPr>
        <p:spPr>
          <a:xfrm>
            <a:off x="-12699" y="4664075"/>
            <a:ext cx="1951567"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ndParaRPr>
          </a:p>
        </p:txBody>
      </p:sp>
      <p:sp>
        <p:nvSpPr>
          <p:cNvPr id="7" name="Rectangle 6"/>
          <p:cNvSpPr/>
          <p:nvPr/>
        </p:nvSpPr>
        <p:spPr>
          <a:xfrm>
            <a:off x="2059517" y="4654550"/>
            <a:ext cx="10132483"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ndParaRPr>
          </a:p>
        </p:txBody>
      </p:sp>
      <p:sp>
        <p:nvSpPr>
          <p:cNvPr id="8" name="Rectangle 7"/>
          <p:cNvSpPr/>
          <p:nvPr/>
        </p:nvSpPr>
        <p:spPr bwMode="white">
          <a:xfrm>
            <a:off x="1930401" y="1"/>
            <a:ext cx="133351"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ndParaRPr>
          </a:p>
        </p:txBody>
      </p:sp>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2133600" y="4648200"/>
            <a:ext cx="97536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8331200" y="6248401"/>
            <a:ext cx="3556000" cy="365125"/>
          </a:xfrm>
        </p:spPr>
        <p:txBody>
          <a:bodyPr/>
          <a:lstStyle>
            <a:lvl1pPr>
              <a:defRPr/>
            </a:lvl1pPr>
          </a:lstStyle>
          <a:p>
            <a:pPr>
              <a:defRPr/>
            </a:pPr>
            <a:fld id="{A0E0AE6D-C2EB-44A6-8F26-6EA8F4839981}" type="datetime1">
              <a:rPr lang="en-US" smtClean="0"/>
              <a:t>7/5/2019</a:t>
            </a:fld>
            <a:endParaRPr lang="en-US"/>
          </a:p>
        </p:txBody>
      </p:sp>
      <p:sp>
        <p:nvSpPr>
          <p:cNvPr id="10" name="Slide Number Placeholder 12"/>
          <p:cNvSpPr>
            <a:spLocks noGrp="1"/>
          </p:cNvSpPr>
          <p:nvPr>
            <p:ph type="sldNum" sz="quarter" idx="11"/>
          </p:nvPr>
        </p:nvSpPr>
        <p:spPr>
          <a:xfrm>
            <a:off x="0" y="4667251"/>
            <a:ext cx="1930400" cy="663575"/>
          </a:xfrm>
        </p:spPr>
        <p:txBody>
          <a:bodyPr/>
          <a:lstStyle>
            <a:lvl1pPr>
              <a:defRPr sz="2800"/>
            </a:lvl1pPr>
          </a:lstStyle>
          <a:p>
            <a:pPr>
              <a:defRPr/>
            </a:pPr>
            <a:fld id="{19A697C1-8123-453B-90E9-3E1EC8F8576E}" type="slidenum">
              <a:rPr lang="en-US"/>
              <a:pPr>
                <a:defRPr/>
              </a:pPr>
              <a:t>‹#›</a:t>
            </a:fld>
            <a:endParaRPr lang="en-US"/>
          </a:p>
        </p:txBody>
      </p:sp>
      <p:sp>
        <p:nvSpPr>
          <p:cNvPr id="11" name="Footer Placeholder 13"/>
          <p:cNvSpPr>
            <a:spLocks noGrp="1"/>
          </p:cNvSpPr>
          <p:nvPr>
            <p:ph type="ftr" sz="quarter" idx="12"/>
          </p:nvPr>
        </p:nvSpPr>
        <p:spPr>
          <a:xfrm>
            <a:off x="2133600" y="6248401"/>
            <a:ext cx="6096000" cy="365125"/>
          </a:xfrm>
        </p:spPr>
        <p:txBody>
          <a:bodyPr/>
          <a:lstStyle>
            <a:lvl1pPr>
              <a:defRPr/>
            </a:lvl1pPr>
          </a:lstStyle>
          <a:p>
            <a:pPr>
              <a:defRPr/>
            </a:pPr>
            <a:endParaRPr lang="en-US"/>
          </a:p>
        </p:txBody>
      </p:sp>
    </p:spTree>
    <p:extLst>
      <p:ext uri="{BB962C8B-B14F-4D97-AF65-F5344CB8AC3E}">
        <p14:creationId xmlns:p14="http://schemas.microsoft.com/office/powerpoint/2010/main" val="137392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92FE56C1-BDFB-4FE9-8981-93BFF2B70262}" type="datetime1">
              <a:rPr lang="en-US" smtClean="0"/>
              <a:t>7/5/2019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55801F3-7C89-4D96-A958-EA1BFE5DE9A4}" type="slidenum">
              <a:rPr lang="en-US"/>
              <a:pPr>
                <a:defRPr/>
              </a:pPr>
              <a:t>‹#›</a:t>
            </a:fld>
            <a:endParaRPr lang="en-US"/>
          </a:p>
        </p:txBody>
      </p:sp>
    </p:spTree>
    <p:extLst>
      <p:ext uri="{BB962C8B-B14F-4D97-AF65-F5344CB8AC3E}">
        <p14:creationId xmlns:p14="http://schemas.microsoft.com/office/powerpoint/2010/main" val="25447411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8128001" y="0"/>
            <a:ext cx="427567"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ndParaRPr>
          </a:p>
        </p:txBody>
      </p:sp>
      <p:sp>
        <p:nvSpPr>
          <p:cNvPr id="5" name="Rectangle 4"/>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ndParaRPr>
          </a:p>
        </p:txBody>
      </p:sp>
      <p:sp>
        <p:nvSpPr>
          <p:cNvPr id="6" name="Rectangle 5"/>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ndParaRPr>
          </a:p>
        </p:txBody>
      </p:sp>
      <p:sp>
        <p:nvSpPr>
          <p:cNvPr id="2" name="Vertical Title 1"/>
          <p:cNvSpPr>
            <a:spLocks noGrp="1"/>
          </p:cNvSpPr>
          <p:nvPr>
            <p:ph type="title" orient="vert"/>
          </p:nvPr>
        </p:nvSpPr>
        <p:spPr>
          <a:xfrm>
            <a:off x="8737600" y="609601"/>
            <a:ext cx="27432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8737600" y="6248401"/>
            <a:ext cx="2946400" cy="365125"/>
          </a:xfrm>
        </p:spPr>
        <p:txBody>
          <a:bodyPr/>
          <a:lstStyle>
            <a:lvl1pPr>
              <a:defRPr/>
            </a:lvl1pPr>
          </a:lstStyle>
          <a:p>
            <a:pPr>
              <a:defRPr/>
            </a:pPr>
            <a:fld id="{1349C5A5-B029-4014-BC93-CF3916E1A3D6}" type="datetime1">
              <a:rPr lang="en-US" smtClean="0"/>
              <a:t>7/5/2019</a:t>
            </a:fld>
            <a:endParaRPr lang="en-US"/>
          </a:p>
        </p:txBody>
      </p:sp>
      <p:sp>
        <p:nvSpPr>
          <p:cNvPr id="8" name="Footer Placeholder 4"/>
          <p:cNvSpPr>
            <a:spLocks noGrp="1"/>
          </p:cNvSpPr>
          <p:nvPr>
            <p:ph type="ftr" sz="quarter" idx="11"/>
          </p:nvPr>
        </p:nvSpPr>
        <p:spPr>
          <a:xfrm>
            <a:off x="609601" y="6248401"/>
            <a:ext cx="7431617"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8075084" y="103717"/>
            <a:ext cx="533400" cy="325967"/>
          </a:xfrm>
        </p:spPr>
        <p:txBody>
          <a:bodyPr/>
          <a:lstStyle>
            <a:lvl1pPr>
              <a:defRPr/>
            </a:lvl1pPr>
          </a:lstStyle>
          <a:p>
            <a:pPr>
              <a:defRPr/>
            </a:pPr>
            <a:fld id="{7F6DD67C-ECFD-443D-B01F-339EAEDAE52E}" type="slidenum">
              <a:rPr lang="en-US"/>
              <a:pPr>
                <a:defRPr/>
              </a:pPr>
              <a:t>‹#›</a:t>
            </a:fld>
            <a:endParaRPr lang="en-US"/>
          </a:p>
        </p:txBody>
      </p:sp>
    </p:spTree>
    <p:extLst>
      <p:ext uri="{BB962C8B-B14F-4D97-AF65-F5344CB8AC3E}">
        <p14:creationId xmlns:p14="http://schemas.microsoft.com/office/powerpoint/2010/main" val="24578870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half" idx="1"/>
          </p:nvPr>
        </p:nvSpPr>
        <p:spPr>
          <a:xfrm>
            <a:off x="609600" y="1600201"/>
            <a:ext cx="10972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941763"/>
            <a:ext cx="10972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3638"/>
            <a:ext cx="2844800" cy="457200"/>
          </a:xfrm>
        </p:spPr>
        <p:txBody>
          <a:bodyPr/>
          <a:lstStyle>
            <a:lvl1pPr>
              <a:defRPr/>
            </a:lvl1pPr>
          </a:lstStyle>
          <a:p>
            <a:fld id="{0A54F906-341A-48F2-9B1C-F596FA97F08C}" type="datetime1">
              <a:rPr lang="en-US" altLang="en-US" smtClean="0"/>
              <a:t>7/5/2019</a:t>
            </a:fld>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3638"/>
            <a:ext cx="2844800" cy="457200"/>
          </a:xfrm>
        </p:spPr>
        <p:txBody>
          <a:bodyPr/>
          <a:lstStyle>
            <a:lvl1pPr>
              <a:defRPr/>
            </a:lvl1pPr>
          </a:lstStyle>
          <a:p>
            <a:fld id="{4E81B0F9-14D6-4E4B-9513-C947ED0283A3}" type="slidenum">
              <a:rPr lang="en-US" altLang="en-US"/>
              <a:pPr/>
              <a:t>‹#›</a:t>
            </a:fld>
            <a:endParaRPr lang="en-US" altLang="en-US"/>
          </a:p>
        </p:txBody>
      </p:sp>
    </p:spTree>
    <p:extLst>
      <p:ext uri="{BB962C8B-B14F-4D97-AF65-F5344CB8AC3E}">
        <p14:creationId xmlns:p14="http://schemas.microsoft.com/office/powerpoint/2010/main" val="30978900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4429071-672F-4105-A4F6-5ED9BF5A3016}" type="datetime1">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EE0EC-A92D-48C9-8113-97517CDBB31B}" type="slidenum">
              <a:rPr lang="en-US" smtClean="0"/>
              <a:t>‹#›</a:t>
            </a:fld>
            <a:endParaRPr lang="en-US"/>
          </a:p>
        </p:txBody>
      </p:sp>
    </p:spTree>
    <p:extLst>
      <p:ext uri="{BB962C8B-B14F-4D97-AF65-F5344CB8AC3E}">
        <p14:creationId xmlns:p14="http://schemas.microsoft.com/office/powerpoint/2010/main" val="9247926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DDA9B5-29BA-408B-8F42-8C30E0D0DF66}" type="datetime1">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EE0EC-A92D-48C9-8113-97517CDBB31B}" type="slidenum">
              <a:rPr lang="en-US" smtClean="0"/>
              <a:t>‹#›</a:t>
            </a:fld>
            <a:endParaRPr lang="en-US"/>
          </a:p>
        </p:txBody>
      </p:sp>
    </p:spTree>
    <p:extLst>
      <p:ext uri="{BB962C8B-B14F-4D97-AF65-F5344CB8AC3E}">
        <p14:creationId xmlns:p14="http://schemas.microsoft.com/office/powerpoint/2010/main" val="36981947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D1737A-8730-48AF-9B31-B48F716749D2}" type="datetime1">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EE0EC-A92D-48C9-8113-97517CDBB31B}" type="slidenum">
              <a:rPr lang="en-US" smtClean="0"/>
              <a:t>‹#›</a:t>
            </a:fld>
            <a:endParaRPr lang="en-US"/>
          </a:p>
        </p:txBody>
      </p:sp>
    </p:spTree>
    <p:extLst>
      <p:ext uri="{BB962C8B-B14F-4D97-AF65-F5344CB8AC3E}">
        <p14:creationId xmlns:p14="http://schemas.microsoft.com/office/powerpoint/2010/main" val="38831748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008187-3C67-43D7-91BC-CBD6E47B3B22}" type="datetime1">
              <a:rPr lang="en-US" smtClean="0"/>
              <a:t>7/5/2019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EE0EC-A92D-48C9-8113-97517CDBB31B}" type="slidenum">
              <a:rPr lang="en-US" smtClean="0"/>
              <a:t>‹#›</a:t>
            </a:fld>
            <a:endParaRPr lang="en-US"/>
          </a:p>
        </p:txBody>
      </p:sp>
    </p:spTree>
    <p:extLst>
      <p:ext uri="{BB962C8B-B14F-4D97-AF65-F5344CB8AC3E}">
        <p14:creationId xmlns:p14="http://schemas.microsoft.com/office/powerpoint/2010/main" val="21145573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547951-81CC-4C09-97A8-E365102F7E0C}" type="datetime1">
              <a:rPr lang="en-US" smtClean="0"/>
              <a:t>7/5/2019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5EE0EC-A92D-48C9-8113-97517CDBB31B}" type="slidenum">
              <a:rPr lang="en-US" smtClean="0"/>
              <a:t>‹#›</a:t>
            </a:fld>
            <a:endParaRPr lang="en-US"/>
          </a:p>
        </p:txBody>
      </p:sp>
    </p:spTree>
    <p:extLst>
      <p:ext uri="{BB962C8B-B14F-4D97-AF65-F5344CB8AC3E}">
        <p14:creationId xmlns:p14="http://schemas.microsoft.com/office/powerpoint/2010/main" val="1687936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80392-EE51-4F42-9EF5-930F344F4C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6E13ED-60C4-4FE4-AA72-257FF24780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A55E54-C7DF-4104-B63A-ABFACE8312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E0A5B5-01D7-4104-8547-C3E377B4C039}"/>
              </a:ext>
            </a:extLst>
          </p:cNvPr>
          <p:cNvSpPr>
            <a:spLocks noGrp="1"/>
          </p:cNvSpPr>
          <p:nvPr>
            <p:ph type="dt" sz="half" idx="10"/>
          </p:nvPr>
        </p:nvSpPr>
        <p:spPr/>
        <p:txBody>
          <a:bodyPr/>
          <a:lstStyle/>
          <a:p>
            <a:fld id="{FC37E6AD-971B-4762-B20D-7643E2A35DAF}" type="datetime1">
              <a:rPr lang="en-US" smtClean="0"/>
              <a:t>7/5/2019</a:t>
            </a:fld>
            <a:endParaRPr lang="en-US"/>
          </a:p>
        </p:txBody>
      </p:sp>
      <p:sp>
        <p:nvSpPr>
          <p:cNvPr id="6" name="Footer Placeholder 5">
            <a:extLst>
              <a:ext uri="{FF2B5EF4-FFF2-40B4-BE49-F238E27FC236}">
                <a16:creationId xmlns:a16="http://schemas.microsoft.com/office/drawing/2014/main" id="{282ADEDF-F37F-4C00-9F53-226B29FF15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6D18BA-0FE8-4F59-AE07-63A10A84016C}"/>
              </a:ext>
            </a:extLst>
          </p:cNvPr>
          <p:cNvSpPr>
            <a:spLocks noGrp="1"/>
          </p:cNvSpPr>
          <p:nvPr>
            <p:ph type="sldNum" sz="quarter" idx="12"/>
          </p:nvPr>
        </p:nvSpPr>
        <p:spPr/>
        <p:txBody>
          <a:bodyPr/>
          <a:lstStyle/>
          <a:p>
            <a:fld id="{ADF837DE-C633-480E-A306-45180251E10F}" type="slidenum">
              <a:rPr lang="en-US" smtClean="0"/>
              <a:t>‹#›</a:t>
            </a:fld>
            <a:endParaRPr lang="en-US"/>
          </a:p>
        </p:txBody>
      </p:sp>
    </p:spTree>
    <p:extLst>
      <p:ext uri="{BB962C8B-B14F-4D97-AF65-F5344CB8AC3E}">
        <p14:creationId xmlns:p14="http://schemas.microsoft.com/office/powerpoint/2010/main" val="38819913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C3A67-62C6-4EFF-8035-DE67096291B4}" type="datetime1">
              <a:rPr lang="en-US" smtClean="0"/>
              <a:t>7/5/2019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5EE0EC-A92D-48C9-8113-97517CDBB31B}" type="slidenum">
              <a:rPr lang="en-US" smtClean="0"/>
              <a:t>‹#›</a:t>
            </a:fld>
            <a:endParaRPr lang="en-US"/>
          </a:p>
        </p:txBody>
      </p:sp>
    </p:spTree>
    <p:extLst>
      <p:ext uri="{BB962C8B-B14F-4D97-AF65-F5344CB8AC3E}">
        <p14:creationId xmlns:p14="http://schemas.microsoft.com/office/powerpoint/2010/main" val="42870482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E75E1E-E528-4AD6-B1D5-5C6471EE1B36}" type="datetime1">
              <a:rPr lang="en-US" smtClean="0"/>
              <a:t>7/5/2019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5EE0EC-A92D-48C9-8113-97517CDBB31B}" type="slidenum">
              <a:rPr lang="en-US" smtClean="0"/>
              <a:t>‹#›</a:t>
            </a:fld>
            <a:endParaRPr lang="en-US"/>
          </a:p>
        </p:txBody>
      </p:sp>
    </p:spTree>
    <p:extLst>
      <p:ext uri="{BB962C8B-B14F-4D97-AF65-F5344CB8AC3E}">
        <p14:creationId xmlns:p14="http://schemas.microsoft.com/office/powerpoint/2010/main" val="35556210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557AB6-E1F5-4C1F-995E-861FF295B6FB}" type="datetime1">
              <a:rPr lang="en-US" smtClean="0"/>
              <a:t>7/5/2019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EE0EC-A92D-48C9-8113-97517CDBB31B}" type="slidenum">
              <a:rPr lang="en-US" smtClean="0"/>
              <a:t>‹#›</a:t>
            </a:fld>
            <a:endParaRPr lang="en-US"/>
          </a:p>
        </p:txBody>
      </p:sp>
    </p:spTree>
    <p:extLst>
      <p:ext uri="{BB962C8B-B14F-4D97-AF65-F5344CB8AC3E}">
        <p14:creationId xmlns:p14="http://schemas.microsoft.com/office/powerpoint/2010/main" val="20677108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635D9E-6D04-4EE3-9D69-9B84F7BFE433}" type="datetime1">
              <a:rPr lang="en-US" smtClean="0"/>
              <a:t>7/5/2019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EE0EC-A92D-48C9-8113-97517CDBB31B}" type="slidenum">
              <a:rPr lang="en-US" smtClean="0"/>
              <a:t>‹#›</a:t>
            </a:fld>
            <a:endParaRPr lang="en-US"/>
          </a:p>
        </p:txBody>
      </p:sp>
    </p:spTree>
    <p:extLst>
      <p:ext uri="{BB962C8B-B14F-4D97-AF65-F5344CB8AC3E}">
        <p14:creationId xmlns:p14="http://schemas.microsoft.com/office/powerpoint/2010/main" val="20772267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A60B48-63BE-43EC-B8C5-5F915015E1C8}" type="datetime1">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EE0EC-A92D-48C9-8113-97517CDBB31B}" type="slidenum">
              <a:rPr lang="en-US" smtClean="0"/>
              <a:t>‹#›</a:t>
            </a:fld>
            <a:endParaRPr lang="en-US"/>
          </a:p>
        </p:txBody>
      </p:sp>
    </p:spTree>
    <p:extLst>
      <p:ext uri="{BB962C8B-B14F-4D97-AF65-F5344CB8AC3E}">
        <p14:creationId xmlns:p14="http://schemas.microsoft.com/office/powerpoint/2010/main" val="40411608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0AEA54-8D53-4596-8A2A-9F8F011D6260}" type="datetime1">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EE0EC-A92D-48C9-8113-97517CDBB31B}" type="slidenum">
              <a:rPr lang="en-US" smtClean="0"/>
              <a:t>‹#›</a:t>
            </a:fld>
            <a:endParaRPr lang="en-US"/>
          </a:p>
        </p:txBody>
      </p:sp>
    </p:spTree>
    <p:extLst>
      <p:ext uri="{BB962C8B-B14F-4D97-AF65-F5344CB8AC3E}">
        <p14:creationId xmlns:p14="http://schemas.microsoft.com/office/powerpoint/2010/main" val="1578087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bwMode="white">
          <a:xfrm>
            <a:off x="0" y="5970588"/>
            <a:ext cx="12192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ndParaRPr>
          </a:p>
        </p:txBody>
      </p:sp>
      <p:sp>
        <p:nvSpPr>
          <p:cNvPr id="5" name="Rectangle 4"/>
          <p:cNvSpPr/>
          <p:nvPr/>
        </p:nvSpPr>
        <p:spPr>
          <a:xfrm>
            <a:off x="-12700" y="6053139"/>
            <a:ext cx="2999317"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ndParaRPr>
          </a:p>
        </p:txBody>
      </p:sp>
      <p:sp>
        <p:nvSpPr>
          <p:cNvPr id="6" name="Rectangle 5"/>
          <p:cNvSpPr/>
          <p:nvPr/>
        </p:nvSpPr>
        <p:spPr>
          <a:xfrm>
            <a:off x="3145368" y="6043614"/>
            <a:ext cx="9046633"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p:cNvSpPr>
            <a:spLocks noGrp="1"/>
          </p:cNvSpPr>
          <p:nvPr>
            <p:ph type="dt" sz="half" idx="10"/>
          </p:nvPr>
        </p:nvSpPr>
        <p:spPr>
          <a:xfrm>
            <a:off x="101600" y="6069013"/>
            <a:ext cx="2743200" cy="685800"/>
          </a:xfrm>
        </p:spPr>
        <p:txBody>
          <a:bodyPr>
            <a:noAutofit/>
          </a:bodyPr>
          <a:lstStyle>
            <a:lvl1pPr algn="ctr">
              <a:defRPr sz="2000">
                <a:solidFill>
                  <a:srgbClr val="FFFFFF"/>
                </a:solidFill>
              </a:defRPr>
            </a:lvl1pPr>
          </a:lstStyle>
          <a:p>
            <a:pPr>
              <a:defRPr/>
            </a:pPr>
            <a:fld id="{07D535FC-4ABA-40C2-B273-2D494CC5BE54}" type="datetime1">
              <a:rPr lang="en-US" smtClean="0"/>
              <a:t>7/5/2019</a:t>
            </a:fld>
            <a:endParaRPr lang="en-US"/>
          </a:p>
        </p:txBody>
      </p:sp>
      <p:sp>
        <p:nvSpPr>
          <p:cNvPr id="10" name="Footer Placeholder 16"/>
          <p:cNvSpPr>
            <a:spLocks noGrp="1"/>
          </p:cNvSpPr>
          <p:nvPr>
            <p:ph type="ftr" sz="quarter" idx="11"/>
          </p:nvPr>
        </p:nvSpPr>
        <p:spPr>
          <a:xfrm>
            <a:off x="2781300" y="236539"/>
            <a:ext cx="7823200" cy="365125"/>
          </a:xfrm>
        </p:spPr>
        <p:txBody>
          <a:bodyPr/>
          <a:lstStyle>
            <a:lvl1pPr>
              <a:defRPr/>
            </a:lvl1pPr>
          </a:lstStyle>
          <a:p>
            <a:pPr>
              <a:defRPr/>
            </a:pPr>
            <a:endParaRPr lang="en-US">
              <a:solidFill>
                <a:srgbClr val="4E5B6F"/>
              </a:solidFill>
            </a:endParaRPr>
          </a:p>
        </p:txBody>
      </p:sp>
      <p:sp>
        <p:nvSpPr>
          <p:cNvPr id="11"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pPr>
              <a:defRPr/>
            </a:pPr>
            <a:fld id="{35488995-BF87-4A98-B55D-21821B79C5ED}" type="slidenum">
              <a:rPr lang="en-US">
                <a:solidFill>
                  <a:srgbClr val="4E5B6F"/>
                </a:solidFill>
              </a:rPr>
              <a:pPr>
                <a:defRPr/>
              </a:pPr>
              <a:t>‹#›</a:t>
            </a:fld>
            <a:endParaRPr lang="en-US">
              <a:solidFill>
                <a:srgbClr val="4E5B6F"/>
              </a:solidFill>
            </a:endParaRPr>
          </a:p>
        </p:txBody>
      </p:sp>
    </p:spTree>
    <p:extLst>
      <p:ext uri="{BB962C8B-B14F-4D97-AF65-F5344CB8AC3E}">
        <p14:creationId xmlns:p14="http://schemas.microsoft.com/office/powerpoint/2010/main" val="25027695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a:t>Click to edit Master title style</a:t>
            </a:r>
          </a:p>
        </p:txBody>
      </p:sp>
      <p:sp>
        <p:nvSpPr>
          <p:cNvPr id="8" name="Content Placeholder 7"/>
          <p:cNvSpPr>
            <a:spLocks noGrp="1"/>
          </p:cNvSpPr>
          <p:nvPr>
            <p:ph sz="quarter" idx="1"/>
          </p:nvPr>
        </p:nvSpPr>
        <p:spPr>
          <a:xfrm>
            <a:off x="816864" y="1600200"/>
            <a:ext cx="108712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F8FDDC2C-029C-476F-BFCD-A7D1DB66224A}" type="datetime1">
              <a:rPr lang="en-US" smtClean="0">
                <a:solidFill>
                  <a:srgbClr val="4E5B6F"/>
                </a:solidFill>
              </a:rPr>
              <a:t>7/5/2019</a:t>
            </a:fld>
            <a:endParaRPr lang="en-US">
              <a:solidFill>
                <a:srgbClr val="4E5B6F"/>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6" name="Slide Number Placeholder 22"/>
          <p:cNvSpPr>
            <a:spLocks noGrp="1"/>
          </p:cNvSpPr>
          <p:nvPr>
            <p:ph type="sldNum" sz="quarter" idx="12"/>
          </p:nvPr>
        </p:nvSpPr>
        <p:spPr/>
        <p:txBody>
          <a:bodyPr/>
          <a:lstStyle>
            <a:lvl1pPr>
              <a:defRPr/>
            </a:lvl1pPr>
          </a:lstStyle>
          <a:p>
            <a:pPr>
              <a:defRPr/>
            </a:pPr>
            <a:fld id="{DAFD00A0-C3B8-403D-A22B-C7205C9866D5}" type="slidenum">
              <a:rPr lang="en-US"/>
              <a:pPr>
                <a:defRPr/>
              </a:pPr>
              <a:t>‹#›</a:t>
            </a:fld>
            <a:endParaRPr lang="en-US"/>
          </a:p>
        </p:txBody>
      </p:sp>
    </p:spTree>
    <p:extLst>
      <p:ext uri="{BB962C8B-B14F-4D97-AF65-F5344CB8AC3E}">
        <p14:creationId xmlns:p14="http://schemas.microsoft.com/office/powerpoint/2010/main" val="18919622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ndParaRPr>
          </a:p>
        </p:txBody>
      </p:sp>
      <p:sp>
        <p:nvSpPr>
          <p:cNvPr id="5" name="Rectangle 4"/>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ndParaRPr>
          </a:p>
        </p:txBody>
      </p:sp>
      <p:sp>
        <p:nvSpPr>
          <p:cNvPr id="6" name="Rectangle 5"/>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ndParaRPr>
          </a:p>
        </p:txBody>
      </p:sp>
      <p:sp>
        <p:nvSpPr>
          <p:cNvPr id="3" name="Text Placeholder 2"/>
          <p:cNvSpPr>
            <a:spLocks noGrp="1"/>
          </p:cNvSpPr>
          <p:nvPr>
            <p:ph type="body" idx="1"/>
          </p:nvPr>
        </p:nvSpPr>
        <p:spPr>
          <a:xfrm>
            <a:off x="1828801" y="2743200"/>
            <a:ext cx="9497484"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lvl1pPr>
          </a:lstStyle>
          <a:p>
            <a:pPr>
              <a:defRPr/>
            </a:pPr>
            <a:fld id="{90740434-DA9D-425B-9024-3E7AE53DE2EB}" type="datetime1">
              <a:rPr lang="en-US" smtClean="0">
                <a:solidFill>
                  <a:srgbClr val="4E5B6F"/>
                </a:solidFill>
              </a:rPr>
              <a:t>7/5/2019</a:t>
            </a:fld>
            <a:endParaRPr lang="en-US">
              <a:solidFill>
                <a:srgbClr val="4E5B6F"/>
              </a:solidFill>
            </a:endParaRPr>
          </a:p>
        </p:txBody>
      </p:sp>
      <p:sp>
        <p:nvSpPr>
          <p:cNvPr id="8" name="Slide Number Placeholder 12"/>
          <p:cNvSpPr>
            <a:spLocks noGrp="1"/>
          </p:cNvSpPr>
          <p:nvPr>
            <p:ph type="sldNum" sz="quarter" idx="11"/>
          </p:nvPr>
        </p:nvSpPr>
        <p:spPr>
          <a:xfrm>
            <a:off x="0" y="1752601"/>
            <a:ext cx="1727200" cy="701675"/>
          </a:xfrm>
        </p:spPr>
        <p:txBody>
          <a:bodyPr>
            <a:noAutofit/>
          </a:bodyPr>
          <a:lstStyle>
            <a:lvl1pPr>
              <a:defRPr sz="2400"/>
            </a:lvl1pPr>
          </a:lstStyle>
          <a:p>
            <a:pPr>
              <a:defRPr/>
            </a:pPr>
            <a:fld id="{D822A769-B908-4589-9EBC-D0536149EA60}"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solidFill>
                <a:srgbClr val="4E5B6F"/>
              </a:solidFill>
            </a:endParaRPr>
          </a:p>
        </p:txBody>
      </p:sp>
    </p:spTree>
    <p:extLst>
      <p:ext uri="{BB962C8B-B14F-4D97-AF65-F5344CB8AC3E}">
        <p14:creationId xmlns:p14="http://schemas.microsoft.com/office/powerpoint/2010/main" val="15206115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459868"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A48C1711-E167-435D-9D33-1A83317CF8A0}" type="datetime1">
              <a:rPr lang="en-US" smtClean="0">
                <a:solidFill>
                  <a:srgbClr val="4E5B6F"/>
                </a:solidFill>
              </a:rPr>
              <a:t>7/5/2019</a:t>
            </a:fld>
            <a:endParaRPr lang="en-US">
              <a:solidFill>
                <a:srgbClr val="4E5B6F"/>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7" name="Slide Number Placeholder 22"/>
          <p:cNvSpPr>
            <a:spLocks noGrp="1"/>
          </p:cNvSpPr>
          <p:nvPr>
            <p:ph type="sldNum" sz="quarter" idx="12"/>
          </p:nvPr>
        </p:nvSpPr>
        <p:spPr/>
        <p:txBody>
          <a:bodyPr/>
          <a:lstStyle>
            <a:lvl1pPr>
              <a:defRPr/>
            </a:lvl1pPr>
          </a:lstStyle>
          <a:p>
            <a:pPr>
              <a:defRPr/>
            </a:pPr>
            <a:fld id="{6FC516B7-C79E-4A03-B6AF-3D2E9B74FF10}" type="slidenum">
              <a:rPr lang="en-US"/>
              <a:pPr>
                <a:defRPr/>
              </a:pPr>
              <a:t>‹#›</a:t>
            </a:fld>
            <a:endParaRPr lang="en-US"/>
          </a:p>
        </p:txBody>
      </p:sp>
    </p:spTree>
    <p:extLst>
      <p:ext uri="{BB962C8B-B14F-4D97-AF65-F5344CB8AC3E}">
        <p14:creationId xmlns:p14="http://schemas.microsoft.com/office/powerpoint/2010/main" val="615791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1C1FA-7092-424B-9A2D-AC00CDB226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FB0856-C160-4E41-8440-119276B0E3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09A530-3B1C-469A-955F-FAA97D9AD0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1A6E1C-2256-4BB4-8B4D-26B743CC5E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3CD898-00E1-4FCC-B946-430E7F9AA8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25F64A-9D3D-4D65-A02C-0CD675FF734E}"/>
              </a:ext>
            </a:extLst>
          </p:cNvPr>
          <p:cNvSpPr>
            <a:spLocks noGrp="1"/>
          </p:cNvSpPr>
          <p:nvPr>
            <p:ph type="dt" sz="half" idx="10"/>
          </p:nvPr>
        </p:nvSpPr>
        <p:spPr/>
        <p:txBody>
          <a:bodyPr/>
          <a:lstStyle/>
          <a:p>
            <a:fld id="{BF54A3EC-7863-473F-9288-025D36699315}" type="datetime1">
              <a:rPr lang="en-US" smtClean="0"/>
              <a:t>7/5/2019</a:t>
            </a:fld>
            <a:endParaRPr lang="en-US"/>
          </a:p>
        </p:txBody>
      </p:sp>
      <p:sp>
        <p:nvSpPr>
          <p:cNvPr id="8" name="Footer Placeholder 7">
            <a:extLst>
              <a:ext uri="{FF2B5EF4-FFF2-40B4-BE49-F238E27FC236}">
                <a16:creationId xmlns:a16="http://schemas.microsoft.com/office/drawing/2014/main" id="{27F1F360-17DB-4D2D-A8FE-50944B3E1F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2B83CB-5096-4D8B-BC98-48F5052E4DC3}"/>
              </a:ext>
            </a:extLst>
          </p:cNvPr>
          <p:cNvSpPr>
            <a:spLocks noGrp="1"/>
          </p:cNvSpPr>
          <p:nvPr>
            <p:ph type="sldNum" sz="quarter" idx="12"/>
          </p:nvPr>
        </p:nvSpPr>
        <p:spPr/>
        <p:txBody>
          <a:bodyPr/>
          <a:lstStyle/>
          <a:p>
            <a:fld id="{ADF837DE-C633-480E-A306-45180251E10F}" type="slidenum">
              <a:rPr lang="en-US" smtClean="0"/>
              <a:t>‹#›</a:t>
            </a:fld>
            <a:endParaRPr lang="en-US"/>
          </a:p>
        </p:txBody>
      </p:sp>
    </p:spTree>
    <p:extLst>
      <p:ext uri="{BB962C8B-B14F-4D97-AF65-F5344CB8AC3E}">
        <p14:creationId xmlns:p14="http://schemas.microsoft.com/office/powerpoint/2010/main" val="42934339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6400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13"/>
          <p:cNvSpPr>
            <a:spLocks noGrp="1"/>
          </p:cNvSpPr>
          <p:nvPr>
            <p:ph type="dt" sz="half" idx="10"/>
          </p:nvPr>
        </p:nvSpPr>
        <p:spPr/>
        <p:txBody>
          <a:bodyPr/>
          <a:lstStyle>
            <a:lvl1pPr>
              <a:defRPr/>
            </a:lvl1pPr>
          </a:lstStyle>
          <a:p>
            <a:pPr>
              <a:defRPr/>
            </a:pPr>
            <a:fld id="{81F52806-1F81-4345-BB5C-FA5AD2CA7349}" type="datetime1">
              <a:rPr lang="en-US" smtClean="0">
                <a:solidFill>
                  <a:srgbClr val="4E5B6F"/>
                </a:solidFill>
              </a:rPr>
              <a:t>7/5/2019</a:t>
            </a:fld>
            <a:endParaRPr lang="en-US">
              <a:solidFill>
                <a:srgbClr val="4E5B6F"/>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9" name="Slide Number Placeholder 22"/>
          <p:cNvSpPr>
            <a:spLocks noGrp="1"/>
          </p:cNvSpPr>
          <p:nvPr>
            <p:ph type="sldNum" sz="quarter" idx="12"/>
          </p:nvPr>
        </p:nvSpPr>
        <p:spPr/>
        <p:txBody>
          <a:bodyPr/>
          <a:lstStyle>
            <a:lvl1pPr>
              <a:defRPr/>
            </a:lvl1pPr>
          </a:lstStyle>
          <a:p>
            <a:pPr>
              <a:defRPr/>
            </a:pPr>
            <a:fld id="{49AB8431-E5F2-477D-9E1B-6F9451B59166}" type="slidenum">
              <a:rPr lang="en-US"/>
              <a:pPr>
                <a:defRPr/>
              </a:pPr>
              <a:t>‹#›</a:t>
            </a:fld>
            <a:endParaRPr lang="en-US"/>
          </a:p>
        </p:txBody>
      </p:sp>
    </p:spTree>
    <p:extLst>
      <p:ext uri="{BB962C8B-B14F-4D97-AF65-F5344CB8AC3E}">
        <p14:creationId xmlns:p14="http://schemas.microsoft.com/office/powerpoint/2010/main" val="29128516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C8A1E532-01CB-4112-99E4-AD015A1C40A7}" type="datetime1">
              <a:rPr lang="en-US" smtClean="0">
                <a:solidFill>
                  <a:srgbClr val="4E5B6F"/>
                </a:solidFill>
              </a:rPr>
              <a:t>7/5/2019</a:t>
            </a:fld>
            <a:endParaRPr lang="en-US">
              <a:solidFill>
                <a:srgbClr val="4E5B6F"/>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5" name="Slide Number Placeholder 22"/>
          <p:cNvSpPr>
            <a:spLocks noGrp="1"/>
          </p:cNvSpPr>
          <p:nvPr>
            <p:ph type="sldNum" sz="quarter" idx="12"/>
          </p:nvPr>
        </p:nvSpPr>
        <p:spPr/>
        <p:txBody>
          <a:bodyPr/>
          <a:lstStyle>
            <a:lvl1pPr>
              <a:defRPr/>
            </a:lvl1pPr>
          </a:lstStyle>
          <a:p>
            <a:pPr>
              <a:defRPr/>
            </a:pPr>
            <a:fld id="{A925EB01-911C-4EE8-9222-1B7A689CF97B}" type="slidenum">
              <a:rPr lang="en-US"/>
              <a:pPr>
                <a:defRPr/>
              </a:pPr>
              <a:t>‹#›</a:t>
            </a:fld>
            <a:endParaRPr lang="en-US"/>
          </a:p>
        </p:txBody>
      </p:sp>
    </p:spTree>
    <p:extLst>
      <p:ext uri="{BB962C8B-B14F-4D97-AF65-F5344CB8AC3E}">
        <p14:creationId xmlns:p14="http://schemas.microsoft.com/office/powerpoint/2010/main" val="14560794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06961BE-E24D-4F78-BF23-5D71FE8600CF}" type="datetime1">
              <a:rPr lang="en-US" smtClean="0">
                <a:solidFill>
                  <a:srgbClr val="4E5B6F"/>
                </a:solidFill>
              </a:rPr>
              <a:t>7/5/2019</a:t>
            </a:fld>
            <a:endParaRPr lang="en-US">
              <a:solidFill>
                <a:srgbClr val="4E5B6F"/>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pPr>
              <a:defRPr/>
            </a:pPr>
            <a:fld id="{B8A43C91-F44C-4B12-9BE4-7321C7C18E27}" type="slidenum">
              <a:rPr lang="en-US">
                <a:solidFill>
                  <a:srgbClr val="4E5B6F"/>
                </a:solidFill>
              </a:rPr>
              <a:pPr>
                <a:defRPr/>
              </a:pPr>
              <a:t>‹#›</a:t>
            </a:fld>
            <a:endParaRPr lang="en-US">
              <a:solidFill>
                <a:srgbClr val="4E5B6F"/>
              </a:solidFill>
            </a:endParaRPr>
          </a:p>
        </p:txBody>
      </p:sp>
    </p:spTree>
    <p:extLst>
      <p:ext uri="{BB962C8B-B14F-4D97-AF65-F5344CB8AC3E}">
        <p14:creationId xmlns:p14="http://schemas.microsoft.com/office/powerpoint/2010/main" val="22237957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77C791CB-1540-47AD-AAD0-7EADC50388E5}" type="datetime1">
              <a:rPr lang="en-US" smtClean="0">
                <a:solidFill>
                  <a:srgbClr val="4E5B6F"/>
                </a:solidFill>
              </a:rPr>
              <a:t>7/5/2019</a:t>
            </a:fld>
            <a:endParaRPr lang="en-US">
              <a:solidFill>
                <a:srgbClr val="4E5B6F"/>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7" name="Slide Number Placeholder 22"/>
          <p:cNvSpPr>
            <a:spLocks noGrp="1"/>
          </p:cNvSpPr>
          <p:nvPr>
            <p:ph type="sldNum" sz="quarter" idx="12"/>
          </p:nvPr>
        </p:nvSpPr>
        <p:spPr/>
        <p:txBody>
          <a:bodyPr/>
          <a:lstStyle>
            <a:lvl1pPr>
              <a:defRPr/>
            </a:lvl1pPr>
          </a:lstStyle>
          <a:p>
            <a:pPr>
              <a:defRPr/>
            </a:pPr>
            <a:fld id="{3B82A243-7D7A-436D-920E-66192D51ED89}" type="slidenum">
              <a:rPr lang="en-US"/>
              <a:pPr>
                <a:defRPr/>
              </a:pPr>
              <a:t>‹#›</a:t>
            </a:fld>
            <a:endParaRPr lang="en-US"/>
          </a:p>
        </p:txBody>
      </p:sp>
    </p:spTree>
    <p:extLst>
      <p:ext uri="{BB962C8B-B14F-4D97-AF65-F5344CB8AC3E}">
        <p14:creationId xmlns:p14="http://schemas.microsoft.com/office/powerpoint/2010/main" val="28447242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bwMode="white">
          <a:xfrm>
            <a:off x="-12700" y="4572001"/>
            <a:ext cx="12192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ndParaRPr>
          </a:p>
        </p:txBody>
      </p:sp>
      <p:sp>
        <p:nvSpPr>
          <p:cNvPr id="6" name="Rectangle 5"/>
          <p:cNvSpPr/>
          <p:nvPr/>
        </p:nvSpPr>
        <p:spPr>
          <a:xfrm>
            <a:off x="-12699" y="4664075"/>
            <a:ext cx="1951567"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ndParaRPr>
          </a:p>
        </p:txBody>
      </p:sp>
      <p:sp>
        <p:nvSpPr>
          <p:cNvPr id="7" name="Rectangle 6"/>
          <p:cNvSpPr/>
          <p:nvPr/>
        </p:nvSpPr>
        <p:spPr>
          <a:xfrm>
            <a:off x="2059517" y="4654550"/>
            <a:ext cx="10132483"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ndParaRPr>
          </a:p>
        </p:txBody>
      </p:sp>
      <p:sp>
        <p:nvSpPr>
          <p:cNvPr id="8" name="Rectangle 7"/>
          <p:cNvSpPr/>
          <p:nvPr/>
        </p:nvSpPr>
        <p:spPr bwMode="white">
          <a:xfrm>
            <a:off x="1930401" y="1"/>
            <a:ext cx="133351"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ndParaRPr>
          </a:p>
        </p:txBody>
      </p:sp>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2133600" y="4648200"/>
            <a:ext cx="97536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8331200" y="6248401"/>
            <a:ext cx="3556000" cy="365125"/>
          </a:xfrm>
        </p:spPr>
        <p:txBody>
          <a:bodyPr/>
          <a:lstStyle>
            <a:lvl1pPr>
              <a:defRPr/>
            </a:lvl1pPr>
          </a:lstStyle>
          <a:p>
            <a:pPr>
              <a:defRPr/>
            </a:pPr>
            <a:fld id="{F38AC09D-BDC1-4462-AD8E-5558931EA94C}" type="datetime1">
              <a:rPr lang="en-US" smtClean="0">
                <a:solidFill>
                  <a:srgbClr val="4E5B6F"/>
                </a:solidFill>
              </a:rPr>
              <a:t>7/5/2019</a:t>
            </a:fld>
            <a:endParaRPr lang="en-US">
              <a:solidFill>
                <a:srgbClr val="4E5B6F"/>
              </a:solidFill>
            </a:endParaRPr>
          </a:p>
        </p:txBody>
      </p:sp>
      <p:sp>
        <p:nvSpPr>
          <p:cNvPr id="10" name="Slide Number Placeholder 12"/>
          <p:cNvSpPr>
            <a:spLocks noGrp="1"/>
          </p:cNvSpPr>
          <p:nvPr>
            <p:ph type="sldNum" sz="quarter" idx="11"/>
          </p:nvPr>
        </p:nvSpPr>
        <p:spPr>
          <a:xfrm>
            <a:off x="0" y="4667251"/>
            <a:ext cx="1930400" cy="663575"/>
          </a:xfrm>
        </p:spPr>
        <p:txBody>
          <a:bodyPr/>
          <a:lstStyle>
            <a:lvl1pPr>
              <a:defRPr sz="2800"/>
            </a:lvl1pPr>
          </a:lstStyle>
          <a:p>
            <a:pPr>
              <a:defRPr/>
            </a:pPr>
            <a:fld id="{19A697C1-8123-453B-90E9-3E1EC8F8576E}" type="slidenum">
              <a:rPr lang="en-US"/>
              <a:pPr>
                <a:defRPr/>
              </a:pPr>
              <a:t>‹#›</a:t>
            </a:fld>
            <a:endParaRPr lang="en-US"/>
          </a:p>
        </p:txBody>
      </p:sp>
      <p:sp>
        <p:nvSpPr>
          <p:cNvPr id="11" name="Footer Placeholder 13"/>
          <p:cNvSpPr>
            <a:spLocks noGrp="1"/>
          </p:cNvSpPr>
          <p:nvPr>
            <p:ph type="ftr" sz="quarter" idx="12"/>
          </p:nvPr>
        </p:nvSpPr>
        <p:spPr>
          <a:xfrm>
            <a:off x="2133600" y="6248401"/>
            <a:ext cx="6096000" cy="365125"/>
          </a:xfrm>
        </p:spPr>
        <p:txBody>
          <a:bodyPr/>
          <a:lstStyle>
            <a:lvl1pPr>
              <a:defRPr/>
            </a:lvl1pPr>
          </a:lstStyle>
          <a:p>
            <a:pPr>
              <a:defRPr/>
            </a:pPr>
            <a:endParaRPr lang="en-US">
              <a:solidFill>
                <a:srgbClr val="4E5B6F"/>
              </a:solidFill>
            </a:endParaRPr>
          </a:p>
        </p:txBody>
      </p:sp>
    </p:spTree>
    <p:extLst>
      <p:ext uri="{BB962C8B-B14F-4D97-AF65-F5344CB8AC3E}">
        <p14:creationId xmlns:p14="http://schemas.microsoft.com/office/powerpoint/2010/main" val="19049095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155FF0F7-4123-4945-9CD0-7163B50F8275}" type="datetime1">
              <a:rPr lang="en-US" smtClean="0">
                <a:solidFill>
                  <a:srgbClr val="4E5B6F"/>
                </a:solidFill>
              </a:rPr>
              <a:t>7/5/2019</a:t>
            </a:fld>
            <a:endParaRPr lang="en-US">
              <a:solidFill>
                <a:srgbClr val="4E5B6F"/>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E5B6F"/>
              </a:solidFill>
            </a:endParaRPr>
          </a:p>
        </p:txBody>
      </p:sp>
      <p:sp>
        <p:nvSpPr>
          <p:cNvPr id="6" name="Slide Number Placeholder 22"/>
          <p:cNvSpPr>
            <a:spLocks noGrp="1"/>
          </p:cNvSpPr>
          <p:nvPr>
            <p:ph type="sldNum" sz="quarter" idx="12"/>
          </p:nvPr>
        </p:nvSpPr>
        <p:spPr/>
        <p:txBody>
          <a:bodyPr/>
          <a:lstStyle>
            <a:lvl1pPr>
              <a:defRPr/>
            </a:lvl1pPr>
          </a:lstStyle>
          <a:p>
            <a:pPr>
              <a:defRPr/>
            </a:pPr>
            <a:fld id="{B55801F3-7C89-4D96-A958-EA1BFE5DE9A4}" type="slidenum">
              <a:rPr lang="en-US"/>
              <a:pPr>
                <a:defRPr/>
              </a:pPr>
              <a:t>‹#›</a:t>
            </a:fld>
            <a:endParaRPr lang="en-US"/>
          </a:p>
        </p:txBody>
      </p:sp>
    </p:spTree>
    <p:extLst>
      <p:ext uri="{BB962C8B-B14F-4D97-AF65-F5344CB8AC3E}">
        <p14:creationId xmlns:p14="http://schemas.microsoft.com/office/powerpoint/2010/main" val="1729459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8128001" y="0"/>
            <a:ext cx="427567"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ndParaRPr>
          </a:p>
        </p:txBody>
      </p:sp>
      <p:sp>
        <p:nvSpPr>
          <p:cNvPr id="5" name="Rectangle 4"/>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ndParaRPr>
          </a:p>
        </p:txBody>
      </p:sp>
      <p:sp>
        <p:nvSpPr>
          <p:cNvPr id="6" name="Rectangle 5"/>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ndParaRPr>
          </a:p>
        </p:txBody>
      </p:sp>
      <p:sp>
        <p:nvSpPr>
          <p:cNvPr id="2" name="Vertical Title 1"/>
          <p:cNvSpPr>
            <a:spLocks noGrp="1"/>
          </p:cNvSpPr>
          <p:nvPr>
            <p:ph type="title" orient="vert"/>
          </p:nvPr>
        </p:nvSpPr>
        <p:spPr>
          <a:xfrm>
            <a:off x="8737600" y="609601"/>
            <a:ext cx="27432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8737600" y="6248401"/>
            <a:ext cx="2946400" cy="365125"/>
          </a:xfrm>
        </p:spPr>
        <p:txBody>
          <a:bodyPr/>
          <a:lstStyle>
            <a:lvl1pPr>
              <a:defRPr/>
            </a:lvl1pPr>
          </a:lstStyle>
          <a:p>
            <a:pPr>
              <a:defRPr/>
            </a:pPr>
            <a:fld id="{5BD96696-B144-470C-9542-BB5C956649AB}" type="datetime1">
              <a:rPr lang="en-US" smtClean="0">
                <a:solidFill>
                  <a:srgbClr val="4E5B6F"/>
                </a:solidFill>
              </a:rPr>
              <a:t>7/5/2019</a:t>
            </a:fld>
            <a:endParaRPr lang="en-US">
              <a:solidFill>
                <a:srgbClr val="4E5B6F"/>
              </a:solidFill>
            </a:endParaRPr>
          </a:p>
        </p:txBody>
      </p:sp>
      <p:sp>
        <p:nvSpPr>
          <p:cNvPr id="8" name="Footer Placeholder 4"/>
          <p:cNvSpPr>
            <a:spLocks noGrp="1"/>
          </p:cNvSpPr>
          <p:nvPr>
            <p:ph type="ftr" sz="quarter" idx="11"/>
          </p:nvPr>
        </p:nvSpPr>
        <p:spPr>
          <a:xfrm>
            <a:off x="609601" y="6248401"/>
            <a:ext cx="7431617" cy="365125"/>
          </a:xfrm>
        </p:spPr>
        <p:txBody>
          <a:bodyPr/>
          <a:lstStyle>
            <a:lvl1pPr>
              <a:defRPr/>
            </a:lvl1pPr>
          </a:lstStyle>
          <a:p>
            <a:pPr>
              <a:defRPr/>
            </a:pPr>
            <a:endParaRPr lang="en-US">
              <a:solidFill>
                <a:srgbClr val="4E5B6F"/>
              </a:solidFill>
            </a:endParaRPr>
          </a:p>
        </p:txBody>
      </p:sp>
      <p:sp>
        <p:nvSpPr>
          <p:cNvPr id="9" name="Slide Number Placeholder 5"/>
          <p:cNvSpPr>
            <a:spLocks noGrp="1"/>
          </p:cNvSpPr>
          <p:nvPr>
            <p:ph type="sldNum" sz="quarter" idx="12"/>
          </p:nvPr>
        </p:nvSpPr>
        <p:spPr>
          <a:xfrm rot="5400000">
            <a:off x="8075084" y="103717"/>
            <a:ext cx="533400" cy="325967"/>
          </a:xfrm>
        </p:spPr>
        <p:txBody>
          <a:bodyPr/>
          <a:lstStyle>
            <a:lvl1pPr>
              <a:defRPr/>
            </a:lvl1pPr>
          </a:lstStyle>
          <a:p>
            <a:pPr>
              <a:defRPr/>
            </a:pPr>
            <a:fld id="{7F6DD67C-ECFD-443D-B01F-339EAEDAE52E}" type="slidenum">
              <a:rPr lang="en-US"/>
              <a:pPr>
                <a:defRPr/>
              </a:pPr>
              <a:t>‹#›</a:t>
            </a:fld>
            <a:endParaRPr lang="en-US"/>
          </a:p>
        </p:txBody>
      </p:sp>
    </p:spTree>
    <p:extLst>
      <p:ext uri="{BB962C8B-B14F-4D97-AF65-F5344CB8AC3E}">
        <p14:creationId xmlns:p14="http://schemas.microsoft.com/office/powerpoint/2010/main" val="32102914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half" idx="1"/>
          </p:nvPr>
        </p:nvSpPr>
        <p:spPr>
          <a:xfrm>
            <a:off x="609600" y="1600201"/>
            <a:ext cx="10972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941763"/>
            <a:ext cx="10972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3638"/>
            <a:ext cx="2844800" cy="457200"/>
          </a:xfrm>
        </p:spPr>
        <p:txBody>
          <a:bodyPr/>
          <a:lstStyle>
            <a:lvl1pPr>
              <a:defRPr/>
            </a:lvl1pPr>
          </a:lstStyle>
          <a:p>
            <a:fld id="{9FA0D58A-247A-40FD-9FC8-7A6537C2E702}" type="datetime1">
              <a:rPr lang="en-US" altLang="en-US" smtClean="0">
                <a:solidFill>
                  <a:srgbClr val="4E5B6F"/>
                </a:solidFill>
              </a:rPr>
              <a:t>7/5/2019</a:t>
            </a:fld>
            <a:endParaRPr lang="en-US" altLang="en-US">
              <a:solidFill>
                <a:srgbClr val="4E5B6F"/>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ltLang="en-US">
              <a:solidFill>
                <a:srgbClr val="4E5B6F"/>
              </a:solidFill>
            </a:endParaRPr>
          </a:p>
        </p:txBody>
      </p:sp>
      <p:sp>
        <p:nvSpPr>
          <p:cNvPr id="7" name="Slide Number Placeholder 6"/>
          <p:cNvSpPr>
            <a:spLocks noGrp="1"/>
          </p:cNvSpPr>
          <p:nvPr>
            <p:ph type="sldNum" sz="quarter" idx="12"/>
          </p:nvPr>
        </p:nvSpPr>
        <p:spPr>
          <a:xfrm>
            <a:off x="8737600" y="6243638"/>
            <a:ext cx="2844800" cy="457200"/>
          </a:xfrm>
        </p:spPr>
        <p:txBody>
          <a:bodyPr/>
          <a:lstStyle>
            <a:lvl1pPr>
              <a:defRPr/>
            </a:lvl1pPr>
          </a:lstStyle>
          <a:p>
            <a:fld id="{4E81B0F9-14D6-4E4B-9513-C947ED0283A3}" type="slidenum">
              <a:rPr lang="en-US" altLang="en-US"/>
              <a:pPr/>
              <a:t>‹#›</a:t>
            </a:fld>
            <a:endParaRPr lang="en-US" altLang="en-US"/>
          </a:p>
        </p:txBody>
      </p:sp>
    </p:spTree>
    <p:extLst>
      <p:ext uri="{BB962C8B-B14F-4D97-AF65-F5344CB8AC3E}">
        <p14:creationId xmlns:p14="http://schemas.microsoft.com/office/powerpoint/2010/main" val="25727826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C9EC957-1281-4884-8B7E-6B244918F72F}" type="datetime1">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D25C7-843B-4E3C-9EDD-7311695D5967}" type="slidenum">
              <a:rPr lang="en-US" smtClean="0"/>
              <a:t>‹#›</a:t>
            </a:fld>
            <a:endParaRPr lang="en-US"/>
          </a:p>
        </p:txBody>
      </p:sp>
    </p:spTree>
    <p:extLst>
      <p:ext uri="{BB962C8B-B14F-4D97-AF65-F5344CB8AC3E}">
        <p14:creationId xmlns:p14="http://schemas.microsoft.com/office/powerpoint/2010/main" val="16876752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9395CF-ADAC-426C-9E7F-CDF60A4760E4}" type="datetime1">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D25C7-843B-4E3C-9EDD-7311695D5967}" type="slidenum">
              <a:rPr lang="en-US" smtClean="0"/>
              <a:t>‹#›</a:t>
            </a:fld>
            <a:endParaRPr lang="en-US"/>
          </a:p>
        </p:txBody>
      </p:sp>
    </p:spTree>
    <p:extLst>
      <p:ext uri="{BB962C8B-B14F-4D97-AF65-F5344CB8AC3E}">
        <p14:creationId xmlns:p14="http://schemas.microsoft.com/office/powerpoint/2010/main" val="846041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25436-5C88-440A-BF65-C8826CD84F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BC4573-BAD0-4144-AE8F-1AA51CA85DA0}"/>
              </a:ext>
            </a:extLst>
          </p:cNvPr>
          <p:cNvSpPr>
            <a:spLocks noGrp="1"/>
          </p:cNvSpPr>
          <p:nvPr>
            <p:ph type="dt" sz="half" idx="10"/>
          </p:nvPr>
        </p:nvSpPr>
        <p:spPr/>
        <p:txBody>
          <a:bodyPr/>
          <a:lstStyle/>
          <a:p>
            <a:fld id="{285585B8-05BC-460E-AE29-02C2DAFB9D2D}" type="datetime1">
              <a:rPr lang="en-US" smtClean="0"/>
              <a:t>7/5/2019</a:t>
            </a:fld>
            <a:endParaRPr lang="en-US"/>
          </a:p>
        </p:txBody>
      </p:sp>
      <p:sp>
        <p:nvSpPr>
          <p:cNvPr id="4" name="Footer Placeholder 3">
            <a:extLst>
              <a:ext uri="{FF2B5EF4-FFF2-40B4-BE49-F238E27FC236}">
                <a16:creationId xmlns:a16="http://schemas.microsoft.com/office/drawing/2014/main" id="{63810B27-0A01-4C20-86B6-EEBE0FFF8B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6CA65F-6E63-487F-9E29-BBAC773EFC4E}"/>
              </a:ext>
            </a:extLst>
          </p:cNvPr>
          <p:cNvSpPr>
            <a:spLocks noGrp="1"/>
          </p:cNvSpPr>
          <p:nvPr>
            <p:ph type="sldNum" sz="quarter" idx="12"/>
          </p:nvPr>
        </p:nvSpPr>
        <p:spPr/>
        <p:txBody>
          <a:bodyPr/>
          <a:lstStyle/>
          <a:p>
            <a:fld id="{ADF837DE-C633-480E-A306-45180251E10F}" type="slidenum">
              <a:rPr lang="en-US" smtClean="0"/>
              <a:t>‹#›</a:t>
            </a:fld>
            <a:endParaRPr lang="en-US"/>
          </a:p>
        </p:txBody>
      </p:sp>
    </p:spTree>
    <p:extLst>
      <p:ext uri="{BB962C8B-B14F-4D97-AF65-F5344CB8AC3E}">
        <p14:creationId xmlns:p14="http://schemas.microsoft.com/office/powerpoint/2010/main" val="38174593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E46939-4A72-4786-9418-7E91429161CC}" type="datetime1">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D25C7-843B-4E3C-9EDD-7311695D5967}" type="slidenum">
              <a:rPr lang="en-US" smtClean="0"/>
              <a:t>‹#›</a:t>
            </a:fld>
            <a:endParaRPr lang="en-US"/>
          </a:p>
        </p:txBody>
      </p:sp>
    </p:spTree>
    <p:extLst>
      <p:ext uri="{BB962C8B-B14F-4D97-AF65-F5344CB8AC3E}">
        <p14:creationId xmlns:p14="http://schemas.microsoft.com/office/powerpoint/2010/main" val="40333098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11F462-3733-4161-8EAA-C1DE63A2DA25}" type="datetime1">
              <a:rPr lang="en-US" smtClean="0"/>
              <a:t>7/5/2019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DD25C7-843B-4E3C-9EDD-7311695D5967}" type="slidenum">
              <a:rPr lang="en-US" smtClean="0"/>
              <a:t>‹#›</a:t>
            </a:fld>
            <a:endParaRPr lang="en-US"/>
          </a:p>
        </p:txBody>
      </p:sp>
    </p:spTree>
    <p:extLst>
      <p:ext uri="{BB962C8B-B14F-4D97-AF65-F5344CB8AC3E}">
        <p14:creationId xmlns:p14="http://schemas.microsoft.com/office/powerpoint/2010/main" val="33966361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A1FE1A-6205-4082-A019-792F97E2752C}" type="datetime1">
              <a:rPr lang="en-US" smtClean="0"/>
              <a:t>7/5/2019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DD25C7-843B-4E3C-9EDD-7311695D5967}" type="slidenum">
              <a:rPr lang="en-US" smtClean="0"/>
              <a:t>‹#›</a:t>
            </a:fld>
            <a:endParaRPr lang="en-US"/>
          </a:p>
        </p:txBody>
      </p:sp>
    </p:spTree>
    <p:extLst>
      <p:ext uri="{BB962C8B-B14F-4D97-AF65-F5344CB8AC3E}">
        <p14:creationId xmlns:p14="http://schemas.microsoft.com/office/powerpoint/2010/main" val="9558240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C7CA08-3C45-4AFD-8772-94740BE2A51E}" type="datetime1">
              <a:rPr lang="en-US" smtClean="0"/>
              <a:t>7/5/2019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DD25C7-843B-4E3C-9EDD-7311695D5967}" type="slidenum">
              <a:rPr lang="en-US" smtClean="0"/>
              <a:t>‹#›</a:t>
            </a:fld>
            <a:endParaRPr lang="en-US"/>
          </a:p>
        </p:txBody>
      </p:sp>
    </p:spTree>
    <p:extLst>
      <p:ext uri="{BB962C8B-B14F-4D97-AF65-F5344CB8AC3E}">
        <p14:creationId xmlns:p14="http://schemas.microsoft.com/office/powerpoint/2010/main" val="294048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9BCE47-6A65-4F94-89AE-354C8D83741F}" type="datetime1">
              <a:rPr lang="en-US" smtClean="0"/>
              <a:t>7/5/2019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DD25C7-843B-4E3C-9EDD-7311695D5967}" type="slidenum">
              <a:rPr lang="en-US" smtClean="0"/>
              <a:t>‹#›</a:t>
            </a:fld>
            <a:endParaRPr lang="en-US"/>
          </a:p>
        </p:txBody>
      </p:sp>
    </p:spTree>
    <p:extLst>
      <p:ext uri="{BB962C8B-B14F-4D97-AF65-F5344CB8AC3E}">
        <p14:creationId xmlns:p14="http://schemas.microsoft.com/office/powerpoint/2010/main" val="26969986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ACA857-98F7-4B57-9C0C-9862278BE560}" type="datetime1">
              <a:rPr lang="en-US" smtClean="0"/>
              <a:t>7/5/2019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DD25C7-843B-4E3C-9EDD-7311695D5967}" type="slidenum">
              <a:rPr lang="en-US" smtClean="0"/>
              <a:t>‹#›</a:t>
            </a:fld>
            <a:endParaRPr lang="en-US"/>
          </a:p>
        </p:txBody>
      </p:sp>
    </p:spTree>
    <p:extLst>
      <p:ext uri="{BB962C8B-B14F-4D97-AF65-F5344CB8AC3E}">
        <p14:creationId xmlns:p14="http://schemas.microsoft.com/office/powerpoint/2010/main" val="6768398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6040B7-1268-4EAB-9225-C236A5E58D1D}" type="datetime1">
              <a:rPr lang="en-US" smtClean="0"/>
              <a:t>7/5/2019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DD25C7-843B-4E3C-9EDD-7311695D5967}" type="slidenum">
              <a:rPr lang="en-US" smtClean="0"/>
              <a:t>‹#›</a:t>
            </a:fld>
            <a:endParaRPr lang="en-US"/>
          </a:p>
        </p:txBody>
      </p:sp>
    </p:spTree>
    <p:extLst>
      <p:ext uri="{BB962C8B-B14F-4D97-AF65-F5344CB8AC3E}">
        <p14:creationId xmlns:p14="http://schemas.microsoft.com/office/powerpoint/2010/main" val="23208958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B4FAFA-F9E4-4143-8629-AFDE7157440C}" type="datetime1">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D25C7-843B-4E3C-9EDD-7311695D5967}" type="slidenum">
              <a:rPr lang="en-US" smtClean="0"/>
              <a:t>‹#›</a:t>
            </a:fld>
            <a:endParaRPr lang="en-US"/>
          </a:p>
        </p:txBody>
      </p:sp>
    </p:spTree>
    <p:extLst>
      <p:ext uri="{BB962C8B-B14F-4D97-AF65-F5344CB8AC3E}">
        <p14:creationId xmlns:p14="http://schemas.microsoft.com/office/powerpoint/2010/main" val="5933189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887F83-77E6-4D76-B527-F13982837413}" type="datetime1">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D25C7-843B-4E3C-9EDD-7311695D5967}" type="slidenum">
              <a:rPr lang="en-US" smtClean="0"/>
              <a:t>‹#›</a:t>
            </a:fld>
            <a:endParaRPr lang="en-US"/>
          </a:p>
        </p:txBody>
      </p:sp>
    </p:spTree>
    <p:extLst>
      <p:ext uri="{BB962C8B-B14F-4D97-AF65-F5344CB8AC3E}">
        <p14:creationId xmlns:p14="http://schemas.microsoft.com/office/powerpoint/2010/main" val="668566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805D4E-E843-4060-B689-AAA914E9DC7D}"/>
              </a:ext>
            </a:extLst>
          </p:cNvPr>
          <p:cNvSpPr>
            <a:spLocks noGrp="1"/>
          </p:cNvSpPr>
          <p:nvPr>
            <p:ph type="dt" sz="half" idx="10"/>
          </p:nvPr>
        </p:nvSpPr>
        <p:spPr/>
        <p:txBody>
          <a:bodyPr/>
          <a:lstStyle/>
          <a:p>
            <a:fld id="{32090D89-3960-4487-BCA1-60C29A296CE6}" type="datetime1">
              <a:rPr lang="en-US" smtClean="0"/>
              <a:t>7/5/2019</a:t>
            </a:fld>
            <a:endParaRPr lang="en-US"/>
          </a:p>
        </p:txBody>
      </p:sp>
      <p:sp>
        <p:nvSpPr>
          <p:cNvPr id="3" name="Footer Placeholder 2">
            <a:extLst>
              <a:ext uri="{FF2B5EF4-FFF2-40B4-BE49-F238E27FC236}">
                <a16:creationId xmlns:a16="http://schemas.microsoft.com/office/drawing/2014/main" id="{C406AAF6-9A7A-4C50-8CC7-58151C5C95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BF19E5-1592-43B8-9A67-19E9DCB5BA52}"/>
              </a:ext>
            </a:extLst>
          </p:cNvPr>
          <p:cNvSpPr>
            <a:spLocks noGrp="1"/>
          </p:cNvSpPr>
          <p:nvPr>
            <p:ph type="sldNum" sz="quarter" idx="12"/>
          </p:nvPr>
        </p:nvSpPr>
        <p:spPr/>
        <p:txBody>
          <a:bodyPr/>
          <a:lstStyle/>
          <a:p>
            <a:fld id="{ADF837DE-C633-480E-A306-45180251E10F}" type="slidenum">
              <a:rPr lang="en-US" smtClean="0"/>
              <a:t>‹#›</a:t>
            </a:fld>
            <a:endParaRPr lang="en-US"/>
          </a:p>
        </p:txBody>
      </p:sp>
    </p:spTree>
    <p:extLst>
      <p:ext uri="{BB962C8B-B14F-4D97-AF65-F5344CB8AC3E}">
        <p14:creationId xmlns:p14="http://schemas.microsoft.com/office/powerpoint/2010/main" val="3606607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3F1EF-E3FB-4F32-8EB2-23F2DB7097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7E98CF-9FE6-489D-B66A-4AE13125F7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2357A3-2145-4AA9-81BC-9443E1B229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EB74ED-E99F-46AB-A594-0701980B4622}"/>
              </a:ext>
            </a:extLst>
          </p:cNvPr>
          <p:cNvSpPr>
            <a:spLocks noGrp="1"/>
          </p:cNvSpPr>
          <p:nvPr>
            <p:ph type="dt" sz="half" idx="10"/>
          </p:nvPr>
        </p:nvSpPr>
        <p:spPr/>
        <p:txBody>
          <a:bodyPr/>
          <a:lstStyle/>
          <a:p>
            <a:fld id="{3E4391D4-E5D1-4B5C-9702-0BB570247059}" type="datetime1">
              <a:rPr lang="en-US" smtClean="0"/>
              <a:t>7/5/2019</a:t>
            </a:fld>
            <a:endParaRPr lang="en-US"/>
          </a:p>
        </p:txBody>
      </p:sp>
      <p:sp>
        <p:nvSpPr>
          <p:cNvPr id="6" name="Footer Placeholder 5">
            <a:extLst>
              <a:ext uri="{FF2B5EF4-FFF2-40B4-BE49-F238E27FC236}">
                <a16:creationId xmlns:a16="http://schemas.microsoft.com/office/drawing/2014/main" id="{EC575ABD-CAFC-4B11-80E1-7833CBF992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26846C-0507-4CDE-BEB2-80D88AD362AE}"/>
              </a:ext>
            </a:extLst>
          </p:cNvPr>
          <p:cNvSpPr>
            <a:spLocks noGrp="1"/>
          </p:cNvSpPr>
          <p:nvPr>
            <p:ph type="sldNum" sz="quarter" idx="12"/>
          </p:nvPr>
        </p:nvSpPr>
        <p:spPr/>
        <p:txBody>
          <a:bodyPr/>
          <a:lstStyle/>
          <a:p>
            <a:fld id="{ADF837DE-C633-480E-A306-45180251E10F}" type="slidenum">
              <a:rPr lang="en-US" smtClean="0"/>
              <a:t>‹#›</a:t>
            </a:fld>
            <a:endParaRPr lang="en-US"/>
          </a:p>
        </p:txBody>
      </p:sp>
    </p:spTree>
    <p:extLst>
      <p:ext uri="{BB962C8B-B14F-4D97-AF65-F5344CB8AC3E}">
        <p14:creationId xmlns:p14="http://schemas.microsoft.com/office/powerpoint/2010/main" val="3834131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C2C2F-4296-4100-B27A-CC6558E87F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342D68-F671-45EA-B6DF-41818B4852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3DA461-F000-4B4E-99B8-115C14CE64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2248B4-8877-4095-9F84-0CCEDFE88754}"/>
              </a:ext>
            </a:extLst>
          </p:cNvPr>
          <p:cNvSpPr>
            <a:spLocks noGrp="1"/>
          </p:cNvSpPr>
          <p:nvPr>
            <p:ph type="dt" sz="half" idx="10"/>
          </p:nvPr>
        </p:nvSpPr>
        <p:spPr/>
        <p:txBody>
          <a:bodyPr/>
          <a:lstStyle/>
          <a:p>
            <a:fld id="{4576CACC-1447-4CD4-963F-9C4A861E9C78}" type="datetime1">
              <a:rPr lang="en-US" smtClean="0"/>
              <a:t>7/5/2019</a:t>
            </a:fld>
            <a:endParaRPr lang="en-US"/>
          </a:p>
        </p:txBody>
      </p:sp>
      <p:sp>
        <p:nvSpPr>
          <p:cNvPr id="6" name="Footer Placeholder 5">
            <a:extLst>
              <a:ext uri="{FF2B5EF4-FFF2-40B4-BE49-F238E27FC236}">
                <a16:creationId xmlns:a16="http://schemas.microsoft.com/office/drawing/2014/main" id="{D02AE276-3A6B-43D8-863A-B77F540940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C5C305-48BC-4BFB-AAF7-A13959D9E96E}"/>
              </a:ext>
            </a:extLst>
          </p:cNvPr>
          <p:cNvSpPr>
            <a:spLocks noGrp="1"/>
          </p:cNvSpPr>
          <p:nvPr>
            <p:ph type="sldNum" sz="quarter" idx="12"/>
          </p:nvPr>
        </p:nvSpPr>
        <p:spPr/>
        <p:txBody>
          <a:bodyPr/>
          <a:lstStyle/>
          <a:p>
            <a:fld id="{ADF837DE-C633-480E-A306-45180251E10F}" type="slidenum">
              <a:rPr lang="en-US" smtClean="0"/>
              <a:t>‹#›</a:t>
            </a:fld>
            <a:endParaRPr lang="en-US"/>
          </a:p>
        </p:txBody>
      </p:sp>
    </p:spTree>
    <p:extLst>
      <p:ext uri="{BB962C8B-B14F-4D97-AF65-F5344CB8AC3E}">
        <p14:creationId xmlns:p14="http://schemas.microsoft.com/office/powerpoint/2010/main" val="579401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401A14-683C-4BCD-83A1-DAA7ED35DF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176AFC-E7BE-4FCD-BAAA-F66A6179F8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FDA5BA-7285-41D5-99F2-8F7052B61C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74F4DD-F551-4707-8DEB-DB24FB7E9FFC}" type="datetime1">
              <a:rPr lang="en-US" smtClean="0"/>
              <a:t>7/5/2019</a:t>
            </a:fld>
            <a:endParaRPr lang="en-US"/>
          </a:p>
        </p:txBody>
      </p:sp>
      <p:sp>
        <p:nvSpPr>
          <p:cNvPr id="5" name="Footer Placeholder 4">
            <a:extLst>
              <a:ext uri="{FF2B5EF4-FFF2-40B4-BE49-F238E27FC236}">
                <a16:creationId xmlns:a16="http://schemas.microsoft.com/office/drawing/2014/main" id="{5A400A76-22E7-43A7-8ABB-0B329E4145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76AF09-C3D0-4795-AAC8-99FA4B2347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F837DE-C633-480E-A306-45180251E10F}" type="slidenum">
              <a:rPr lang="en-US" smtClean="0"/>
              <a:t>‹#›</a:t>
            </a:fld>
            <a:endParaRPr lang="en-US"/>
          </a:p>
        </p:txBody>
      </p:sp>
    </p:spTree>
    <p:extLst>
      <p:ext uri="{BB962C8B-B14F-4D97-AF65-F5344CB8AC3E}">
        <p14:creationId xmlns:p14="http://schemas.microsoft.com/office/powerpoint/2010/main" val="2193546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B7F6E9E-C0A9-4310-B1A7-0FB6FE31BEA9}" type="datetime1">
              <a:rPr lang="en-US" smtClean="0">
                <a:solidFill>
                  <a:prstClr val="black">
                    <a:tint val="75000"/>
                  </a:prstClr>
                </a:solidFill>
              </a:rPr>
              <a:t>7/5/2019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DDD25C7-843B-4E3C-9EDD-7311695D59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8814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812800" y="228600"/>
            <a:ext cx="10871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817033" y="1600201"/>
            <a:ext cx="10871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wrap="square" lIns="91440" tIns="45720" rIns="91440" bIns="45720" numCol="1" anchor="ctr" anchorCtr="0" compatLnSpc="1">
            <a:prstTxWarp prst="textNoShape">
              <a:avLst/>
            </a:prstTxWarp>
          </a:bodyPr>
          <a:lstStyle>
            <a:lvl1pPr>
              <a:defRPr sz="1400">
                <a:solidFill>
                  <a:schemeClr val="tx2"/>
                </a:solidFill>
              </a:defRPr>
            </a:lvl1pPr>
          </a:lstStyle>
          <a:p>
            <a:pPr>
              <a:defRPr/>
            </a:pPr>
            <a:fld id="{FCB79199-774D-4262-B86D-04BA206A26F4}" type="datetime1">
              <a:rPr lang="en-US" smtClean="0"/>
              <a:t>7/5/2019</a:t>
            </a:fld>
            <a:endParaRPr lang="en-US"/>
          </a:p>
        </p:txBody>
      </p:sp>
      <p:sp>
        <p:nvSpPr>
          <p:cNvPr id="3" name="Footer Placeholder 2"/>
          <p:cNvSpPr>
            <a:spLocks noGrp="1"/>
          </p:cNvSpPr>
          <p:nvPr>
            <p:ph type="ftr" sz="quarter" idx="3"/>
          </p:nvPr>
        </p:nvSpPr>
        <p:spPr>
          <a:xfrm>
            <a:off x="812801" y="6248401"/>
            <a:ext cx="7228417"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defRPr>
            </a:lvl1pPr>
          </a:lstStyle>
          <a:p>
            <a:pPr>
              <a:defRPr/>
            </a:pPr>
            <a:endParaRPr lang="en-US"/>
          </a:p>
        </p:txBody>
      </p:sp>
      <p:sp>
        <p:nvSpPr>
          <p:cNvPr id="7" name="Rectangle 6"/>
          <p:cNvSpPr/>
          <p:nvPr/>
        </p:nvSpPr>
        <p:spPr bwMode="white">
          <a:xfrm>
            <a:off x="0" y="1235075"/>
            <a:ext cx="12192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ndParaRPr>
          </a:p>
        </p:txBody>
      </p:sp>
      <p:sp>
        <p:nvSpPr>
          <p:cNvPr id="8" name="Rectangle 7"/>
          <p:cNvSpPr/>
          <p:nvPr/>
        </p:nvSpPr>
        <p:spPr>
          <a:xfrm>
            <a:off x="0" y="1279525"/>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ndParaRPr>
          </a:p>
        </p:txBody>
      </p:sp>
      <p:sp>
        <p:nvSpPr>
          <p:cNvPr id="9" name="Rectangle 8"/>
          <p:cNvSpPr/>
          <p:nvPr/>
        </p:nvSpPr>
        <p:spPr>
          <a:xfrm>
            <a:off x="787400" y="1279525"/>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ndParaRPr>
          </a:p>
        </p:txBody>
      </p:sp>
      <p:sp>
        <p:nvSpPr>
          <p:cNvPr id="23" name="Slide Number Placeholder 22"/>
          <p:cNvSpPr>
            <a:spLocks noGrp="1"/>
          </p:cNvSpPr>
          <p:nvPr>
            <p:ph type="sldNum" sz="quarter" idx="4"/>
          </p:nvPr>
        </p:nvSpPr>
        <p:spPr>
          <a:xfrm>
            <a:off x="0" y="1271589"/>
            <a:ext cx="7112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a:solidFill>
                  <a:srgbClr val="FFFFFF"/>
                </a:solidFill>
              </a:defRPr>
            </a:lvl1pPr>
          </a:lstStyle>
          <a:p>
            <a:pPr>
              <a:defRPr/>
            </a:pPr>
            <a:fld id="{310D913F-0DE9-487F-B0FC-63E8E147C947}" type="slidenum">
              <a:rPr lang="en-US"/>
              <a:pPr>
                <a:defRPr/>
              </a:pPr>
              <a:t>‹#›</a:t>
            </a:fld>
            <a:endParaRPr lang="en-US"/>
          </a:p>
        </p:txBody>
      </p:sp>
    </p:spTree>
    <p:extLst>
      <p:ext uri="{BB962C8B-B14F-4D97-AF65-F5344CB8AC3E}">
        <p14:creationId xmlns:p14="http://schemas.microsoft.com/office/powerpoint/2010/main" val="16436550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E7BC29"/>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092A7"/>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7E8413-A270-4DFB-99BB-AECA72804C18}" type="datetime1">
              <a:rPr lang="en-US" smtClean="0"/>
              <a:t>7/5/2019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5EE0EC-A92D-48C9-8113-97517CDBB31B}" type="slidenum">
              <a:rPr lang="en-US" smtClean="0"/>
              <a:t>‹#›</a:t>
            </a:fld>
            <a:endParaRPr lang="en-US"/>
          </a:p>
        </p:txBody>
      </p:sp>
    </p:spTree>
    <p:extLst>
      <p:ext uri="{BB962C8B-B14F-4D97-AF65-F5344CB8AC3E}">
        <p14:creationId xmlns:p14="http://schemas.microsoft.com/office/powerpoint/2010/main" val="346936960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812800" y="228600"/>
            <a:ext cx="10871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817033" y="1600201"/>
            <a:ext cx="10871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wrap="square" lIns="91440" tIns="45720" rIns="91440" bIns="45720" numCol="1" anchor="ctr" anchorCtr="0" compatLnSpc="1">
            <a:prstTxWarp prst="textNoShape">
              <a:avLst/>
            </a:prstTxWarp>
          </a:bodyPr>
          <a:lstStyle>
            <a:lvl1pPr>
              <a:defRPr sz="1400">
                <a:solidFill>
                  <a:schemeClr val="tx2"/>
                </a:solidFill>
              </a:defRPr>
            </a:lvl1pPr>
          </a:lstStyle>
          <a:p>
            <a:pPr fontAlgn="base">
              <a:spcBef>
                <a:spcPct val="0"/>
              </a:spcBef>
              <a:spcAft>
                <a:spcPct val="0"/>
              </a:spcAft>
              <a:defRPr/>
            </a:pPr>
            <a:fld id="{899C43FE-63B2-414C-9B4B-DFFFD94CA51A}" type="datetime1">
              <a:rPr lang="en-US" smtClean="0">
                <a:solidFill>
                  <a:srgbClr val="4E5B6F"/>
                </a:solidFill>
                <a:latin typeface="Arial" charset="0"/>
              </a:rPr>
              <a:t>7/5/2019</a:t>
            </a:fld>
            <a:endParaRPr lang="en-US">
              <a:solidFill>
                <a:srgbClr val="4E5B6F"/>
              </a:solidFill>
              <a:latin typeface="Arial" charset="0"/>
            </a:endParaRPr>
          </a:p>
        </p:txBody>
      </p:sp>
      <p:sp>
        <p:nvSpPr>
          <p:cNvPr id="3" name="Footer Placeholder 2"/>
          <p:cNvSpPr>
            <a:spLocks noGrp="1"/>
          </p:cNvSpPr>
          <p:nvPr>
            <p:ph type="ftr" sz="quarter" idx="3"/>
          </p:nvPr>
        </p:nvSpPr>
        <p:spPr>
          <a:xfrm>
            <a:off x="812801" y="6248401"/>
            <a:ext cx="7228417"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defRPr>
            </a:lvl1pPr>
          </a:lstStyle>
          <a:p>
            <a:pPr fontAlgn="base">
              <a:spcBef>
                <a:spcPct val="0"/>
              </a:spcBef>
              <a:spcAft>
                <a:spcPct val="0"/>
              </a:spcAft>
              <a:defRPr/>
            </a:pPr>
            <a:endParaRPr lang="en-US">
              <a:solidFill>
                <a:srgbClr val="4E5B6F"/>
              </a:solidFill>
              <a:latin typeface="Arial" charset="0"/>
            </a:endParaRPr>
          </a:p>
        </p:txBody>
      </p:sp>
      <p:sp>
        <p:nvSpPr>
          <p:cNvPr id="7" name="Rectangle 6"/>
          <p:cNvSpPr/>
          <p:nvPr/>
        </p:nvSpPr>
        <p:spPr bwMode="white">
          <a:xfrm>
            <a:off x="0" y="1235075"/>
            <a:ext cx="12192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ndParaRPr>
          </a:p>
        </p:txBody>
      </p:sp>
      <p:sp>
        <p:nvSpPr>
          <p:cNvPr id="8" name="Rectangle 7"/>
          <p:cNvSpPr/>
          <p:nvPr/>
        </p:nvSpPr>
        <p:spPr>
          <a:xfrm>
            <a:off x="0" y="1279525"/>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ndParaRPr>
          </a:p>
        </p:txBody>
      </p:sp>
      <p:sp>
        <p:nvSpPr>
          <p:cNvPr id="9" name="Rectangle 8"/>
          <p:cNvSpPr/>
          <p:nvPr/>
        </p:nvSpPr>
        <p:spPr>
          <a:xfrm>
            <a:off x="787400" y="1279525"/>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ndParaRPr>
          </a:p>
        </p:txBody>
      </p:sp>
      <p:sp>
        <p:nvSpPr>
          <p:cNvPr id="23" name="Slide Number Placeholder 22"/>
          <p:cNvSpPr>
            <a:spLocks noGrp="1"/>
          </p:cNvSpPr>
          <p:nvPr>
            <p:ph type="sldNum" sz="quarter" idx="4"/>
          </p:nvPr>
        </p:nvSpPr>
        <p:spPr>
          <a:xfrm>
            <a:off x="0" y="1271589"/>
            <a:ext cx="7112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a:solidFill>
                  <a:srgbClr val="FFFFFF"/>
                </a:solidFill>
              </a:defRPr>
            </a:lvl1pPr>
          </a:lstStyle>
          <a:p>
            <a:pPr fontAlgn="base">
              <a:spcBef>
                <a:spcPct val="0"/>
              </a:spcBef>
              <a:spcAft>
                <a:spcPct val="0"/>
              </a:spcAft>
              <a:defRPr/>
            </a:pPr>
            <a:fld id="{310D913F-0DE9-487F-B0FC-63E8E147C947}"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42348701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E7BC29"/>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092A7"/>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61B5DA-9CD9-4843-B33F-4BD23B38CBB4}" type="datetime1">
              <a:rPr lang="en-US" smtClean="0"/>
              <a:t>7/5/2019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D25C7-843B-4E3C-9EDD-7311695D5967}" type="slidenum">
              <a:rPr lang="en-US" smtClean="0"/>
              <a:t>‹#›</a:t>
            </a:fld>
            <a:endParaRPr lang="en-US"/>
          </a:p>
        </p:txBody>
      </p:sp>
    </p:spTree>
    <p:extLst>
      <p:ext uri="{BB962C8B-B14F-4D97-AF65-F5344CB8AC3E}">
        <p14:creationId xmlns:p14="http://schemas.microsoft.com/office/powerpoint/2010/main" val="389161101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4.png"/><Relationship Id="rId4" Type="http://schemas.openxmlformats.org/officeDocument/2006/relationships/diagramLayout" Target="../diagrams/layout3.xml"/><Relationship Id="rId9"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7.xml"/><Relationship Id="rId5" Type="http://schemas.openxmlformats.org/officeDocument/2006/relationships/image" Target="../media/image4.pn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3.xml"/><Relationship Id="rId1" Type="http://schemas.openxmlformats.org/officeDocument/2006/relationships/slideLayout" Target="../slideLayouts/slideLayout47.xml"/><Relationship Id="rId5" Type="http://schemas.openxmlformats.org/officeDocument/2006/relationships/image" Target="../media/image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emf"/><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tiff"/><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24.xml"/><Relationship Id="rId5" Type="http://schemas.openxmlformats.org/officeDocument/2006/relationships/image" Target="../media/image4.png"/><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47.xml"/><Relationship Id="rId5" Type="http://schemas.openxmlformats.org/officeDocument/2006/relationships/image" Target="../media/image30.emf"/><Relationship Id="rId4" Type="http://schemas.openxmlformats.org/officeDocument/2006/relationships/image" Target="../media/image29.emf"/></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47.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31.tiff"/></Relationships>
</file>

<file path=ppt/slides/_rels/slide24.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22.xml"/><Relationship Id="rId1" Type="http://schemas.openxmlformats.org/officeDocument/2006/relationships/slideLayout" Target="../slideLayouts/slideLayout47.xml"/><Relationship Id="rId5" Type="http://schemas.openxmlformats.org/officeDocument/2006/relationships/image" Target="../media/image4.png"/><Relationship Id="rId4" Type="http://schemas.openxmlformats.org/officeDocument/2006/relationships/image" Target="../media/image33.tiff"/></Relationships>
</file>

<file path=ppt/slides/_rels/slide2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3.xml"/><Relationship Id="rId1" Type="http://schemas.openxmlformats.org/officeDocument/2006/relationships/slideLayout" Target="../slideLayouts/slideLayout47.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4.xml"/><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25.xml"/><Relationship Id="rId1" Type="http://schemas.openxmlformats.org/officeDocument/2006/relationships/slideLayout" Target="../slideLayouts/slideLayout49.xml"/><Relationship Id="rId5" Type="http://schemas.openxmlformats.org/officeDocument/2006/relationships/image" Target="../media/image4.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47.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47.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47.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2.xml"/><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3" Type="http://schemas.openxmlformats.org/officeDocument/2006/relationships/hyperlink" Target="mailto:ain@uic.edu"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34.xml"/><Relationship Id="rId1" Type="http://schemas.openxmlformats.org/officeDocument/2006/relationships/slideLayout" Target="../slideLayouts/slideLayout5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emf"/><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3" Type="http://schemas.openxmlformats.org/officeDocument/2006/relationships/image" Target="../media/image12.tiff"/><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gif"/></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34000"/>
          </a:schemeClr>
        </a:solidFill>
        <a:effectLst/>
      </p:bgPr>
    </p:bg>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clrChange>
              <a:clrFrom>
                <a:srgbClr val="FFFFFF"/>
              </a:clrFrom>
              <a:clrTo>
                <a:srgbClr val="FFFFFF">
                  <a:alpha val="0"/>
                </a:srgbClr>
              </a:clrTo>
            </a:clrChange>
            <a:duotone>
              <a:srgbClr val="9BBB59">
                <a:shade val="45000"/>
                <a:satMod val="135000"/>
              </a:srgbClr>
              <a:prstClr val="white"/>
            </a:duotone>
            <a:extLst>
              <a:ext uri="{28A0092B-C50C-407E-A947-70E740481C1C}">
                <a14:useLocalDpi xmlns:a14="http://schemas.microsoft.com/office/drawing/2010/main" val="0"/>
              </a:ext>
            </a:extLst>
          </a:blip>
          <a:stretch>
            <a:fillRect/>
          </a:stretch>
        </p:blipFill>
        <p:spPr>
          <a:xfrm>
            <a:off x="804792" y="5167130"/>
            <a:ext cx="10703331" cy="1678838"/>
          </a:xfrm>
          <a:prstGeom prst="rect">
            <a:avLst/>
          </a:prstGeom>
        </p:spPr>
      </p:pic>
      <p:sp>
        <p:nvSpPr>
          <p:cNvPr id="2" name="Title 1"/>
          <p:cNvSpPr>
            <a:spLocks noGrp="1"/>
          </p:cNvSpPr>
          <p:nvPr>
            <p:ph type="ctrTitle"/>
          </p:nvPr>
        </p:nvSpPr>
        <p:spPr>
          <a:xfrm>
            <a:off x="138222" y="879614"/>
            <a:ext cx="11908465" cy="1787236"/>
          </a:xfrm>
        </p:spPr>
        <p:txBody>
          <a:bodyPr>
            <a:normAutofit fontScale="90000"/>
          </a:bodyPr>
          <a:lstStyle/>
          <a:p>
            <a:br>
              <a:rPr lang="en-US" dirty="0"/>
            </a:br>
            <a:r>
              <a:rPr lang="en-US" sz="5300" b="1" dirty="0">
                <a:solidFill>
                  <a:schemeClr val="accent5">
                    <a:lumMod val="50000"/>
                  </a:schemeClr>
                </a:solidFill>
                <a:latin typeface="+mn-lt"/>
              </a:rPr>
              <a:t>Policy Interventions to</a:t>
            </a:r>
            <a:br>
              <a:rPr lang="en-US" sz="5300" b="1" dirty="0">
                <a:solidFill>
                  <a:schemeClr val="accent5">
                    <a:lumMod val="50000"/>
                  </a:schemeClr>
                </a:solidFill>
                <a:latin typeface="+mn-lt"/>
              </a:rPr>
            </a:br>
            <a:r>
              <a:rPr lang="en-US" sz="5300" b="1" dirty="0">
                <a:solidFill>
                  <a:schemeClr val="accent5">
                    <a:lumMod val="50000"/>
                  </a:schemeClr>
                </a:solidFill>
                <a:latin typeface="+mn-lt"/>
              </a:rPr>
              <a:t>Advance Sustainable Materials Management: </a:t>
            </a:r>
            <a:br>
              <a:rPr lang="en-US" sz="5300" b="1" dirty="0">
                <a:solidFill>
                  <a:schemeClr val="accent5">
                    <a:lumMod val="50000"/>
                  </a:schemeClr>
                </a:solidFill>
                <a:latin typeface="+mn-lt"/>
              </a:rPr>
            </a:br>
            <a:r>
              <a:rPr lang="en-US" sz="3100" b="1" dirty="0">
                <a:solidFill>
                  <a:schemeClr val="accent5">
                    <a:lumMod val="50000"/>
                  </a:schemeClr>
                </a:solidFill>
                <a:latin typeface="+mn-lt"/>
              </a:rPr>
              <a:t>A Socioeconomic Discussion in the U.S. Context</a:t>
            </a:r>
            <a:endParaRPr lang="en-US" b="1" i="1" dirty="0">
              <a:solidFill>
                <a:schemeClr val="accent5">
                  <a:lumMod val="50000"/>
                </a:schemeClr>
              </a:solidFill>
              <a:latin typeface="+mn-lt"/>
            </a:endParaRPr>
          </a:p>
        </p:txBody>
      </p:sp>
      <p:sp>
        <p:nvSpPr>
          <p:cNvPr id="3" name="Subtitle 2"/>
          <p:cNvSpPr>
            <a:spLocks noGrp="1"/>
          </p:cNvSpPr>
          <p:nvPr>
            <p:ph type="subTitle" idx="1"/>
          </p:nvPr>
        </p:nvSpPr>
        <p:spPr>
          <a:xfrm>
            <a:off x="446654" y="6509714"/>
            <a:ext cx="11000507" cy="601473"/>
          </a:xfrm>
        </p:spPr>
        <p:txBody>
          <a:bodyPr>
            <a:noAutofit/>
          </a:bodyPr>
          <a:lstStyle/>
          <a:p>
            <a:r>
              <a:rPr lang="en-US" sz="1800" i="1" dirty="0">
                <a:solidFill>
                  <a:schemeClr val="bg1"/>
                </a:solidFill>
              </a:rPr>
              <a:t>Seminar o</a:t>
            </a:r>
            <a:r>
              <a:rPr lang="en-US" altLang="zh-CN" sz="1800" i="1" dirty="0">
                <a:solidFill>
                  <a:schemeClr val="bg1"/>
                </a:solidFill>
              </a:rPr>
              <a:t>n</a:t>
            </a:r>
            <a:r>
              <a:rPr lang="en-US" sz="1800" i="1" dirty="0">
                <a:solidFill>
                  <a:schemeClr val="bg1"/>
                </a:solidFill>
              </a:rPr>
              <a:t> Urban Metabolism in Policy and Practice, Beijing, China, July 6, 2019</a:t>
            </a:r>
          </a:p>
        </p:txBody>
      </p:sp>
      <p:pic>
        <p:nvPicPr>
          <p:cNvPr id="17" name="Picture 16"/>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0344" t="67817" r="72415" b="9195"/>
          <a:stretch/>
        </p:blipFill>
        <p:spPr>
          <a:xfrm>
            <a:off x="10837138" y="4759863"/>
            <a:ext cx="814534" cy="814534"/>
          </a:xfrm>
          <a:prstGeom prst="rect">
            <a:avLst/>
          </a:prstGeom>
        </p:spPr>
      </p:pic>
      <p:sp>
        <p:nvSpPr>
          <p:cNvPr id="19" name="Subtitle 2"/>
          <p:cNvSpPr txBox="1">
            <a:spLocks/>
          </p:cNvSpPr>
          <p:nvPr/>
        </p:nvSpPr>
        <p:spPr>
          <a:xfrm>
            <a:off x="1419226" y="3652911"/>
            <a:ext cx="9153524" cy="1870742"/>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Ning Ai, Ph.D. </a:t>
            </a:r>
            <a:r>
              <a:rPr kumimoji="0" lang="zh-CN" altLang="en-US" sz="3200" b="0" i="0" u="none" strike="noStrike" kern="1200" cap="none" spc="0" normalizeH="0" baseline="0" noProof="0" dirty="0">
                <a:ln>
                  <a:noFill/>
                </a:ln>
                <a:solidFill>
                  <a:srgbClr val="002060"/>
                </a:solidFill>
                <a:effectLst/>
                <a:uLnTx/>
                <a:uFillTx/>
                <a:latin typeface="Calibri" panose="020F0502020204030204"/>
                <a:ea typeface="+mn-ea"/>
                <a:cs typeface="+mn-cs"/>
              </a:rPr>
              <a:t>艾宁</a:t>
            </a:r>
            <a:endParaRPr kumimoji="0" lang="en-US" altLang="zh-CN" sz="32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a:lnSpc>
                <a:spcPct val="100000"/>
              </a:lnSpc>
              <a:spcBef>
                <a:spcPts val="600"/>
              </a:spcBef>
            </a:pPr>
            <a:r>
              <a:rPr lang="en-US" sz="3100" dirty="0">
                <a:solidFill>
                  <a:srgbClr val="002060"/>
                </a:solidFill>
                <a:latin typeface="Calibri" panose="020F0502020204030204"/>
              </a:rPr>
              <a:t>Dept. of Urban Planning and Policy</a:t>
            </a:r>
          </a:p>
          <a:p>
            <a:pPr>
              <a:lnSpc>
                <a:spcPct val="100000"/>
              </a:lnSpc>
              <a:spcBef>
                <a:spcPts val="600"/>
              </a:spcBef>
            </a:pPr>
            <a:r>
              <a:rPr lang="en-US" sz="3100" dirty="0">
                <a:solidFill>
                  <a:srgbClr val="002060"/>
                </a:solidFill>
                <a:latin typeface="Calibri" panose="020F0502020204030204"/>
              </a:rPr>
              <a:t>Inst. for Environmental Science and Policy</a:t>
            </a:r>
          </a:p>
          <a:p>
            <a:pPr marL="0" marR="0" lvl="0" indent="0" algn="ctr" defTabSz="914400" rtl="0" eaLnBrk="1" fontAlgn="auto" latinLnBrk="0" hangingPunct="1">
              <a:lnSpc>
                <a:spcPct val="100000"/>
              </a:lnSpc>
              <a:spcBef>
                <a:spcPts val="600"/>
              </a:spcBef>
              <a:buClrTx/>
              <a:buSzTx/>
              <a:buFont typeface="Arial" panose="020B0604020202020204" pitchFamily="34" charset="0"/>
              <a:buNone/>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University of Illinois at Chicago</a:t>
            </a:r>
          </a:p>
        </p:txBody>
      </p:sp>
    </p:spTree>
    <p:extLst>
      <p:ext uri="{BB962C8B-B14F-4D97-AF65-F5344CB8AC3E}">
        <p14:creationId xmlns:p14="http://schemas.microsoft.com/office/powerpoint/2010/main" val="2217964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alpha val="34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7086" y="35003"/>
            <a:ext cx="10813230" cy="1481060"/>
          </a:xfrm>
        </p:spPr>
        <p:txBody>
          <a:bodyPr>
            <a:normAutofit/>
          </a:bodyPr>
          <a:lstStyle/>
          <a:p>
            <a:pPr eaLnBrk="1" hangingPunct="1"/>
            <a:r>
              <a:rPr lang="en-US" sz="4000" b="1" dirty="0">
                <a:solidFill>
                  <a:srgbClr val="002060"/>
                </a:solidFill>
                <a:latin typeface="Calibri" pitchFamily="34" charset="0"/>
                <a:cs typeface="Calibri" pitchFamily="34" charset="0"/>
              </a:rPr>
              <a:t>MWM Approaches during Economic Recession </a:t>
            </a:r>
          </a:p>
        </p:txBody>
      </p:sp>
      <p:sp>
        <p:nvSpPr>
          <p:cNvPr id="3" name="Slide Number Placeholder 2"/>
          <p:cNvSpPr>
            <a:spLocks noGrp="1"/>
          </p:cNvSpPr>
          <p:nvPr>
            <p:ph type="sldNum" sz="quarter" idx="12"/>
          </p:nvPr>
        </p:nvSpPr>
        <p:spPr/>
        <p:txBody>
          <a:bodyPr>
            <a:normAutofit fontScale="85000" lnSpcReduction="20000"/>
          </a:bodyPr>
          <a:lstStyle/>
          <a:p>
            <a:pPr fontAlgn="base">
              <a:spcBef>
                <a:spcPct val="0"/>
              </a:spcBef>
              <a:spcAft>
                <a:spcPct val="0"/>
              </a:spcAft>
            </a:pPr>
            <a:fld id="{4DDD25C7-843B-4E3C-9EDD-7311695D5967}" type="slidenum">
              <a:rPr lang="en-US">
                <a:latin typeface="Arial" charset="0"/>
              </a:rPr>
              <a:pPr fontAlgn="base">
                <a:spcBef>
                  <a:spcPct val="0"/>
                </a:spcBef>
                <a:spcAft>
                  <a:spcPct val="0"/>
                </a:spcAft>
              </a:pPr>
              <a:t>10</a:t>
            </a:fld>
            <a:endParaRPr lang="en-US">
              <a:latin typeface="Arial" charset="0"/>
            </a:endParaRPr>
          </a:p>
        </p:txBody>
      </p:sp>
      <p:sp>
        <p:nvSpPr>
          <p:cNvPr id="6" name="Slide Number Placeholder 2"/>
          <p:cNvSpPr txBox="1">
            <a:spLocks/>
          </p:cNvSpPr>
          <p:nvPr/>
        </p:nvSpPr>
        <p:spPr>
          <a:xfrm>
            <a:off x="0" y="1271589"/>
            <a:ext cx="737086" cy="244475"/>
          </a:xfrm>
          <a:prstGeom prst="rect">
            <a:avLst/>
          </a:prstGeom>
          <a:solidFill>
            <a:srgbClr val="FFC000"/>
          </a:solidFill>
          <a:ln>
            <a:miter lim="800000"/>
            <a:headEnd/>
            <a:tailEnd/>
          </a:ln>
        </p:spPr>
        <p:txBody>
          <a:bodyPr vert="horz" wrap="square" lIns="91440" tIns="45720" rIns="91440" bIns="45720" numCol="1" anchor="ctr" anchorCtr="0" compatLnSpc="1">
            <a:prstTxWarp prst="textNoShape">
              <a:avLst/>
            </a:prstTxWarp>
            <a:normAutofit fontScale="92500" lnSpcReduction="10000"/>
          </a:bodyPr>
          <a:lstStyle>
            <a:defPPr>
              <a:defRPr lang="en-US"/>
            </a:defPPr>
            <a:lvl1pPr algn="ctr" rtl="0" fontAlgn="base">
              <a:spcBef>
                <a:spcPct val="0"/>
              </a:spcBef>
              <a:spcAft>
                <a:spcPct val="0"/>
              </a:spcAft>
              <a:defRPr sz="1400" b="1" kern="1200">
                <a:solidFill>
                  <a:srgbClr val="FFFFFF"/>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nSpc>
                <a:spcPct val="110000"/>
              </a:lnSpc>
              <a:defRPr/>
            </a:pPr>
            <a:r>
              <a:rPr lang="en-US" sz="1100" dirty="0">
                <a:solidFill>
                  <a:srgbClr val="0070C0"/>
                </a:solidFill>
              </a:rPr>
              <a:t>10</a:t>
            </a:r>
          </a:p>
        </p:txBody>
      </p:sp>
      <p:graphicFrame>
        <p:nvGraphicFramePr>
          <p:cNvPr id="7" name="Diagram 6"/>
          <p:cNvGraphicFramePr/>
          <p:nvPr>
            <p:extLst>
              <p:ext uri="{D42A27DB-BD31-4B8C-83A1-F6EECF244321}">
                <p14:modId xmlns:p14="http://schemas.microsoft.com/office/powerpoint/2010/main" val="1991419243"/>
              </p:ext>
            </p:extLst>
          </p:nvPr>
        </p:nvGraphicFramePr>
        <p:xfrm>
          <a:off x="282549" y="1656034"/>
          <a:ext cx="3705108" cy="47462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1" descr="C:\Users\Ning\AppData\Local\Microsoft\Windows\Temporary Internet Files\Content.IE5\98Y9S69Q\MC900442163[1].png"/>
          <p:cNvPicPr>
            <a:picLocks noChangeAspect="1" noChangeArrowheads="1"/>
          </p:cNvPicPr>
          <p:nvPr/>
        </p:nvPicPr>
        <p:blipFill>
          <a:blip r:embed="rId8" cstate="print">
            <a:duotone>
              <a:schemeClr val="accent6">
                <a:shade val="45000"/>
                <a:satMod val="135000"/>
              </a:schemeClr>
              <a:prstClr val="white"/>
            </a:duotone>
          </a:blip>
          <a:srcRect/>
          <a:stretch>
            <a:fillRect/>
          </a:stretch>
        </p:blipFill>
        <p:spPr bwMode="auto">
          <a:xfrm>
            <a:off x="1879684" y="1656034"/>
            <a:ext cx="1828572" cy="1828572"/>
          </a:xfrm>
          <a:prstGeom prst="rect">
            <a:avLst/>
          </a:prstGeom>
          <a:noFill/>
        </p:spPr>
      </p:pic>
      <p:pic>
        <p:nvPicPr>
          <p:cNvPr id="9" name="Picture 3" descr="C:\Users\Ning\AppData\Local\Microsoft\Windows\Temporary Internet Files\Content.IE5\H82Z29F5\MP900437348[1].jp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23637" y="4455829"/>
            <a:ext cx="1953970" cy="1946471"/>
          </a:xfrm>
          <a:prstGeom prst="rect">
            <a:avLst/>
          </a:prstGeom>
          <a:noFill/>
        </p:spPr>
      </p:pic>
      <p:sp>
        <p:nvSpPr>
          <p:cNvPr id="10" name="Content Placeholder 2"/>
          <p:cNvSpPr txBox="1">
            <a:spLocks/>
          </p:cNvSpPr>
          <p:nvPr/>
        </p:nvSpPr>
        <p:spPr>
          <a:xfrm>
            <a:off x="4174742" y="1271589"/>
            <a:ext cx="4029603" cy="5117497"/>
          </a:xfrm>
          <a:prstGeom prst="rect">
            <a:avLst/>
          </a:prstGeom>
        </p:spPr>
        <p:txBody>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E7BC29"/>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092A7"/>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19088" lvl="1" indent="-319088">
              <a:lnSpc>
                <a:spcPct val="150000"/>
              </a:lnSpc>
              <a:spcBef>
                <a:spcPts val="600"/>
              </a:spcBef>
              <a:buClr>
                <a:srgbClr val="0070C0"/>
              </a:buClr>
              <a:buSzPct val="60000"/>
              <a:buFont typeface="Wingdings" pitchFamily="2" charset="2"/>
              <a:buChar char="q"/>
            </a:pPr>
            <a:r>
              <a:rPr lang="en-US" sz="3200" dirty="0">
                <a:solidFill>
                  <a:schemeClr val="bg2">
                    <a:lumMod val="25000"/>
                  </a:schemeClr>
                </a:solidFill>
                <a:latin typeface="Calibri" panose="020F0502020204030204" pitchFamily="34" charset="0"/>
                <a:cs typeface="Calibri" panose="020F0502020204030204" pitchFamily="34" charset="0"/>
              </a:rPr>
              <a:t>Increase fees</a:t>
            </a:r>
          </a:p>
          <a:p>
            <a:pPr marL="319088" lvl="1" indent="-319088">
              <a:lnSpc>
                <a:spcPct val="150000"/>
              </a:lnSpc>
              <a:spcBef>
                <a:spcPts val="600"/>
              </a:spcBef>
              <a:buClr>
                <a:srgbClr val="0070C0"/>
              </a:buClr>
              <a:buSzPct val="60000"/>
              <a:buFont typeface="Wingdings" pitchFamily="2" charset="2"/>
              <a:buChar char="q"/>
            </a:pPr>
            <a:r>
              <a:rPr lang="en-US" sz="3200" dirty="0">
                <a:solidFill>
                  <a:schemeClr val="bg2">
                    <a:lumMod val="25000"/>
                  </a:schemeClr>
                </a:solidFill>
                <a:latin typeface="Calibri" panose="020F0502020204030204" pitchFamily="34" charset="0"/>
                <a:cs typeface="Calibri" panose="020F0502020204030204" pitchFamily="34" charset="0"/>
              </a:rPr>
              <a:t>Reduce services</a:t>
            </a:r>
          </a:p>
          <a:p>
            <a:pPr marL="319088" lvl="1" indent="-319088">
              <a:lnSpc>
                <a:spcPct val="150000"/>
              </a:lnSpc>
              <a:spcBef>
                <a:spcPts val="600"/>
              </a:spcBef>
              <a:buClr>
                <a:srgbClr val="0070C0"/>
              </a:buClr>
              <a:buSzPct val="60000"/>
              <a:buFont typeface="Wingdings" pitchFamily="2" charset="2"/>
              <a:buChar char="q"/>
            </a:pPr>
            <a:r>
              <a:rPr lang="en-US" sz="3200" dirty="0">
                <a:solidFill>
                  <a:schemeClr val="bg2">
                    <a:lumMod val="25000"/>
                  </a:schemeClr>
                </a:solidFill>
                <a:latin typeface="Calibri" panose="020F0502020204030204" pitchFamily="34" charset="0"/>
                <a:cs typeface="Calibri" panose="020F0502020204030204" pitchFamily="34" charset="0"/>
              </a:rPr>
              <a:t>Privatize services</a:t>
            </a:r>
          </a:p>
          <a:p>
            <a:pPr marL="319088" lvl="1" indent="-319088">
              <a:lnSpc>
                <a:spcPct val="150000"/>
              </a:lnSpc>
              <a:spcBef>
                <a:spcPts val="600"/>
              </a:spcBef>
              <a:buClr>
                <a:srgbClr val="0070C0"/>
              </a:buClr>
              <a:buSzPct val="60000"/>
              <a:buFont typeface="Wingdings" pitchFamily="2" charset="2"/>
              <a:buChar char="q"/>
            </a:pPr>
            <a:r>
              <a:rPr lang="en-US" sz="3200" dirty="0">
                <a:solidFill>
                  <a:schemeClr val="bg2">
                    <a:lumMod val="25000"/>
                  </a:schemeClr>
                </a:solidFill>
                <a:latin typeface="Calibri" panose="020F0502020204030204" pitchFamily="34" charset="0"/>
                <a:cs typeface="Calibri" panose="020F0502020204030204" pitchFamily="34" charset="0"/>
              </a:rPr>
              <a:t>Improve efficiency</a:t>
            </a:r>
          </a:p>
          <a:p>
            <a:pPr marL="319088" lvl="1" indent="-319088">
              <a:lnSpc>
                <a:spcPct val="150000"/>
              </a:lnSpc>
              <a:spcBef>
                <a:spcPts val="600"/>
              </a:spcBef>
              <a:buClr>
                <a:srgbClr val="0070C0"/>
              </a:buClr>
              <a:buSzPct val="60000"/>
              <a:buFont typeface="Wingdings" pitchFamily="2" charset="2"/>
              <a:buChar char="q"/>
            </a:pPr>
            <a:r>
              <a:rPr lang="en-US" sz="3200" dirty="0">
                <a:solidFill>
                  <a:schemeClr val="bg2">
                    <a:lumMod val="25000"/>
                  </a:schemeClr>
                </a:solidFill>
                <a:latin typeface="Calibri" panose="020F0502020204030204" pitchFamily="34" charset="0"/>
                <a:cs typeface="Calibri" panose="020F0502020204030204" pitchFamily="34" charset="0"/>
              </a:rPr>
              <a:t>Control waste flow</a:t>
            </a:r>
          </a:p>
          <a:p>
            <a:pPr marL="319088" lvl="1" indent="-319088">
              <a:spcBef>
                <a:spcPts val="600"/>
              </a:spcBef>
              <a:buClr>
                <a:srgbClr val="0070C0"/>
              </a:buClr>
              <a:buSzPct val="60000"/>
              <a:buFont typeface="Wingdings" pitchFamily="2" charset="2"/>
              <a:buChar char="q"/>
            </a:pPr>
            <a:r>
              <a:rPr lang="en-US" sz="3200" dirty="0">
                <a:solidFill>
                  <a:schemeClr val="bg2">
                    <a:lumMod val="25000"/>
                  </a:schemeClr>
                </a:solidFill>
                <a:latin typeface="Calibri" panose="020F0502020204030204" pitchFamily="34" charset="0"/>
                <a:cs typeface="Calibri" panose="020F0502020204030204" pitchFamily="34" charset="0"/>
              </a:rPr>
              <a:t>Promote recycling, reuse, and recovery</a:t>
            </a:r>
          </a:p>
        </p:txBody>
      </p:sp>
      <p:sp>
        <p:nvSpPr>
          <p:cNvPr id="11" name="TextBox 10">
            <a:extLst>
              <a:ext uri="{FF2B5EF4-FFF2-40B4-BE49-F238E27FC236}">
                <a16:creationId xmlns:a16="http://schemas.microsoft.com/office/drawing/2014/main" id="{06A39519-D3E5-41F6-A6F8-892C7632B646}"/>
              </a:ext>
            </a:extLst>
          </p:cNvPr>
          <p:cNvSpPr txBox="1"/>
          <p:nvPr/>
        </p:nvSpPr>
        <p:spPr>
          <a:xfrm>
            <a:off x="495299" y="6391205"/>
            <a:ext cx="11563351" cy="523220"/>
          </a:xfrm>
          <a:prstGeom prst="rect">
            <a:avLst/>
          </a:prstGeom>
          <a:noFill/>
        </p:spPr>
        <p:txBody>
          <a:bodyPr wrap="square" rtlCol="0">
            <a:spAutoFit/>
          </a:bodyPr>
          <a:lstStyle/>
          <a:p>
            <a:r>
              <a:rPr lang="en-US" sz="1400" dirty="0"/>
              <a:t>Ai, Ning, and Anthony Grande. 2012. “Financially-Viable Approaches to Municipal Solid Waste Management during Economic Recession.” Young Professional Best Paper, 105th Annual Conference and Exhibition of the Air and Waste Management Association, San Antonio, Texas, June 19–22.</a:t>
            </a:r>
          </a:p>
        </p:txBody>
      </p:sp>
      <p:sp>
        <p:nvSpPr>
          <p:cNvPr id="4" name="TextBox 3">
            <a:extLst>
              <a:ext uri="{FF2B5EF4-FFF2-40B4-BE49-F238E27FC236}">
                <a16:creationId xmlns:a16="http://schemas.microsoft.com/office/drawing/2014/main" id="{E284DA62-D297-4D51-B1DC-853EA126C511}"/>
              </a:ext>
            </a:extLst>
          </p:cNvPr>
          <p:cNvSpPr txBox="1"/>
          <p:nvPr/>
        </p:nvSpPr>
        <p:spPr>
          <a:xfrm>
            <a:off x="8391430" y="1957751"/>
            <a:ext cx="3607730" cy="4062651"/>
          </a:xfrm>
          <a:prstGeom prst="rect">
            <a:avLst/>
          </a:prstGeom>
          <a:noFill/>
          <a:ln>
            <a:solidFill>
              <a:schemeClr val="accent3"/>
            </a:solidFill>
          </a:ln>
        </p:spPr>
        <p:txBody>
          <a:bodyPr wrap="square" rtlCol="0">
            <a:spAutoFit/>
            <a:scene3d>
              <a:camera prst="orthographicFront"/>
              <a:lightRig rig="soft" dir="t">
                <a:rot lat="0" lon="0" rev="15600000"/>
              </a:lightRig>
            </a:scene3d>
            <a:sp3d extrusionH="57150" prstMaterial="softEdge">
              <a:bevelT w="25400" h="38100"/>
            </a:sp3d>
          </a:bodyPr>
          <a:lstStyle/>
          <a:p>
            <a:r>
              <a:rPr lang="en-US" sz="4000" b="1" dirty="0">
                <a:ln/>
                <a:solidFill>
                  <a:schemeClr val="accent4"/>
                </a:solidFill>
                <a:latin typeface="Calibri" pitchFamily="34" charset="0"/>
                <a:cs typeface="Calibri" pitchFamily="34" charset="0"/>
              </a:rPr>
              <a:t>Reduced MWM budget does not necessarily compromise environmental performance. </a:t>
            </a:r>
          </a:p>
          <a:p>
            <a:endParaRPr lang="en-US" b="1" dirty="0">
              <a:ln/>
              <a:solidFill>
                <a:schemeClr val="accent4"/>
              </a:solidFill>
            </a:endParaRPr>
          </a:p>
        </p:txBody>
      </p:sp>
      <p:pic>
        <p:nvPicPr>
          <p:cNvPr id="12" name="Picture 11">
            <a:extLst>
              <a:ext uri="{FF2B5EF4-FFF2-40B4-BE49-F238E27FC236}">
                <a16:creationId xmlns:a16="http://schemas.microsoft.com/office/drawing/2014/main" id="{0621C675-7255-4353-9F2C-26B5E810EFC0}"/>
              </a:ext>
            </a:extLst>
          </p:cNvPr>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10344" t="67817" r="72415" b="9195"/>
          <a:stretch/>
        </p:blipFill>
        <p:spPr>
          <a:xfrm>
            <a:off x="11377466" y="0"/>
            <a:ext cx="814534" cy="814534"/>
          </a:xfrm>
          <a:prstGeom prst="rect">
            <a:avLst/>
          </a:prstGeom>
        </p:spPr>
      </p:pic>
    </p:spTree>
    <p:extLst>
      <p:ext uri="{BB962C8B-B14F-4D97-AF65-F5344CB8AC3E}">
        <p14:creationId xmlns:p14="http://schemas.microsoft.com/office/powerpoint/2010/main" val="41404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8" presetClass="emph" presetSubtype="0" fill="hold" grpId="0" nodeType="afterEffect">
                                  <p:stCondLst>
                                    <p:cond delay="0"/>
                                  </p:stCondLst>
                                  <p:childTnLst>
                                    <p:animRot by="300000">
                                      <p:cBhvr>
                                        <p:cTn id="9" dur="1000" fill="hold"/>
                                        <p:tgtEl>
                                          <p:spTgt spid="7"/>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7" grpId="1">
        <p:bldAsOne/>
      </p:bldGraphic>
      <p:bldP spid="10"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alpha val="34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6D860D-FCF7-4E36-AFBE-FC1339C39888}" type="slidenum">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p:txBody>
          <a:bodyPr>
            <a:normAutofit/>
          </a:bodyPr>
          <a:lstStyle/>
          <a:p>
            <a:pPr eaLnBrk="1" hangingPunct="1"/>
            <a:r>
              <a:rPr lang="en-US" sz="4000" b="1" dirty="0">
                <a:solidFill>
                  <a:srgbClr val="002060"/>
                </a:solidFill>
                <a:latin typeface="Calibri" pitchFamily="34" charset="0"/>
                <a:cs typeface="Calibri" pitchFamily="34" charset="0"/>
              </a:rPr>
              <a:t>Market Based Instruments for MWM</a:t>
            </a:r>
          </a:p>
        </p:txBody>
      </p:sp>
      <p:sp>
        <p:nvSpPr>
          <p:cNvPr id="5" name="Slide Number Placeholder 2">
            <a:extLst>
              <a:ext uri="{FF2B5EF4-FFF2-40B4-BE49-F238E27FC236}">
                <a16:creationId xmlns:a16="http://schemas.microsoft.com/office/drawing/2014/main" id="{AA10C5BE-0846-4FC3-8620-89E1E8C8844B}"/>
              </a:ext>
            </a:extLst>
          </p:cNvPr>
          <p:cNvSpPr txBox="1">
            <a:spLocks/>
          </p:cNvSpPr>
          <p:nvPr/>
        </p:nvSpPr>
        <p:spPr>
          <a:xfrm>
            <a:off x="0" y="1271589"/>
            <a:ext cx="711199" cy="244474"/>
          </a:xfrm>
          <a:prstGeom prst="rect">
            <a:avLst/>
          </a:prstGeom>
          <a:solidFill>
            <a:srgbClr val="FFC000"/>
          </a:solidFill>
          <a:ln>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10000"/>
              </a:lnSpc>
              <a:spcBef>
                <a:spcPct val="0"/>
              </a:spcBef>
              <a:spcAft>
                <a:spcPct val="0"/>
              </a:spcAft>
              <a:buClrTx/>
              <a:buSzTx/>
              <a:buFontTx/>
              <a:buNone/>
              <a:tabLst/>
              <a:defRPr/>
            </a:pPr>
            <a:fld id="{A925EB01-911C-4EE8-9222-1B7A689CF97B}" type="slidenum">
              <a:rPr kumimoji="0" lang="en-US" sz="1400" b="1" i="0" u="none" strike="noStrike" kern="1200" cap="none" spc="0" normalizeH="0" baseline="0" noProof="0">
                <a:ln>
                  <a:noFill/>
                </a:ln>
                <a:solidFill>
                  <a:srgbClr val="0070C0"/>
                </a:solidFill>
                <a:effectLst/>
                <a:uLnTx/>
                <a:uFillTx/>
                <a:latin typeface="Arial" charset="0"/>
                <a:ea typeface="+mn-ea"/>
                <a:cs typeface="+mn-cs"/>
              </a:rPr>
              <a:pPr marL="0" marR="0" lvl="0" indent="0" algn="ctr" defTabSz="914400" rtl="0" eaLnBrk="1" fontAlgn="base" latinLnBrk="0" hangingPunct="1">
                <a:lnSpc>
                  <a:spcPct val="110000"/>
                </a:lnSpc>
                <a:spcBef>
                  <a:spcPct val="0"/>
                </a:spcBef>
                <a:spcAft>
                  <a:spcPct val="0"/>
                </a:spcAft>
                <a:buClrTx/>
                <a:buSzTx/>
                <a:buFontTx/>
                <a:buNone/>
                <a:tabLst/>
                <a:defRPr/>
              </a:pPr>
              <a:t>11</a:t>
            </a:fld>
            <a:endParaRPr kumimoji="0" lang="en-US" sz="1400" b="1" i="0" u="none" strike="noStrike" kern="1200" cap="none" spc="0" normalizeH="0" baseline="0" noProof="0" dirty="0">
              <a:ln>
                <a:noFill/>
              </a:ln>
              <a:solidFill>
                <a:srgbClr val="0070C0"/>
              </a:solidFill>
              <a:effectLst/>
              <a:uLnTx/>
              <a:uFillTx/>
              <a:latin typeface="Arial" charset="0"/>
              <a:ea typeface="+mn-ea"/>
              <a:cs typeface="+mn-cs"/>
            </a:endParaRPr>
          </a:p>
        </p:txBody>
      </p:sp>
      <p:graphicFrame>
        <p:nvGraphicFramePr>
          <p:cNvPr id="10" name="Table 9">
            <a:extLst>
              <a:ext uri="{FF2B5EF4-FFF2-40B4-BE49-F238E27FC236}">
                <a16:creationId xmlns:a16="http://schemas.microsoft.com/office/drawing/2014/main" id="{35C6AEEA-10EA-47E1-A948-81D0CB773266}"/>
              </a:ext>
            </a:extLst>
          </p:cNvPr>
          <p:cNvGraphicFramePr>
            <a:graphicFrameLocks noGrp="1"/>
          </p:cNvGraphicFramePr>
          <p:nvPr>
            <p:extLst>
              <p:ext uri="{D42A27DB-BD31-4B8C-83A1-F6EECF244321}">
                <p14:modId xmlns:p14="http://schemas.microsoft.com/office/powerpoint/2010/main" val="3517182109"/>
              </p:ext>
            </p:extLst>
          </p:nvPr>
        </p:nvGraphicFramePr>
        <p:xfrm>
          <a:off x="1180215" y="1700463"/>
          <a:ext cx="9601200" cy="4620127"/>
        </p:xfrm>
        <a:graphic>
          <a:graphicData uri="http://schemas.openxmlformats.org/drawingml/2006/table">
            <a:tbl>
              <a:tblPr firstRow="1" firstCol="1" bandRow="1"/>
              <a:tblGrid>
                <a:gridCol w="3016915">
                  <a:extLst>
                    <a:ext uri="{9D8B030D-6E8A-4147-A177-3AD203B41FA5}">
                      <a16:colId xmlns:a16="http://schemas.microsoft.com/office/drawing/2014/main" val="20000"/>
                    </a:ext>
                  </a:extLst>
                </a:gridCol>
                <a:gridCol w="3001112">
                  <a:extLst>
                    <a:ext uri="{9D8B030D-6E8A-4147-A177-3AD203B41FA5}">
                      <a16:colId xmlns:a16="http://schemas.microsoft.com/office/drawing/2014/main" val="20001"/>
                    </a:ext>
                  </a:extLst>
                </a:gridCol>
                <a:gridCol w="3583173">
                  <a:extLst>
                    <a:ext uri="{9D8B030D-6E8A-4147-A177-3AD203B41FA5}">
                      <a16:colId xmlns:a16="http://schemas.microsoft.com/office/drawing/2014/main" val="20002"/>
                    </a:ext>
                  </a:extLst>
                </a:gridCol>
              </a:tblGrid>
              <a:tr h="660018">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marL="0" marR="0" algn="l">
                        <a:lnSpc>
                          <a:spcPct val="115000"/>
                        </a:lnSpc>
                        <a:spcBef>
                          <a:spcPts val="0"/>
                        </a:spcBef>
                        <a:spcAft>
                          <a:spcPts val="0"/>
                        </a:spcAft>
                      </a:pPr>
                      <a:r>
                        <a:rPr lang="en-US" sz="1500" b="1" dirty="0">
                          <a:effectLst/>
                        </a:rPr>
                        <a:t>REVENUE-GENERATING</a:t>
                      </a:r>
                    </a:p>
                    <a:p>
                      <a:pPr marL="0" marR="0" algn="l">
                        <a:lnSpc>
                          <a:spcPct val="115000"/>
                        </a:lnSpc>
                        <a:spcBef>
                          <a:spcPts val="0"/>
                        </a:spcBef>
                        <a:spcAft>
                          <a:spcPts val="0"/>
                        </a:spcAft>
                      </a:pPr>
                      <a:r>
                        <a:rPr lang="en-US" sz="1500" b="1" dirty="0">
                          <a:effectLst/>
                        </a:rPr>
                        <a:t>INSTRUMENTS</a:t>
                      </a:r>
                      <a:endParaRPr lang="en-US" sz="1500" b="1" dirty="0">
                        <a:effectLst/>
                        <a:latin typeface="Calibri" panose="020F0502020204030204" pitchFamily="34" charset="0"/>
                        <a:ea typeface="SimSun" panose="02010600030101010101" pitchFamily="2" charset="-122"/>
                        <a:cs typeface="Times New Roman" panose="02020603050405020304" pitchFamily="18" charset="0"/>
                      </a:endParaRPr>
                    </a:p>
                  </a:txBody>
                  <a:tcPr marL="51435" marR="51435" marT="0" marB="0">
                    <a:lnL w="12700" cmpd="sng">
                      <a:solidFill>
                        <a:srgbClr val="5B9BD5"/>
                      </a:solid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marL="0" marR="0" algn="l">
                        <a:lnSpc>
                          <a:spcPct val="115000"/>
                        </a:lnSpc>
                        <a:spcBef>
                          <a:spcPts val="0"/>
                        </a:spcBef>
                        <a:spcAft>
                          <a:spcPts val="0"/>
                        </a:spcAft>
                      </a:pPr>
                      <a:r>
                        <a:rPr lang="en-US" sz="1500" b="1">
                          <a:effectLst/>
                        </a:rPr>
                        <a:t>COST-INCURRING INSTRUMENTS</a:t>
                      </a:r>
                      <a:endParaRPr lang="en-US" sz="1500" b="1">
                        <a:effectLst/>
                        <a:latin typeface="Calibri" panose="020F0502020204030204" pitchFamily="34" charset="0"/>
                        <a:ea typeface="SimSun" panose="02010600030101010101" pitchFamily="2" charset="-122"/>
                        <a:cs typeface="Times New Roman" panose="02020603050405020304" pitchFamily="18" charset="0"/>
                      </a:endParaRPr>
                    </a:p>
                  </a:txBody>
                  <a:tcPr marL="51435" marR="51435" marT="0" marB="0">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marL="0" marR="0" algn="l">
                        <a:lnSpc>
                          <a:spcPct val="115000"/>
                        </a:lnSpc>
                        <a:spcBef>
                          <a:spcPts val="0"/>
                        </a:spcBef>
                        <a:spcAft>
                          <a:spcPts val="0"/>
                        </a:spcAft>
                      </a:pPr>
                      <a:r>
                        <a:rPr lang="en-US" sz="1500" b="1">
                          <a:effectLst/>
                        </a:rPr>
                        <a:t>NON-REVENUE</a:t>
                      </a:r>
                    </a:p>
                    <a:p>
                      <a:pPr marL="0" marR="0" algn="l">
                        <a:lnSpc>
                          <a:spcPct val="115000"/>
                        </a:lnSpc>
                        <a:spcBef>
                          <a:spcPts val="0"/>
                        </a:spcBef>
                        <a:spcAft>
                          <a:spcPts val="0"/>
                        </a:spcAft>
                      </a:pPr>
                      <a:r>
                        <a:rPr lang="en-US" sz="1500" b="1">
                          <a:effectLst/>
                        </a:rPr>
                        <a:t>INSTRUMENTS</a:t>
                      </a:r>
                      <a:endParaRPr lang="en-US" sz="1500" b="1">
                        <a:effectLst/>
                        <a:latin typeface="Calibri" panose="020F0502020204030204" pitchFamily="34" charset="0"/>
                        <a:ea typeface="SimSun" panose="02010600030101010101" pitchFamily="2" charset="-122"/>
                        <a:cs typeface="Times New Roman" panose="02020603050405020304" pitchFamily="18" charset="0"/>
                      </a:endParaRPr>
                    </a:p>
                  </a:txBody>
                  <a:tcPr marL="51435" marR="51435" marT="0" marB="0">
                    <a:lnL>
                      <a:no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r h="330010">
                <a:tc>
                  <a:txBody>
                    <a:bodyPr/>
                    <a:lstStyle>
                      <a:lvl1pPr marL="0" algn="l" rtl="0" eaLnBrk="1" latinLnBrk="0" hangingPunct="1">
                        <a:defRPr kumimoji="0" b="1" kern="1200">
                          <a:solidFill>
                            <a:schemeClr val="dk1"/>
                          </a:solidFill>
                          <a:latin typeface="Calibri" panose="020F0502020204030204"/>
                        </a:defRPr>
                      </a:lvl1pPr>
                      <a:lvl2pPr marL="457200" algn="l" rtl="0" eaLnBrk="1" latinLnBrk="0" hangingPunct="1">
                        <a:defRPr kumimoji="0" b="1" kern="1200">
                          <a:solidFill>
                            <a:schemeClr val="dk1"/>
                          </a:solidFill>
                          <a:latin typeface="Calibri" panose="020F0502020204030204"/>
                        </a:defRPr>
                      </a:lvl2pPr>
                      <a:lvl3pPr marL="914400" algn="l" rtl="0" eaLnBrk="1" latinLnBrk="0" hangingPunct="1">
                        <a:defRPr kumimoji="0" b="1" kern="1200">
                          <a:solidFill>
                            <a:schemeClr val="dk1"/>
                          </a:solidFill>
                          <a:latin typeface="Calibri" panose="020F0502020204030204"/>
                        </a:defRPr>
                      </a:lvl3pPr>
                      <a:lvl4pPr marL="1371600" algn="l" rtl="0" eaLnBrk="1" latinLnBrk="0" hangingPunct="1">
                        <a:defRPr kumimoji="0" b="1" kern="1200">
                          <a:solidFill>
                            <a:schemeClr val="dk1"/>
                          </a:solidFill>
                          <a:latin typeface="Calibri" panose="020F0502020204030204"/>
                        </a:defRPr>
                      </a:lvl4pPr>
                      <a:lvl5pPr marL="1828800" algn="l" rtl="0" eaLnBrk="1" latinLnBrk="0" hangingPunct="1">
                        <a:defRPr kumimoji="0" b="1" kern="1200">
                          <a:solidFill>
                            <a:schemeClr val="dk1"/>
                          </a:solidFill>
                          <a:latin typeface="Calibri" panose="020F0502020204030204"/>
                        </a:defRPr>
                      </a:lvl5pPr>
                      <a:lvl6pPr marL="2286000" algn="l" rtl="0" eaLnBrk="1" latinLnBrk="0" hangingPunct="1">
                        <a:defRPr kumimoji="0" b="1" kern="1200">
                          <a:solidFill>
                            <a:schemeClr val="dk1"/>
                          </a:solidFill>
                          <a:latin typeface="Calibri" panose="020F0502020204030204"/>
                        </a:defRPr>
                      </a:lvl6pPr>
                      <a:lvl7pPr marL="2743200" algn="l" rtl="0" eaLnBrk="1" latinLnBrk="0" hangingPunct="1">
                        <a:defRPr kumimoji="0" b="1" kern="1200">
                          <a:solidFill>
                            <a:schemeClr val="dk1"/>
                          </a:solidFill>
                          <a:latin typeface="Calibri" panose="020F0502020204030204"/>
                        </a:defRPr>
                      </a:lvl7pPr>
                      <a:lvl8pPr marL="3200400" algn="l" rtl="0" eaLnBrk="1" latinLnBrk="0" hangingPunct="1">
                        <a:defRPr kumimoji="0" b="1" kern="1200">
                          <a:solidFill>
                            <a:schemeClr val="dk1"/>
                          </a:solidFill>
                          <a:latin typeface="Calibri" panose="020F0502020204030204"/>
                        </a:defRPr>
                      </a:lvl8pPr>
                      <a:lvl9pPr marL="3657600" algn="l" rtl="0" eaLnBrk="1" latinLnBrk="0" hangingPunct="1">
                        <a:defRPr kumimoji="0" b="1" kern="1200">
                          <a:solidFill>
                            <a:schemeClr val="dk1"/>
                          </a:solidFill>
                          <a:latin typeface="Calibri" panose="020F0502020204030204"/>
                        </a:defRPr>
                      </a:lvl9pPr>
                    </a:lstStyle>
                    <a:p>
                      <a:pPr marL="0" marR="0" algn="l">
                        <a:lnSpc>
                          <a:spcPct val="115000"/>
                        </a:lnSpc>
                        <a:spcBef>
                          <a:spcPts val="0"/>
                        </a:spcBef>
                        <a:spcAft>
                          <a:spcPts val="0"/>
                        </a:spcAft>
                      </a:pPr>
                      <a:r>
                        <a:rPr lang="en-US" sz="1500" b="1">
                          <a:solidFill>
                            <a:srgbClr val="C00000"/>
                          </a:solidFill>
                          <a:effectLst/>
                        </a:rPr>
                        <a:t>– Variable unit pricing</a:t>
                      </a:r>
                      <a:endParaRPr lang="en-US" sz="1500" b="1">
                        <a:solidFill>
                          <a:srgbClr val="C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5" marR="51435" marT="0" marB="0">
                    <a:lnL w="12700" cmpd="sng">
                      <a:solidFill>
                        <a:srgbClr val="5B9BD5"/>
                      </a:solid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2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algn="l">
                        <a:lnSpc>
                          <a:spcPct val="115000"/>
                        </a:lnSpc>
                        <a:spcBef>
                          <a:spcPts val="0"/>
                        </a:spcBef>
                        <a:spcAft>
                          <a:spcPts val="0"/>
                        </a:spcAft>
                      </a:pPr>
                      <a:r>
                        <a:rPr lang="en-US" sz="1500" b="1">
                          <a:effectLst/>
                        </a:rPr>
                        <a:t>– Subsidies </a:t>
                      </a:r>
                      <a:endParaRPr lang="en-US" sz="1500" b="1">
                        <a:effectLst/>
                        <a:latin typeface="Calibri" panose="020F0502020204030204" pitchFamily="34" charset="0"/>
                        <a:ea typeface="SimSun" panose="02010600030101010101" pitchFamily="2" charset="-122"/>
                        <a:cs typeface="Times New Roman" panose="02020603050405020304" pitchFamily="18" charset="0"/>
                      </a:endParaRPr>
                    </a:p>
                  </a:txBody>
                  <a:tcPr marL="51435" marR="51435" marT="0" marB="0">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2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algn="l">
                        <a:lnSpc>
                          <a:spcPct val="115000"/>
                        </a:lnSpc>
                        <a:spcBef>
                          <a:spcPts val="0"/>
                        </a:spcBef>
                        <a:spcAft>
                          <a:spcPts val="0"/>
                        </a:spcAft>
                      </a:pPr>
                      <a:r>
                        <a:rPr lang="en-US" sz="1500" b="1">
                          <a:effectLst/>
                        </a:rPr>
                        <a:t>– Tradable pollution rights</a:t>
                      </a:r>
                      <a:endParaRPr lang="en-US" sz="1500" b="1">
                        <a:effectLst/>
                        <a:latin typeface="Calibri" panose="020F0502020204030204" pitchFamily="34" charset="0"/>
                        <a:ea typeface="SimSun" panose="02010600030101010101" pitchFamily="2" charset="-122"/>
                        <a:cs typeface="Times New Roman" panose="02020603050405020304" pitchFamily="18" charset="0"/>
                      </a:endParaRPr>
                    </a:p>
                  </a:txBody>
                  <a:tcPr marL="51435" marR="51435" marT="0" marB="0">
                    <a:lnL>
                      <a:no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1"/>
                  </a:ext>
                </a:extLst>
              </a:tr>
              <a:tr h="660018">
                <a:tc>
                  <a:txBody>
                    <a:bodyPr/>
                    <a:lstStyle>
                      <a:lvl1pPr marL="0" algn="l" rtl="0" eaLnBrk="1" latinLnBrk="0" hangingPunct="1">
                        <a:defRPr kumimoji="0" b="1" kern="1200">
                          <a:solidFill>
                            <a:schemeClr val="dk1"/>
                          </a:solidFill>
                          <a:latin typeface="Calibri" panose="020F0502020204030204"/>
                        </a:defRPr>
                      </a:lvl1pPr>
                      <a:lvl2pPr marL="457200" algn="l" rtl="0" eaLnBrk="1" latinLnBrk="0" hangingPunct="1">
                        <a:defRPr kumimoji="0" b="1" kern="1200">
                          <a:solidFill>
                            <a:schemeClr val="dk1"/>
                          </a:solidFill>
                          <a:latin typeface="Calibri" panose="020F0502020204030204"/>
                        </a:defRPr>
                      </a:lvl2pPr>
                      <a:lvl3pPr marL="914400" algn="l" rtl="0" eaLnBrk="1" latinLnBrk="0" hangingPunct="1">
                        <a:defRPr kumimoji="0" b="1" kern="1200">
                          <a:solidFill>
                            <a:schemeClr val="dk1"/>
                          </a:solidFill>
                          <a:latin typeface="Calibri" panose="020F0502020204030204"/>
                        </a:defRPr>
                      </a:lvl3pPr>
                      <a:lvl4pPr marL="1371600" algn="l" rtl="0" eaLnBrk="1" latinLnBrk="0" hangingPunct="1">
                        <a:defRPr kumimoji="0" b="1" kern="1200">
                          <a:solidFill>
                            <a:schemeClr val="dk1"/>
                          </a:solidFill>
                          <a:latin typeface="Calibri" panose="020F0502020204030204"/>
                        </a:defRPr>
                      </a:lvl4pPr>
                      <a:lvl5pPr marL="1828800" algn="l" rtl="0" eaLnBrk="1" latinLnBrk="0" hangingPunct="1">
                        <a:defRPr kumimoji="0" b="1" kern="1200">
                          <a:solidFill>
                            <a:schemeClr val="dk1"/>
                          </a:solidFill>
                          <a:latin typeface="Calibri" panose="020F0502020204030204"/>
                        </a:defRPr>
                      </a:lvl5pPr>
                      <a:lvl6pPr marL="2286000" algn="l" rtl="0" eaLnBrk="1" latinLnBrk="0" hangingPunct="1">
                        <a:defRPr kumimoji="0" b="1" kern="1200">
                          <a:solidFill>
                            <a:schemeClr val="dk1"/>
                          </a:solidFill>
                          <a:latin typeface="Calibri" panose="020F0502020204030204"/>
                        </a:defRPr>
                      </a:lvl6pPr>
                      <a:lvl7pPr marL="2743200" algn="l" rtl="0" eaLnBrk="1" latinLnBrk="0" hangingPunct="1">
                        <a:defRPr kumimoji="0" b="1" kern="1200">
                          <a:solidFill>
                            <a:schemeClr val="dk1"/>
                          </a:solidFill>
                          <a:latin typeface="Calibri" panose="020F0502020204030204"/>
                        </a:defRPr>
                      </a:lvl7pPr>
                      <a:lvl8pPr marL="3200400" algn="l" rtl="0" eaLnBrk="1" latinLnBrk="0" hangingPunct="1">
                        <a:defRPr kumimoji="0" b="1" kern="1200">
                          <a:solidFill>
                            <a:schemeClr val="dk1"/>
                          </a:solidFill>
                          <a:latin typeface="Calibri" panose="020F0502020204030204"/>
                        </a:defRPr>
                      </a:lvl8pPr>
                      <a:lvl9pPr marL="3657600" algn="l" rtl="0" eaLnBrk="1" latinLnBrk="0" hangingPunct="1">
                        <a:defRPr kumimoji="0" b="1" kern="1200">
                          <a:solidFill>
                            <a:schemeClr val="dk1"/>
                          </a:solidFill>
                          <a:latin typeface="Calibri" panose="020F0502020204030204"/>
                        </a:defRPr>
                      </a:lvl9pPr>
                    </a:lstStyle>
                    <a:p>
                      <a:pPr marL="0" marR="0" algn="l">
                        <a:lnSpc>
                          <a:spcPct val="115000"/>
                        </a:lnSpc>
                        <a:spcBef>
                          <a:spcPts val="0"/>
                        </a:spcBef>
                        <a:spcAft>
                          <a:spcPts val="0"/>
                        </a:spcAft>
                      </a:pPr>
                      <a:r>
                        <a:rPr lang="en-US" sz="1500" b="1">
                          <a:solidFill>
                            <a:srgbClr val="C00000"/>
                          </a:solidFill>
                          <a:effectLst/>
                        </a:rPr>
                        <a:t>– Waste flow controls*</a:t>
                      </a:r>
                      <a:endParaRPr lang="en-US" sz="1500" b="1">
                        <a:solidFill>
                          <a:srgbClr val="C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5" marR="51435" marT="0" marB="0">
                    <a:lnL w="12700" cmpd="sng">
                      <a:solidFill>
                        <a:srgbClr val="5B9BD5"/>
                      </a:solid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algn="l">
                        <a:lnSpc>
                          <a:spcPct val="115000"/>
                        </a:lnSpc>
                        <a:spcBef>
                          <a:spcPts val="0"/>
                        </a:spcBef>
                        <a:spcAft>
                          <a:spcPts val="0"/>
                        </a:spcAft>
                      </a:pPr>
                      <a:r>
                        <a:rPr lang="en-US" sz="1500" b="1" dirty="0">
                          <a:effectLst/>
                        </a:rPr>
                        <a:t>– Tax credits for green businesses </a:t>
                      </a:r>
                      <a:endParaRPr lang="en-US" sz="1500" b="1" dirty="0">
                        <a:effectLst/>
                        <a:latin typeface="Calibri" panose="020F0502020204030204" pitchFamily="34" charset="0"/>
                        <a:ea typeface="SimSun" panose="02010600030101010101" pitchFamily="2" charset="-122"/>
                        <a:cs typeface="Times New Roman" panose="02020603050405020304" pitchFamily="18" charset="0"/>
                      </a:endParaRPr>
                    </a:p>
                  </a:txBody>
                  <a:tcPr marL="51435" marR="51435" marT="0" marB="0">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algn="l">
                        <a:lnSpc>
                          <a:spcPct val="115000"/>
                        </a:lnSpc>
                        <a:spcBef>
                          <a:spcPts val="0"/>
                        </a:spcBef>
                        <a:spcAft>
                          <a:spcPts val="0"/>
                        </a:spcAft>
                      </a:pPr>
                      <a:r>
                        <a:rPr lang="en-US" sz="1500" b="1" dirty="0">
                          <a:effectLst/>
                        </a:rPr>
                        <a:t>– Liability for environmental damage</a:t>
                      </a:r>
                      <a:endParaRPr lang="en-US" sz="1500" b="1" dirty="0">
                        <a:effectLst/>
                        <a:latin typeface="Calibri" panose="020F0502020204030204" pitchFamily="34" charset="0"/>
                        <a:ea typeface="SimSun" panose="02010600030101010101" pitchFamily="2" charset="-122"/>
                        <a:cs typeface="Times New Roman" panose="02020603050405020304" pitchFamily="18" charset="0"/>
                      </a:endParaRPr>
                    </a:p>
                  </a:txBody>
                  <a:tcPr marL="51435" marR="51435" marT="0" marB="0">
                    <a:lnL>
                      <a:no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1650045">
                <a:tc>
                  <a:txBody>
                    <a:bodyPr/>
                    <a:lstStyle>
                      <a:lvl1pPr marL="0" algn="l" rtl="0" eaLnBrk="1" latinLnBrk="0" hangingPunct="1">
                        <a:defRPr kumimoji="0" b="1" kern="1200">
                          <a:solidFill>
                            <a:schemeClr val="dk1"/>
                          </a:solidFill>
                          <a:latin typeface="Calibri" panose="020F0502020204030204"/>
                        </a:defRPr>
                      </a:lvl1pPr>
                      <a:lvl2pPr marL="457200" algn="l" rtl="0" eaLnBrk="1" latinLnBrk="0" hangingPunct="1">
                        <a:defRPr kumimoji="0" b="1" kern="1200">
                          <a:solidFill>
                            <a:schemeClr val="dk1"/>
                          </a:solidFill>
                          <a:latin typeface="Calibri" panose="020F0502020204030204"/>
                        </a:defRPr>
                      </a:lvl2pPr>
                      <a:lvl3pPr marL="914400" algn="l" rtl="0" eaLnBrk="1" latinLnBrk="0" hangingPunct="1">
                        <a:defRPr kumimoji="0" b="1" kern="1200">
                          <a:solidFill>
                            <a:schemeClr val="dk1"/>
                          </a:solidFill>
                          <a:latin typeface="Calibri" panose="020F0502020204030204"/>
                        </a:defRPr>
                      </a:lvl3pPr>
                      <a:lvl4pPr marL="1371600" algn="l" rtl="0" eaLnBrk="1" latinLnBrk="0" hangingPunct="1">
                        <a:defRPr kumimoji="0" b="1" kern="1200">
                          <a:solidFill>
                            <a:schemeClr val="dk1"/>
                          </a:solidFill>
                          <a:latin typeface="Calibri" panose="020F0502020204030204"/>
                        </a:defRPr>
                      </a:lvl4pPr>
                      <a:lvl5pPr marL="1828800" algn="l" rtl="0" eaLnBrk="1" latinLnBrk="0" hangingPunct="1">
                        <a:defRPr kumimoji="0" b="1" kern="1200">
                          <a:solidFill>
                            <a:schemeClr val="dk1"/>
                          </a:solidFill>
                          <a:latin typeface="Calibri" panose="020F0502020204030204"/>
                        </a:defRPr>
                      </a:lvl5pPr>
                      <a:lvl6pPr marL="2286000" algn="l" rtl="0" eaLnBrk="1" latinLnBrk="0" hangingPunct="1">
                        <a:defRPr kumimoji="0" b="1" kern="1200">
                          <a:solidFill>
                            <a:schemeClr val="dk1"/>
                          </a:solidFill>
                          <a:latin typeface="Calibri" panose="020F0502020204030204"/>
                        </a:defRPr>
                      </a:lvl6pPr>
                      <a:lvl7pPr marL="2743200" algn="l" rtl="0" eaLnBrk="1" latinLnBrk="0" hangingPunct="1">
                        <a:defRPr kumimoji="0" b="1" kern="1200">
                          <a:solidFill>
                            <a:schemeClr val="dk1"/>
                          </a:solidFill>
                          <a:latin typeface="Calibri" panose="020F0502020204030204"/>
                        </a:defRPr>
                      </a:lvl7pPr>
                      <a:lvl8pPr marL="3200400" algn="l" rtl="0" eaLnBrk="1" latinLnBrk="0" hangingPunct="1">
                        <a:defRPr kumimoji="0" b="1" kern="1200">
                          <a:solidFill>
                            <a:schemeClr val="dk1"/>
                          </a:solidFill>
                          <a:latin typeface="Calibri" panose="020F0502020204030204"/>
                        </a:defRPr>
                      </a:lvl8pPr>
                      <a:lvl9pPr marL="3657600" algn="l" rtl="0" eaLnBrk="1" latinLnBrk="0" hangingPunct="1">
                        <a:defRPr kumimoji="0" b="1" kern="1200">
                          <a:solidFill>
                            <a:schemeClr val="dk1"/>
                          </a:solidFill>
                          <a:latin typeface="Calibri" panose="020F0502020204030204"/>
                        </a:defRPr>
                      </a:lvl9pPr>
                    </a:lstStyle>
                    <a:p>
                      <a:pPr marL="0" marR="0" algn="l">
                        <a:lnSpc>
                          <a:spcPct val="115000"/>
                        </a:lnSpc>
                        <a:spcBef>
                          <a:spcPts val="0"/>
                        </a:spcBef>
                        <a:spcAft>
                          <a:spcPts val="0"/>
                        </a:spcAft>
                      </a:pPr>
                      <a:r>
                        <a:rPr lang="en-US" sz="1500" b="1" dirty="0">
                          <a:solidFill>
                            <a:srgbClr val="C00000"/>
                          </a:solidFill>
                          <a:effectLst/>
                        </a:rPr>
                        <a:t>– Green taxes (eco-taxes) on </a:t>
                      </a:r>
                    </a:p>
                    <a:p>
                      <a:pPr marL="0" marR="0" algn="l">
                        <a:lnSpc>
                          <a:spcPct val="115000"/>
                        </a:lnSpc>
                        <a:spcBef>
                          <a:spcPts val="0"/>
                        </a:spcBef>
                        <a:spcAft>
                          <a:spcPts val="0"/>
                        </a:spcAft>
                      </a:pPr>
                      <a:r>
                        <a:rPr lang="en-US" sz="1500" b="1" dirty="0">
                          <a:solidFill>
                            <a:srgbClr val="C00000"/>
                          </a:solidFill>
                          <a:effectLst/>
                        </a:rPr>
                        <a:t>   consumption and production                      (e.g. plastic bag fees, tax on the use of hazardous substances in products)</a:t>
                      </a:r>
                      <a:endParaRPr lang="en-US" sz="1500" b="1"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5" marR="51435" marT="0" marB="0">
                    <a:lnL w="12700" cmpd="sng">
                      <a:solidFill>
                        <a:srgbClr val="5B9BD5"/>
                      </a:solid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2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algn="l">
                        <a:lnSpc>
                          <a:spcPct val="115000"/>
                        </a:lnSpc>
                        <a:spcBef>
                          <a:spcPts val="0"/>
                        </a:spcBef>
                        <a:spcAft>
                          <a:spcPts val="0"/>
                        </a:spcAft>
                      </a:pPr>
                      <a:r>
                        <a:rPr lang="en-US" sz="1500" b="1" dirty="0">
                          <a:effectLst/>
                        </a:rPr>
                        <a:t>– Host community compensations for facility siting</a:t>
                      </a:r>
                      <a:endParaRPr lang="en-US" sz="1500" b="1" dirty="0">
                        <a:effectLst/>
                        <a:latin typeface="Calibri" panose="020F0502020204030204" pitchFamily="34" charset="0"/>
                        <a:ea typeface="SimSun" panose="02010600030101010101" pitchFamily="2" charset="-122"/>
                        <a:cs typeface="Times New Roman" panose="02020603050405020304" pitchFamily="18" charset="0"/>
                      </a:endParaRPr>
                    </a:p>
                  </a:txBody>
                  <a:tcPr marL="51435" marR="51435" marT="0" marB="0">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2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algn="l">
                        <a:lnSpc>
                          <a:spcPct val="115000"/>
                        </a:lnSpc>
                        <a:spcBef>
                          <a:spcPts val="0"/>
                        </a:spcBef>
                        <a:spcAft>
                          <a:spcPts val="0"/>
                        </a:spcAft>
                      </a:pPr>
                      <a:r>
                        <a:rPr lang="en-US" sz="1500" b="1" dirty="0">
                          <a:effectLst/>
                        </a:rPr>
                        <a:t>– Public procurement requirements (e.g. </a:t>
                      </a:r>
                    </a:p>
                    <a:p>
                      <a:pPr marL="0" marR="0" algn="l">
                        <a:lnSpc>
                          <a:spcPct val="115000"/>
                        </a:lnSpc>
                        <a:spcBef>
                          <a:spcPts val="0"/>
                        </a:spcBef>
                        <a:spcAft>
                          <a:spcPts val="0"/>
                        </a:spcAft>
                      </a:pPr>
                      <a:r>
                        <a:rPr lang="en-US" sz="1500" b="1" dirty="0">
                          <a:effectLst/>
                        </a:rPr>
                        <a:t>   goods with  specified percentage of </a:t>
                      </a:r>
                    </a:p>
                    <a:p>
                      <a:pPr marL="0" marR="0" algn="l">
                        <a:lnSpc>
                          <a:spcPct val="115000"/>
                        </a:lnSpc>
                        <a:spcBef>
                          <a:spcPts val="0"/>
                        </a:spcBef>
                        <a:spcAft>
                          <a:spcPts val="0"/>
                        </a:spcAft>
                      </a:pPr>
                      <a:r>
                        <a:rPr lang="en-US" sz="1500" b="1" dirty="0">
                          <a:effectLst/>
                        </a:rPr>
                        <a:t>   recycled materials)</a:t>
                      </a:r>
                      <a:endParaRPr lang="en-US" sz="1500" b="1" dirty="0">
                        <a:effectLst/>
                        <a:latin typeface="Calibri" panose="020F0502020204030204" pitchFamily="34" charset="0"/>
                        <a:ea typeface="SimSun" panose="02010600030101010101" pitchFamily="2" charset="-122"/>
                        <a:cs typeface="Times New Roman" panose="02020603050405020304" pitchFamily="18" charset="0"/>
                      </a:endParaRPr>
                    </a:p>
                  </a:txBody>
                  <a:tcPr marL="51435" marR="51435" marT="0" marB="0">
                    <a:lnL>
                      <a:no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3"/>
                  </a:ext>
                </a:extLst>
              </a:tr>
              <a:tr h="660018">
                <a:tc>
                  <a:txBody>
                    <a:bodyPr/>
                    <a:lstStyle>
                      <a:lvl1pPr marL="0" algn="l" rtl="0" eaLnBrk="1" latinLnBrk="0" hangingPunct="1">
                        <a:defRPr kumimoji="0" b="1" kern="1200">
                          <a:solidFill>
                            <a:schemeClr val="dk1"/>
                          </a:solidFill>
                          <a:latin typeface="Calibri" panose="020F0502020204030204"/>
                        </a:defRPr>
                      </a:lvl1pPr>
                      <a:lvl2pPr marL="457200" algn="l" rtl="0" eaLnBrk="1" latinLnBrk="0" hangingPunct="1">
                        <a:defRPr kumimoji="0" b="1" kern="1200">
                          <a:solidFill>
                            <a:schemeClr val="dk1"/>
                          </a:solidFill>
                          <a:latin typeface="Calibri" panose="020F0502020204030204"/>
                        </a:defRPr>
                      </a:lvl2pPr>
                      <a:lvl3pPr marL="914400" algn="l" rtl="0" eaLnBrk="1" latinLnBrk="0" hangingPunct="1">
                        <a:defRPr kumimoji="0" b="1" kern="1200">
                          <a:solidFill>
                            <a:schemeClr val="dk1"/>
                          </a:solidFill>
                          <a:latin typeface="Calibri" panose="020F0502020204030204"/>
                        </a:defRPr>
                      </a:lvl3pPr>
                      <a:lvl4pPr marL="1371600" algn="l" rtl="0" eaLnBrk="1" latinLnBrk="0" hangingPunct="1">
                        <a:defRPr kumimoji="0" b="1" kern="1200">
                          <a:solidFill>
                            <a:schemeClr val="dk1"/>
                          </a:solidFill>
                          <a:latin typeface="Calibri" panose="020F0502020204030204"/>
                        </a:defRPr>
                      </a:lvl4pPr>
                      <a:lvl5pPr marL="1828800" algn="l" rtl="0" eaLnBrk="1" latinLnBrk="0" hangingPunct="1">
                        <a:defRPr kumimoji="0" b="1" kern="1200">
                          <a:solidFill>
                            <a:schemeClr val="dk1"/>
                          </a:solidFill>
                          <a:latin typeface="Calibri" panose="020F0502020204030204"/>
                        </a:defRPr>
                      </a:lvl5pPr>
                      <a:lvl6pPr marL="2286000" algn="l" rtl="0" eaLnBrk="1" latinLnBrk="0" hangingPunct="1">
                        <a:defRPr kumimoji="0" b="1" kern="1200">
                          <a:solidFill>
                            <a:schemeClr val="dk1"/>
                          </a:solidFill>
                          <a:latin typeface="Calibri" panose="020F0502020204030204"/>
                        </a:defRPr>
                      </a:lvl6pPr>
                      <a:lvl7pPr marL="2743200" algn="l" rtl="0" eaLnBrk="1" latinLnBrk="0" hangingPunct="1">
                        <a:defRPr kumimoji="0" b="1" kern="1200">
                          <a:solidFill>
                            <a:schemeClr val="dk1"/>
                          </a:solidFill>
                          <a:latin typeface="Calibri" panose="020F0502020204030204"/>
                        </a:defRPr>
                      </a:lvl7pPr>
                      <a:lvl8pPr marL="3200400" algn="l" rtl="0" eaLnBrk="1" latinLnBrk="0" hangingPunct="1">
                        <a:defRPr kumimoji="0" b="1" kern="1200">
                          <a:solidFill>
                            <a:schemeClr val="dk1"/>
                          </a:solidFill>
                          <a:latin typeface="Calibri" panose="020F0502020204030204"/>
                        </a:defRPr>
                      </a:lvl8pPr>
                      <a:lvl9pPr marL="3657600" algn="l" rtl="0" eaLnBrk="1" latinLnBrk="0" hangingPunct="1">
                        <a:defRPr kumimoji="0" b="1" kern="1200">
                          <a:solidFill>
                            <a:schemeClr val="dk1"/>
                          </a:solidFill>
                          <a:latin typeface="Calibri" panose="020F0502020204030204"/>
                        </a:defRPr>
                      </a:lvl9pPr>
                    </a:lstStyle>
                    <a:p>
                      <a:pPr marL="0" marR="0" algn="l">
                        <a:lnSpc>
                          <a:spcPct val="115000"/>
                        </a:lnSpc>
                        <a:spcBef>
                          <a:spcPts val="0"/>
                        </a:spcBef>
                        <a:spcAft>
                          <a:spcPts val="0"/>
                        </a:spcAft>
                      </a:pPr>
                      <a:r>
                        <a:rPr lang="en-US" sz="1500" b="1" dirty="0">
                          <a:solidFill>
                            <a:srgbClr val="C00000"/>
                          </a:solidFill>
                          <a:effectLst/>
                        </a:rPr>
                        <a:t>– Taxes on disposal options                                  (e.g., landfilling, incineration)</a:t>
                      </a:r>
                      <a:endParaRPr lang="en-US" sz="1500" b="1"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51435" marR="51435" marT="0" marB="0">
                    <a:lnL w="12700" cmpd="sng">
                      <a:solidFill>
                        <a:srgbClr val="5B9BD5"/>
                      </a:solid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algn="l">
                        <a:lnSpc>
                          <a:spcPct val="115000"/>
                        </a:lnSpc>
                        <a:spcBef>
                          <a:spcPts val="0"/>
                        </a:spcBef>
                        <a:spcAft>
                          <a:spcPts val="0"/>
                        </a:spcAft>
                      </a:pPr>
                      <a:r>
                        <a:rPr lang="en-US" sz="1500" b="1">
                          <a:effectLst/>
                        </a:rPr>
                        <a:t>– Grants (e.g. for research and recycling programs)</a:t>
                      </a:r>
                      <a:endParaRPr lang="en-US" sz="1500" b="1">
                        <a:effectLst/>
                        <a:latin typeface="Calibri" panose="020F0502020204030204" pitchFamily="34" charset="0"/>
                        <a:ea typeface="SimSun" panose="02010600030101010101" pitchFamily="2" charset="-122"/>
                        <a:cs typeface="Times New Roman" panose="02020603050405020304" pitchFamily="18" charset="0"/>
                      </a:endParaRPr>
                    </a:p>
                  </a:txBody>
                  <a:tcPr marL="51435" marR="51435" marT="0" marB="0">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algn="l">
                        <a:lnSpc>
                          <a:spcPct val="115000"/>
                        </a:lnSpc>
                        <a:spcBef>
                          <a:spcPts val="0"/>
                        </a:spcBef>
                        <a:spcAft>
                          <a:spcPts val="0"/>
                        </a:spcAft>
                      </a:pPr>
                      <a:r>
                        <a:rPr lang="en-US" sz="1500" b="1">
                          <a:effectLst/>
                        </a:rPr>
                        <a:t>– Deposit-refund systems (e.g. for beverage containers)</a:t>
                      </a:r>
                      <a:endParaRPr lang="en-US" sz="1500" b="1">
                        <a:effectLst/>
                        <a:latin typeface="Calibri" panose="020F0502020204030204" pitchFamily="34" charset="0"/>
                        <a:ea typeface="SimSun" panose="02010600030101010101" pitchFamily="2" charset="-122"/>
                        <a:cs typeface="Times New Roman" panose="02020603050405020304" pitchFamily="18" charset="0"/>
                      </a:endParaRPr>
                    </a:p>
                  </a:txBody>
                  <a:tcPr marL="51435" marR="51435" marT="0" marB="0">
                    <a:lnL>
                      <a:no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660018">
                <a:tc>
                  <a:txBody>
                    <a:bodyPr/>
                    <a:lstStyle>
                      <a:lvl1pPr marL="0" algn="l" rtl="0" eaLnBrk="1" latinLnBrk="0" hangingPunct="1">
                        <a:defRPr kumimoji="0" b="1" kern="1200">
                          <a:solidFill>
                            <a:schemeClr val="dk1"/>
                          </a:solidFill>
                          <a:latin typeface="Calibri" panose="020F0502020204030204"/>
                        </a:defRPr>
                      </a:lvl1pPr>
                      <a:lvl2pPr marL="457200" algn="l" rtl="0" eaLnBrk="1" latinLnBrk="0" hangingPunct="1">
                        <a:defRPr kumimoji="0" b="1" kern="1200">
                          <a:solidFill>
                            <a:schemeClr val="dk1"/>
                          </a:solidFill>
                          <a:latin typeface="Calibri" panose="020F0502020204030204"/>
                        </a:defRPr>
                      </a:lvl2pPr>
                      <a:lvl3pPr marL="914400" algn="l" rtl="0" eaLnBrk="1" latinLnBrk="0" hangingPunct="1">
                        <a:defRPr kumimoji="0" b="1" kern="1200">
                          <a:solidFill>
                            <a:schemeClr val="dk1"/>
                          </a:solidFill>
                          <a:latin typeface="Calibri" panose="020F0502020204030204"/>
                        </a:defRPr>
                      </a:lvl3pPr>
                      <a:lvl4pPr marL="1371600" algn="l" rtl="0" eaLnBrk="1" latinLnBrk="0" hangingPunct="1">
                        <a:defRPr kumimoji="0" b="1" kern="1200">
                          <a:solidFill>
                            <a:schemeClr val="dk1"/>
                          </a:solidFill>
                          <a:latin typeface="Calibri" panose="020F0502020204030204"/>
                        </a:defRPr>
                      </a:lvl4pPr>
                      <a:lvl5pPr marL="1828800" algn="l" rtl="0" eaLnBrk="1" latinLnBrk="0" hangingPunct="1">
                        <a:defRPr kumimoji="0" b="1" kern="1200">
                          <a:solidFill>
                            <a:schemeClr val="dk1"/>
                          </a:solidFill>
                          <a:latin typeface="Calibri" panose="020F0502020204030204"/>
                        </a:defRPr>
                      </a:lvl5pPr>
                      <a:lvl6pPr marL="2286000" algn="l" rtl="0" eaLnBrk="1" latinLnBrk="0" hangingPunct="1">
                        <a:defRPr kumimoji="0" b="1" kern="1200">
                          <a:solidFill>
                            <a:schemeClr val="dk1"/>
                          </a:solidFill>
                          <a:latin typeface="Calibri" panose="020F0502020204030204"/>
                        </a:defRPr>
                      </a:lvl6pPr>
                      <a:lvl7pPr marL="2743200" algn="l" rtl="0" eaLnBrk="1" latinLnBrk="0" hangingPunct="1">
                        <a:defRPr kumimoji="0" b="1" kern="1200">
                          <a:solidFill>
                            <a:schemeClr val="dk1"/>
                          </a:solidFill>
                          <a:latin typeface="Calibri" panose="020F0502020204030204"/>
                        </a:defRPr>
                      </a:lvl7pPr>
                      <a:lvl8pPr marL="3200400" algn="l" rtl="0" eaLnBrk="1" latinLnBrk="0" hangingPunct="1">
                        <a:defRPr kumimoji="0" b="1" kern="1200">
                          <a:solidFill>
                            <a:schemeClr val="dk1"/>
                          </a:solidFill>
                          <a:latin typeface="Calibri" panose="020F0502020204030204"/>
                        </a:defRPr>
                      </a:lvl8pPr>
                      <a:lvl9pPr marL="3657600" algn="l" rtl="0" eaLnBrk="1" latinLnBrk="0" hangingPunct="1">
                        <a:defRPr kumimoji="0" b="1" kern="1200">
                          <a:solidFill>
                            <a:schemeClr val="dk1"/>
                          </a:solidFill>
                          <a:latin typeface="Calibri" panose="020F0502020204030204"/>
                        </a:defRPr>
                      </a:lvl9pPr>
                    </a:lstStyle>
                    <a:p>
                      <a:pPr marL="0" marR="0" algn="l">
                        <a:lnSpc>
                          <a:spcPct val="115000"/>
                        </a:lnSpc>
                        <a:spcBef>
                          <a:spcPts val="0"/>
                        </a:spcBef>
                        <a:spcAft>
                          <a:spcPts val="0"/>
                        </a:spcAft>
                      </a:pPr>
                      <a:r>
                        <a:rPr lang="en-US" sz="1500" b="1">
                          <a:effectLst/>
                        </a:rPr>
                        <a:t> </a:t>
                      </a:r>
                      <a:endParaRPr lang="en-US" sz="1500" b="1">
                        <a:effectLst/>
                        <a:latin typeface="Calibri" panose="020F0502020204030204" pitchFamily="34" charset="0"/>
                        <a:ea typeface="SimSun" panose="02010600030101010101" pitchFamily="2" charset="-122"/>
                        <a:cs typeface="Times New Roman" panose="02020603050405020304" pitchFamily="18" charset="0"/>
                      </a:endParaRPr>
                    </a:p>
                  </a:txBody>
                  <a:tcPr marL="51435" marR="51435" marT="0" marB="0">
                    <a:lnL w="12700" cmpd="sng">
                      <a:solidFill>
                        <a:srgbClr val="5B9BD5"/>
                      </a:solid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2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algn="l">
                        <a:lnSpc>
                          <a:spcPct val="115000"/>
                        </a:lnSpc>
                        <a:spcBef>
                          <a:spcPts val="0"/>
                        </a:spcBef>
                        <a:spcAft>
                          <a:spcPts val="0"/>
                        </a:spcAft>
                      </a:pPr>
                      <a:r>
                        <a:rPr lang="en-US" sz="1500" b="1">
                          <a:effectLst/>
                        </a:rPr>
                        <a:t>– Rewards for recycling</a:t>
                      </a:r>
                      <a:endParaRPr lang="en-US" sz="1500" b="1">
                        <a:effectLst/>
                        <a:latin typeface="Calibri" panose="020F0502020204030204" pitchFamily="34" charset="0"/>
                        <a:ea typeface="SimSun" panose="02010600030101010101" pitchFamily="2" charset="-122"/>
                        <a:cs typeface="Times New Roman" panose="02020603050405020304" pitchFamily="18" charset="0"/>
                      </a:endParaRPr>
                    </a:p>
                  </a:txBody>
                  <a:tcPr marL="51435" marR="51435" marT="0" marB="0">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2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algn="l">
                        <a:lnSpc>
                          <a:spcPct val="115000"/>
                        </a:lnSpc>
                        <a:spcBef>
                          <a:spcPts val="0"/>
                        </a:spcBef>
                        <a:spcAft>
                          <a:spcPts val="0"/>
                        </a:spcAft>
                      </a:pPr>
                      <a:r>
                        <a:rPr lang="en-US" sz="1500" b="1" dirty="0">
                          <a:effectLst/>
                        </a:rPr>
                        <a:t>– Extended producer </a:t>
                      </a:r>
                    </a:p>
                    <a:p>
                      <a:pPr marL="0" marR="0" algn="l">
                        <a:lnSpc>
                          <a:spcPct val="115000"/>
                        </a:lnSpc>
                        <a:spcBef>
                          <a:spcPts val="0"/>
                        </a:spcBef>
                        <a:spcAft>
                          <a:spcPts val="0"/>
                        </a:spcAft>
                      </a:pPr>
                      <a:r>
                        <a:rPr lang="en-US" sz="1500" b="1" dirty="0">
                          <a:effectLst/>
                        </a:rPr>
                        <a:t>   responsibility (EPR)</a:t>
                      </a:r>
                      <a:endParaRPr lang="en-US" sz="1500" b="1" dirty="0">
                        <a:effectLst/>
                        <a:latin typeface="Calibri" panose="020F0502020204030204" pitchFamily="34" charset="0"/>
                        <a:ea typeface="SimSun" panose="02010600030101010101" pitchFamily="2" charset="-122"/>
                        <a:cs typeface="Times New Roman" panose="02020603050405020304" pitchFamily="18" charset="0"/>
                      </a:endParaRPr>
                    </a:p>
                  </a:txBody>
                  <a:tcPr marL="51435" marR="51435" marT="0" marB="0">
                    <a:lnL>
                      <a:no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5"/>
                  </a:ext>
                </a:extLst>
              </a:tr>
            </a:tbl>
          </a:graphicData>
        </a:graphic>
      </p:graphicFrame>
      <p:sp>
        <p:nvSpPr>
          <p:cNvPr id="11" name="Rectangle 10">
            <a:extLst>
              <a:ext uri="{FF2B5EF4-FFF2-40B4-BE49-F238E27FC236}">
                <a16:creationId xmlns:a16="http://schemas.microsoft.com/office/drawing/2014/main" id="{F5F54B25-B7E4-47BB-9F38-7128CDC73435}"/>
              </a:ext>
            </a:extLst>
          </p:cNvPr>
          <p:cNvSpPr/>
          <p:nvPr/>
        </p:nvSpPr>
        <p:spPr>
          <a:xfrm>
            <a:off x="0" y="6621464"/>
            <a:ext cx="14551954" cy="292259"/>
          </a:xfrm>
          <a:prstGeom prst="rect">
            <a:avLst/>
          </a:prstGeom>
        </p:spPr>
        <p:txBody>
          <a:bodyPr wrap="square">
            <a:spAutoFit/>
          </a:bodyPr>
          <a:lstStyle/>
          <a:p>
            <a:pPr algn="just">
              <a:lnSpc>
                <a:spcPct val="115000"/>
              </a:lnSpc>
            </a:pPr>
            <a:r>
              <a:rPr lang="en-US" sz="1200"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Adapted from UNEP (2015), Box 4.17 and the IDB report by Cointreau and Hornig (2003). *Waste flow controls have been proposed by several regions but are currently prohibited by the federal law. </a:t>
            </a:r>
          </a:p>
        </p:txBody>
      </p:sp>
      <p:sp>
        <p:nvSpPr>
          <p:cNvPr id="12" name="Rectangle 11">
            <a:extLst>
              <a:ext uri="{FF2B5EF4-FFF2-40B4-BE49-F238E27FC236}">
                <a16:creationId xmlns:a16="http://schemas.microsoft.com/office/drawing/2014/main" id="{CBE0C9F2-3570-4934-8B86-DE11F075EF3C}"/>
              </a:ext>
            </a:extLst>
          </p:cNvPr>
          <p:cNvSpPr/>
          <p:nvPr/>
        </p:nvSpPr>
        <p:spPr>
          <a:xfrm>
            <a:off x="711199" y="6320590"/>
            <a:ext cx="11929980" cy="261610"/>
          </a:xfrm>
          <a:prstGeom prst="rect">
            <a:avLst/>
          </a:prstGeom>
        </p:spPr>
        <p:txBody>
          <a:bodyPr wrap="square">
            <a:spAutoFit/>
          </a:bodyPr>
          <a:lstStyle/>
          <a:p>
            <a:r>
              <a:rPr lang="en-US" sz="1100" dirty="0">
                <a:solidFill>
                  <a:srgbClr val="000000"/>
                </a:solidFill>
                <a:latin typeface="Calibri" panose="020F0502020204030204" pitchFamily="34" charset="0"/>
                <a:ea typeface="SimSun" panose="02010600030101010101" pitchFamily="2" charset="-122"/>
                <a:cs typeface="Calibri" panose="020F0502020204030204" pitchFamily="34" charset="0"/>
              </a:rPr>
              <a:t>Ai, N. and Leigh, N. L. (2017) </a:t>
            </a:r>
            <a:r>
              <a:rPr lang="en-US" sz="1100" i="1" dirty="0">
                <a:solidFill>
                  <a:srgbClr val="000000"/>
                </a:solidFill>
                <a:latin typeface="Calibri" panose="020F0502020204030204" pitchFamily="34" charset="0"/>
                <a:ea typeface="SimSun" panose="02010600030101010101" pitchFamily="2" charset="-122"/>
                <a:cs typeface="Calibri" panose="020F0502020204030204" pitchFamily="34" charset="0"/>
              </a:rPr>
              <a:t>Planning for Sustainable Material and Waste Management.</a:t>
            </a:r>
            <a:r>
              <a:rPr lang="en-US" sz="1100" dirty="0">
                <a:solidFill>
                  <a:srgbClr val="000000"/>
                </a:solidFill>
                <a:latin typeface="Calibri" panose="020F0502020204030204" pitchFamily="34" charset="0"/>
                <a:ea typeface="SimSun" panose="02010600030101010101" pitchFamily="2" charset="-122"/>
                <a:cs typeface="Calibri" panose="020F0502020204030204" pitchFamily="34" charset="0"/>
              </a:rPr>
              <a:t> American Planning Association (APA) Planning Advisory Service Report.  </a:t>
            </a:r>
            <a:endParaRPr lang="en-US" sz="1100" dirty="0">
              <a:solidFill>
                <a:prstClr val="black"/>
              </a:solidFill>
              <a:latin typeface="Calibri"/>
            </a:endParaRPr>
          </a:p>
        </p:txBody>
      </p:sp>
      <p:pic>
        <p:nvPicPr>
          <p:cNvPr id="13" name="Picture 12">
            <a:extLst>
              <a:ext uri="{FF2B5EF4-FFF2-40B4-BE49-F238E27FC236}">
                <a16:creationId xmlns:a16="http://schemas.microsoft.com/office/drawing/2014/main" id="{D8B23924-B53F-4280-8220-D6F8E0A035A7}"/>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0344" t="67817" r="72415" b="9195"/>
          <a:stretch/>
        </p:blipFill>
        <p:spPr>
          <a:xfrm>
            <a:off x="11377466" y="0"/>
            <a:ext cx="814534" cy="814534"/>
          </a:xfrm>
          <a:prstGeom prst="rect">
            <a:avLst/>
          </a:prstGeom>
        </p:spPr>
      </p:pic>
    </p:spTree>
    <p:extLst>
      <p:ext uri="{BB962C8B-B14F-4D97-AF65-F5344CB8AC3E}">
        <p14:creationId xmlns:p14="http://schemas.microsoft.com/office/powerpoint/2010/main" val="2828805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alpha val="34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16864" y="1825625"/>
            <a:ext cx="10871200" cy="4689475"/>
          </a:xfrm>
        </p:spPr>
        <p:txBody>
          <a:bodyPr>
            <a:normAutofit/>
          </a:bodyPr>
          <a:lstStyle/>
          <a:p>
            <a:pPr marL="319088" lvl="1" indent="-319088">
              <a:spcBef>
                <a:spcPts val="1200"/>
              </a:spcBef>
              <a:buClr>
                <a:srgbClr val="0070C0"/>
              </a:buClr>
              <a:buSzPct val="60000"/>
              <a:buFont typeface="Wingdings" pitchFamily="2" charset="2"/>
              <a:buChar char="q"/>
            </a:pPr>
            <a:r>
              <a:rPr lang="en-US" sz="2800" dirty="0">
                <a:latin typeface="Calibri" panose="020F0502020204030204" pitchFamily="34" charset="0"/>
                <a:cs typeface="Calibri" panose="020F0502020204030204" pitchFamily="34" charset="0"/>
              </a:rPr>
              <a:t>Extended product responsibility (EPR): Companies take back used items and manufacture more durable goods</a:t>
            </a:r>
          </a:p>
          <a:p>
            <a:pPr marL="319088" lvl="1" indent="-319088">
              <a:spcBef>
                <a:spcPts val="1200"/>
              </a:spcBef>
              <a:buClr>
                <a:srgbClr val="0070C0"/>
              </a:buClr>
              <a:buSzPct val="60000"/>
              <a:buFont typeface="Wingdings" pitchFamily="2" charset="2"/>
              <a:buChar char="q"/>
            </a:pPr>
            <a:r>
              <a:rPr lang="en-US" sz="2800" dirty="0">
                <a:latin typeface="Calibri" panose="020F0502020204030204" pitchFamily="34" charset="0"/>
                <a:cs typeface="Calibri" panose="020F0502020204030204" pitchFamily="34" charset="0"/>
              </a:rPr>
              <a:t>Full cost accounting</a:t>
            </a:r>
          </a:p>
          <a:p>
            <a:pPr marL="319088" lvl="1" indent="-319088">
              <a:spcBef>
                <a:spcPts val="1200"/>
              </a:spcBef>
              <a:buClr>
                <a:srgbClr val="0070C0"/>
              </a:buClr>
              <a:buSzPct val="60000"/>
              <a:buFont typeface="Wingdings" pitchFamily="2" charset="2"/>
              <a:buChar char="q"/>
            </a:pPr>
            <a:endParaRPr lang="en-US" sz="28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6D860D-FCF7-4E36-AFBE-FC1339C39888}" type="slidenum">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p:txBody>
          <a:bodyPr>
            <a:normAutofit/>
          </a:bodyPr>
          <a:lstStyle/>
          <a:p>
            <a:pPr eaLnBrk="1" hangingPunct="1"/>
            <a:r>
              <a:rPr lang="en-US" sz="4000" b="1" dirty="0">
                <a:solidFill>
                  <a:srgbClr val="002060"/>
                </a:solidFill>
                <a:latin typeface="Calibri" pitchFamily="34" charset="0"/>
                <a:cs typeface="Calibri" pitchFamily="34" charset="0"/>
              </a:rPr>
              <a:t>Economic and Market Approaches </a:t>
            </a:r>
          </a:p>
        </p:txBody>
      </p:sp>
      <p:sp>
        <p:nvSpPr>
          <p:cNvPr id="5" name="Slide Number Placeholder 2">
            <a:extLst>
              <a:ext uri="{FF2B5EF4-FFF2-40B4-BE49-F238E27FC236}">
                <a16:creationId xmlns:a16="http://schemas.microsoft.com/office/drawing/2014/main" id="{AA10C5BE-0846-4FC3-8620-89E1E8C8844B}"/>
              </a:ext>
            </a:extLst>
          </p:cNvPr>
          <p:cNvSpPr txBox="1">
            <a:spLocks/>
          </p:cNvSpPr>
          <p:nvPr/>
        </p:nvSpPr>
        <p:spPr>
          <a:xfrm>
            <a:off x="0" y="1271589"/>
            <a:ext cx="711199" cy="244474"/>
          </a:xfrm>
          <a:prstGeom prst="rect">
            <a:avLst/>
          </a:prstGeom>
          <a:solidFill>
            <a:srgbClr val="FFC000"/>
          </a:solidFill>
          <a:ln>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10000"/>
              </a:lnSpc>
              <a:spcBef>
                <a:spcPct val="0"/>
              </a:spcBef>
              <a:spcAft>
                <a:spcPct val="0"/>
              </a:spcAft>
              <a:buClrTx/>
              <a:buSzTx/>
              <a:buFontTx/>
              <a:buNone/>
              <a:tabLst/>
              <a:defRPr/>
            </a:pPr>
            <a:fld id="{A925EB01-911C-4EE8-9222-1B7A689CF97B}" type="slidenum">
              <a:rPr kumimoji="0" lang="en-US" sz="1400" b="1" i="0" u="none" strike="noStrike" kern="1200" cap="none" spc="0" normalizeH="0" baseline="0" noProof="0">
                <a:ln>
                  <a:noFill/>
                </a:ln>
                <a:solidFill>
                  <a:srgbClr val="0070C0"/>
                </a:solidFill>
                <a:effectLst/>
                <a:uLnTx/>
                <a:uFillTx/>
                <a:latin typeface="Arial" charset="0"/>
                <a:ea typeface="+mn-ea"/>
                <a:cs typeface="+mn-cs"/>
              </a:rPr>
              <a:pPr marL="0" marR="0" lvl="0" indent="0" algn="ctr" defTabSz="914400" rtl="0" eaLnBrk="1" fontAlgn="base" latinLnBrk="0" hangingPunct="1">
                <a:lnSpc>
                  <a:spcPct val="110000"/>
                </a:lnSpc>
                <a:spcBef>
                  <a:spcPct val="0"/>
                </a:spcBef>
                <a:spcAft>
                  <a:spcPct val="0"/>
                </a:spcAft>
                <a:buClrTx/>
                <a:buSzTx/>
                <a:buFontTx/>
                <a:buNone/>
                <a:tabLst/>
                <a:defRPr/>
              </a:pPr>
              <a:t>12</a:t>
            </a:fld>
            <a:endParaRPr kumimoji="0" lang="en-US" sz="1400" b="1" i="0" u="none" strike="noStrike" kern="1200" cap="none" spc="0" normalizeH="0" baseline="0" noProof="0" dirty="0">
              <a:ln>
                <a:noFill/>
              </a:ln>
              <a:solidFill>
                <a:srgbClr val="0070C0"/>
              </a:solidFill>
              <a:effectLst/>
              <a:uLnTx/>
              <a:uFillTx/>
              <a:latin typeface="Arial" charset="0"/>
              <a:ea typeface="+mn-ea"/>
              <a:cs typeface="+mn-cs"/>
            </a:endParaRPr>
          </a:p>
        </p:txBody>
      </p:sp>
      <p:sp>
        <p:nvSpPr>
          <p:cNvPr id="7" name="Text Placeholder 4">
            <a:extLst>
              <a:ext uri="{FF2B5EF4-FFF2-40B4-BE49-F238E27FC236}">
                <a16:creationId xmlns:a16="http://schemas.microsoft.com/office/drawing/2014/main" id="{BC0CFE84-44AF-48E8-BF26-7039B0C1F0C0}"/>
              </a:ext>
            </a:extLst>
          </p:cNvPr>
          <p:cNvSpPr txBox="1">
            <a:spLocks/>
          </p:cNvSpPr>
          <p:nvPr/>
        </p:nvSpPr>
        <p:spPr>
          <a:xfrm>
            <a:off x="816864" y="3350632"/>
            <a:ext cx="4634461" cy="61793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i="1" u="sng" dirty="0">
                <a:solidFill>
                  <a:prstClr val="black"/>
                </a:solidFill>
                <a:latin typeface="Calibri"/>
              </a:rPr>
              <a:t>Pay as You Throw (PAYT) </a:t>
            </a:r>
          </a:p>
        </p:txBody>
      </p:sp>
      <p:sp>
        <p:nvSpPr>
          <p:cNvPr id="8" name="Text Placeholder 6">
            <a:extLst>
              <a:ext uri="{FF2B5EF4-FFF2-40B4-BE49-F238E27FC236}">
                <a16:creationId xmlns:a16="http://schemas.microsoft.com/office/drawing/2014/main" id="{A097DDEE-6299-407B-A11B-E61C17D15C5F}"/>
              </a:ext>
            </a:extLst>
          </p:cNvPr>
          <p:cNvSpPr txBox="1">
            <a:spLocks/>
          </p:cNvSpPr>
          <p:nvPr/>
        </p:nvSpPr>
        <p:spPr>
          <a:xfrm>
            <a:off x="6577015" y="3350632"/>
            <a:ext cx="4657285" cy="6179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i="1" u="sng" dirty="0">
                <a:solidFill>
                  <a:prstClr val="black"/>
                </a:solidFill>
                <a:latin typeface="Calibri"/>
              </a:rPr>
              <a:t>Recycling Reward Programs </a:t>
            </a:r>
          </a:p>
        </p:txBody>
      </p:sp>
      <p:pic>
        <p:nvPicPr>
          <p:cNvPr id="9" name="Picture 8">
            <a:extLst>
              <a:ext uri="{FF2B5EF4-FFF2-40B4-BE49-F238E27FC236}">
                <a16:creationId xmlns:a16="http://schemas.microsoft.com/office/drawing/2014/main" id="{2DA3CCEE-A909-4C17-B7E4-7CCDA94E50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261" y="3858128"/>
            <a:ext cx="4513230" cy="2743200"/>
          </a:xfrm>
          <a:prstGeom prst="rect">
            <a:avLst/>
          </a:prstGeom>
        </p:spPr>
      </p:pic>
      <p:pic>
        <p:nvPicPr>
          <p:cNvPr id="10" name="Picture 9">
            <a:extLst>
              <a:ext uri="{FF2B5EF4-FFF2-40B4-BE49-F238E27FC236}">
                <a16:creationId xmlns:a16="http://schemas.microsoft.com/office/drawing/2014/main" id="{310E260C-6974-4F82-A675-3B20F75B7A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7015" y="3858128"/>
            <a:ext cx="5029200" cy="2743200"/>
          </a:xfrm>
          <a:prstGeom prst="rect">
            <a:avLst/>
          </a:prstGeom>
        </p:spPr>
      </p:pic>
      <p:sp>
        <p:nvSpPr>
          <p:cNvPr id="11" name="TextBox 10">
            <a:extLst>
              <a:ext uri="{FF2B5EF4-FFF2-40B4-BE49-F238E27FC236}">
                <a16:creationId xmlns:a16="http://schemas.microsoft.com/office/drawing/2014/main" id="{933D445A-8FE3-4A26-8A0B-70E23222977D}"/>
              </a:ext>
            </a:extLst>
          </p:cNvPr>
          <p:cNvSpPr txBox="1"/>
          <p:nvPr/>
        </p:nvSpPr>
        <p:spPr>
          <a:xfrm>
            <a:off x="6523970" y="6587056"/>
            <a:ext cx="3943350" cy="253916"/>
          </a:xfrm>
          <a:prstGeom prst="rect">
            <a:avLst/>
          </a:prstGeom>
          <a:noFill/>
        </p:spPr>
        <p:txBody>
          <a:bodyPr wrap="square" rtlCol="0">
            <a:spAutoFit/>
          </a:bodyPr>
          <a:lstStyle/>
          <a:p>
            <a:r>
              <a:rPr lang="en-US" sz="1050" dirty="0">
                <a:solidFill>
                  <a:prstClr val="black"/>
                </a:solidFill>
                <a:latin typeface="Calibri"/>
              </a:rPr>
              <a:t>Source: http://www.go-green.ae/uploads/rewardsa.jpg</a:t>
            </a:r>
          </a:p>
        </p:txBody>
      </p:sp>
      <p:sp>
        <p:nvSpPr>
          <p:cNvPr id="12" name="TextBox 11">
            <a:extLst>
              <a:ext uri="{FF2B5EF4-FFF2-40B4-BE49-F238E27FC236}">
                <a16:creationId xmlns:a16="http://schemas.microsoft.com/office/drawing/2014/main" id="{65F60B21-A2BA-4159-8417-BD2C4D81A16D}"/>
              </a:ext>
            </a:extLst>
          </p:cNvPr>
          <p:cNvSpPr txBox="1"/>
          <p:nvPr/>
        </p:nvSpPr>
        <p:spPr>
          <a:xfrm>
            <a:off x="1893096" y="6624404"/>
            <a:ext cx="3943350" cy="253916"/>
          </a:xfrm>
          <a:prstGeom prst="rect">
            <a:avLst/>
          </a:prstGeom>
          <a:noFill/>
        </p:spPr>
        <p:txBody>
          <a:bodyPr wrap="square" rtlCol="0">
            <a:spAutoFit/>
          </a:bodyPr>
          <a:lstStyle/>
          <a:p>
            <a:r>
              <a:rPr lang="en-US" sz="1050" dirty="0">
                <a:solidFill>
                  <a:prstClr val="black"/>
                </a:solidFill>
                <a:latin typeface="Calibri"/>
              </a:rPr>
              <a:t>Source: City of Portland. </a:t>
            </a:r>
          </a:p>
        </p:txBody>
      </p:sp>
      <p:pic>
        <p:nvPicPr>
          <p:cNvPr id="13" name="Picture 12">
            <a:extLst>
              <a:ext uri="{FF2B5EF4-FFF2-40B4-BE49-F238E27FC236}">
                <a16:creationId xmlns:a16="http://schemas.microsoft.com/office/drawing/2014/main" id="{DE40D118-5ADA-4AFC-BA2E-0E53CD2BC19C}"/>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0344" t="67817" r="72415" b="9195"/>
          <a:stretch/>
        </p:blipFill>
        <p:spPr>
          <a:xfrm>
            <a:off x="11377466" y="0"/>
            <a:ext cx="814534" cy="814534"/>
          </a:xfrm>
          <a:prstGeom prst="rect">
            <a:avLst/>
          </a:prstGeom>
        </p:spPr>
      </p:pic>
    </p:spTree>
    <p:extLst>
      <p:ext uri="{BB962C8B-B14F-4D97-AF65-F5344CB8AC3E}">
        <p14:creationId xmlns:p14="http://schemas.microsoft.com/office/powerpoint/2010/main" val="60883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alpha val="34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6D860D-FCF7-4E36-AFBE-FC1339C39888}" type="slidenum">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55599" y="240611"/>
            <a:ext cx="11583683" cy="990600"/>
          </a:xfrm>
        </p:spPr>
        <p:txBody>
          <a:bodyPr>
            <a:noAutofit/>
          </a:bodyPr>
          <a:lstStyle/>
          <a:p>
            <a:pPr eaLnBrk="1" hangingPunct="1"/>
            <a:r>
              <a:rPr lang="en-US" sz="4000" b="1" dirty="0">
                <a:solidFill>
                  <a:srgbClr val="002060"/>
                </a:solidFill>
                <a:latin typeface="Calibri" pitchFamily="34" charset="0"/>
                <a:cs typeface="Calibri" pitchFamily="34" charset="0"/>
              </a:rPr>
              <a:t>Impact of Reduced Garbage Collection on Diversion</a:t>
            </a:r>
          </a:p>
        </p:txBody>
      </p:sp>
      <p:sp>
        <p:nvSpPr>
          <p:cNvPr id="5" name="Slide Number Placeholder 2">
            <a:extLst>
              <a:ext uri="{FF2B5EF4-FFF2-40B4-BE49-F238E27FC236}">
                <a16:creationId xmlns:a16="http://schemas.microsoft.com/office/drawing/2014/main" id="{AA10C5BE-0846-4FC3-8620-89E1E8C8844B}"/>
              </a:ext>
            </a:extLst>
          </p:cNvPr>
          <p:cNvSpPr txBox="1">
            <a:spLocks/>
          </p:cNvSpPr>
          <p:nvPr/>
        </p:nvSpPr>
        <p:spPr>
          <a:xfrm>
            <a:off x="0" y="1271589"/>
            <a:ext cx="711199" cy="244474"/>
          </a:xfrm>
          <a:prstGeom prst="rect">
            <a:avLst/>
          </a:prstGeom>
          <a:solidFill>
            <a:srgbClr val="FFC000"/>
          </a:solidFill>
          <a:ln>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10000"/>
              </a:lnSpc>
              <a:spcBef>
                <a:spcPct val="0"/>
              </a:spcBef>
              <a:spcAft>
                <a:spcPct val="0"/>
              </a:spcAft>
              <a:buClrTx/>
              <a:buSzTx/>
              <a:buFontTx/>
              <a:buNone/>
              <a:tabLst/>
              <a:defRPr/>
            </a:pPr>
            <a:fld id="{A925EB01-911C-4EE8-9222-1B7A689CF97B}" type="slidenum">
              <a:rPr kumimoji="0" lang="en-US" sz="1400" b="1" i="0" u="none" strike="noStrike" kern="1200" cap="none" spc="0" normalizeH="0" baseline="0" noProof="0">
                <a:ln>
                  <a:noFill/>
                </a:ln>
                <a:solidFill>
                  <a:srgbClr val="0070C0"/>
                </a:solidFill>
                <a:effectLst/>
                <a:uLnTx/>
                <a:uFillTx/>
                <a:latin typeface="Arial" charset="0"/>
                <a:ea typeface="+mn-ea"/>
                <a:cs typeface="+mn-cs"/>
              </a:rPr>
              <a:pPr marL="0" marR="0" lvl="0" indent="0" algn="ctr" defTabSz="914400" rtl="0" eaLnBrk="1" fontAlgn="base" latinLnBrk="0" hangingPunct="1">
                <a:lnSpc>
                  <a:spcPct val="110000"/>
                </a:lnSpc>
                <a:spcBef>
                  <a:spcPct val="0"/>
                </a:spcBef>
                <a:spcAft>
                  <a:spcPct val="0"/>
                </a:spcAft>
                <a:buClrTx/>
                <a:buSzTx/>
                <a:buFontTx/>
                <a:buNone/>
                <a:tabLst/>
                <a:defRPr/>
              </a:pPr>
              <a:t>13</a:t>
            </a:fld>
            <a:endParaRPr kumimoji="0" lang="en-US" sz="1400" b="1" i="0" u="none" strike="noStrike" kern="1200" cap="none" spc="0" normalizeH="0" baseline="0" noProof="0" dirty="0">
              <a:ln>
                <a:noFill/>
              </a:ln>
              <a:solidFill>
                <a:srgbClr val="0070C0"/>
              </a:solidFill>
              <a:effectLst/>
              <a:uLnTx/>
              <a:uFillTx/>
              <a:latin typeface="Arial" charset="0"/>
              <a:ea typeface="+mn-ea"/>
              <a:cs typeface="+mn-cs"/>
            </a:endParaRPr>
          </a:p>
        </p:txBody>
      </p:sp>
      <p:pic>
        <p:nvPicPr>
          <p:cNvPr id="14" name="Picture 13">
            <a:extLst>
              <a:ext uri="{FF2B5EF4-FFF2-40B4-BE49-F238E27FC236}">
                <a16:creationId xmlns:a16="http://schemas.microsoft.com/office/drawing/2014/main" id="{96CE24F8-66EB-4CDA-9AE4-E03F14FF4B7A}"/>
              </a:ext>
            </a:extLst>
          </p:cNvPr>
          <p:cNvPicPr>
            <a:picLocks noChangeAspect="1"/>
          </p:cNvPicPr>
          <p:nvPr/>
        </p:nvPicPr>
        <p:blipFill rotWithShape="1">
          <a:blip r:embed="rId3"/>
          <a:srcRect l="50315" t="48243" r="1" b="25671"/>
          <a:stretch/>
        </p:blipFill>
        <p:spPr>
          <a:xfrm>
            <a:off x="698730" y="3882027"/>
            <a:ext cx="6126480" cy="2922808"/>
          </a:xfrm>
          <a:prstGeom prst="rect">
            <a:avLst/>
          </a:prstGeom>
        </p:spPr>
      </p:pic>
      <p:pic>
        <p:nvPicPr>
          <p:cNvPr id="15" name="Picture 14" descr="Screen Shot 2012-05-27 at 9.49.42 AM.png">
            <a:extLst>
              <a:ext uri="{FF2B5EF4-FFF2-40B4-BE49-F238E27FC236}">
                <a16:creationId xmlns:a16="http://schemas.microsoft.com/office/drawing/2014/main" id="{31DDDBDA-77B8-4D5C-B15D-E37332E1B7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3336" y="2429491"/>
            <a:ext cx="5215694" cy="3108960"/>
          </a:xfrm>
          <a:prstGeom prst="rect">
            <a:avLst/>
          </a:prstGeom>
        </p:spPr>
      </p:pic>
      <p:pic>
        <p:nvPicPr>
          <p:cNvPr id="16" name="Picture 15">
            <a:extLst>
              <a:ext uri="{FF2B5EF4-FFF2-40B4-BE49-F238E27FC236}">
                <a16:creationId xmlns:a16="http://schemas.microsoft.com/office/drawing/2014/main" id="{8B91166B-CB32-4E26-AC78-9B8A3456E35C}"/>
              </a:ext>
            </a:extLst>
          </p:cNvPr>
          <p:cNvPicPr>
            <a:picLocks noChangeAspect="1"/>
          </p:cNvPicPr>
          <p:nvPr/>
        </p:nvPicPr>
        <p:blipFill rotWithShape="1">
          <a:blip r:embed="rId3"/>
          <a:srcRect t="75032"/>
          <a:stretch/>
        </p:blipFill>
        <p:spPr>
          <a:xfrm>
            <a:off x="698730" y="1596820"/>
            <a:ext cx="6126480" cy="2009531"/>
          </a:xfrm>
          <a:prstGeom prst="rect">
            <a:avLst/>
          </a:prstGeom>
        </p:spPr>
      </p:pic>
      <p:sp>
        <p:nvSpPr>
          <p:cNvPr id="17" name="TextBox 16">
            <a:extLst>
              <a:ext uri="{FF2B5EF4-FFF2-40B4-BE49-F238E27FC236}">
                <a16:creationId xmlns:a16="http://schemas.microsoft.com/office/drawing/2014/main" id="{9ED46943-B232-466B-90C3-C2BFE43BC8DE}"/>
              </a:ext>
            </a:extLst>
          </p:cNvPr>
          <p:cNvSpPr txBox="1"/>
          <p:nvPr/>
        </p:nvSpPr>
        <p:spPr>
          <a:xfrm>
            <a:off x="7500016" y="5715119"/>
            <a:ext cx="3019922" cy="369332"/>
          </a:xfrm>
          <a:prstGeom prst="rect">
            <a:avLst/>
          </a:prstGeom>
          <a:noFill/>
        </p:spPr>
        <p:txBody>
          <a:bodyPr wrap="square" rtlCol="0">
            <a:spAutoFit/>
          </a:bodyPr>
          <a:lstStyle/>
          <a:p>
            <a:r>
              <a:rPr lang="en-US" dirty="0">
                <a:solidFill>
                  <a:prstClr val="black"/>
                </a:solidFill>
                <a:latin typeface="Calibri"/>
              </a:rPr>
              <a:t>Images: City of Portland. </a:t>
            </a:r>
          </a:p>
        </p:txBody>
      </p:sp>
      <p:pic>
        <p:nvPicPr>
          <p:cNvPr id="18" name="Picture 17">
            <a:extLst>
              <a:ext uri="{FF2B5EF4-FFF2-40B4-BE49-F238E27FC236}">
                <a16:creationId xmlns:a16="http://schemas.microsoft.com/office/drawing/2014/main" id="{74AFAF47-5171-44AC-B3D0-CC0AF4151C05}"/>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0344" t="67817" r="72415" b="9195"/>
          <a:stretch/>
        </p:blipFill>
        <p:spPr>
          <a:xfrm>
            <a:off x="11377466" y="0"/>
            <a:ext cx="814534" cy="814534"/>
          </a:xfrm>
          <a:prstGeom prst="rect">
            <a:avLst/>
          </a:prstGeom>
        </p:spPr>
      </p:pic>
    </p:spTree>
    <p:extLst>
      <p:ext uri="{BB962C8B-B14F-4D97-AF65-F5344CB8AC3E}">
        <p14:creationId xmlns:p14="http://schemas.microsoft.com/office/powerpoint/2010/main" val="35149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alpha val="34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802" y="1961052"/>
            <a:ext cx="5361598" cy="505701"/>
          </a:xfrm>
        </p:spPr>
        <p:txBody>
          <a:bodyPr/>
          <a:lstStyle/>
          <a:p>
            <a:pPr>
              <a:lnSpc>
                <a:spcPts val="3500"/>
              </a:lnSpc>
            </a:pPr>
            <a:r>
              <a:rPr lang="en-US" sz="2400" b="1" dirty="0">
                <a:solidFill>
                  <a:srgbClr val="002060"/>
                </a:solidFill>
                <a:latin typeface="Calibri" panose="020F0502020204030204" pitchFamily="34" charset="0"/>
                <a:cs typeface="Calibri" panose="020F0502020204030204" pitchFamily="34" charset="0"/>
              </a:rPr>
              <a:t>Urban Model for Surplus Food Recovery  </a:t>
            </a:r>
            <a:br>
              <a:rPr lang="en-US" sz="2400" b="1" dirty="0">
                <a:solidFill>
                  <a:srgbClr val="002060"/>
                </a:solidFill>
                <a:latin typeface="Calibri" panose="020F0502020204030204" pitchFamily="34" charset="0"/>
                <a:cs typeface="Calibri" panose="020F0502020204030204" pitchFamily="34" charset="0"/>
              </a:rPr>
            </a:br>
            <a:r>
              <a:rPr lang="en-US" sz="2400" b="1" dirty="0">
                <a:solidFill>
                  <a:srgbClr val="002060"/>
                </a:solidFill>
                <a:latin typeface="Calibri" panose="020F0502020204030204" pitchFamily="34" charset="0"/>
                <a:cs typeface="Calibri" panose="020F0502020204030204" pitchFamily="34" charset="0"/>
              </a:rPr>
              <a:t>(West Philadelphia) </a:t>
            </a:r>
            <a:r>
              <a:rPr lang="en-US" sz="2400" dirty="0">
                <a:latin typeface="Calibri" panose="020F0502020204030204" pitchFamily="34" charset="0"/>
                <a:cs typeface="Calibri" panose="020F0502020204030204" pitchFamily="34" charset="0"/>
              </a:rPr>
              <a:t>	</a:t>
            </a:r>
            <a:r>
              <a:rPr lang="en-US" sz="4000" dirty="0">
                <a:latin typeface="Calibri" panose="020F0502020204030204" pitchFamily="34" charset="0"/>
                <a:cs typeface="Calibri" panose="020F0502020204030204" pitchFamily="34" charset="0"/>
              </a:rPr>
              <a:t> </a:t>
            </a:r>
          </a:p>
        </p:txBody>
      </p:sp>
      <p:sp>
        <p:nvSpPr>
          <p:cNvPr id="4" name="Slide Number Placeholder 3"/>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97799C9-84D9-46D2-A11E-BCF8A720529D}"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6617" r="8538"/>
          <a:stretch/>
        </p:blipFill>
        <p:spPr>
          <a:xfrm>
            <a:off x="5373003" y="20178"/>
            <a:ext cx="6818997" cy="6837822"/>
          </a:xfrm>
          <a:prstGeom prst="rect">
            <a:avLst/>
          </a:prstGeom>
          <a:ln>
            <a:solidFill>
              <a:schemeClr val="bg2">
                <a:lumMod val="50000"/>
              </a:schemeClr>
            </a:solidFill>
          </a:ln>
        </p:spPr>
      </p:pic>
      <p:sp>
        <p:nvSpPr>
          <p:cNvPr id="3" name="TextBox 2">
            <a:extLst>
              <a:ext uri="{FF2B5EF4-FFF2-40B4-BE49-F238E27FC236}">
                <a16:creationId xmlns:a16="http://schemas.microsoft.com/office/drawing/2014/main" id="{375665D0-C9CF-495F-862A-EEFA2E958212}"/>
              </a:ext>
            </a:extLst>
          </p:cNvPr>
          <p:cNvSpPr txBox="1"/>
          <p:nvPr/>
        </p:nvSpPr>
        <p:spPr>
          <a:xfrm>
            <a:off x="5486400" y="6360328"/>
            <a:ext cx="22733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a:ea typeface="+mn-ea"/>
                <a:cs typeface="+mn-cs"/>
              </a:rPr>
              <a:t>(O’Donnell 2015)</a:t>
            </a:r>
          </a:p>
        </p:txBody>
      </p:sp>
      <p:sp>
        <p:nvSpPr>
          <p:cNvPr id="6" name="Slide Number Placeholder 3">
            <a:extLst>
              <a:ext uri="{FF2B5EF4-FFF2-40B4-BE49-F238E27FC236}">
                <a16:creationId xmlns:a16="http://schemas.microsoft.com/office/drawing/2014/main" id="{A223DDAF-21B0-4E6E-89DB-01C64CDDFCD7}"/>
              </a:ext>
            </a:extLst>
          </p:cNvPr>
          <p:cNvSpPr txBox="1">
            <a:spLocks/>
          </p:cNvSpPr>
          <p:nvPr/>
        </p:nvSpPr>
        <p:spPr bwMode="auto">
          <a:xfrm>
            <a:off x="0" y="1273656"/>
            <a:ext cx="711200" cy="244475"/>
          </a:xfrm>
          <a:prstGeom prst="rect">
            <a:avLst/>
          </a:prstGeom>
          <a:solidFill>
            <a:srgbClr val="FFC000"/>
          </a:solidFill>
          <a:ln>
            <a:miter lim="800000"/>
            <a:headEnd/>
            <a:tailEnd/>
          </a:ln>
        </p:spPr>
        <p:txBody>
          <a:bodyPr vert="horz" wrap="square" lIns="91440" tIns="45720" rIns="91440" bIns="45720" numCol="1" anchor="ctr" anchorCtr="0" compatLnSpc="1">
            <a:prstTxWarp prst="textNoShape">
              <a:avLst/>
            </a:prstTxWarp>
            <a:noAutofit/>
          </a:bodyPr>
          <a:lstStyle>
            <a:defPPr>
              <a:defRPr lang="en-US"/>
            </a:defPPr>
            <a:lvl1pPr algn="ctr" fontAlgn="base">
              <a:lnSpc>
                <a:spcPct val="110000"/>
              </a:lnSpc>
              <a:spcBef>
                <a:spcPct val="0"/>
              </a:spcBef>
              <a:spcAft>
                <a:spcPct val="0"/>
              </a:spcAft>
              <a:defRPr sz="1400" b="1">
                <a:solidFill>
                  <a:srgbClr val="0070C0"/>
                </a:solidFill>
                <a:latin typeface="Arial" charset="0"/>
              </a:defRPr>
            </a:lvl1pPr>
          </a:lstStyle>
          <a:p>
            <a:pPr marL="0" marR="0" lvl="0" indent="0" algn="ctr" defTabSz="914400" rtl="0" eaLnBrk="1" fontAlgn="base" latinLnBrk="0" hangingPunct="1">
              <a:lnSpc>
                <a:spcPct val="110000"/>
              </a:lnSpc>
              <a:spcBef>
                <a:spcPct val="0"/>
              </a:spcBef>
              <a:spcAft>
                <a:spcPct val="0"/>
              </a:spcAft>
              <a:buClrTx/>
              <a:buSzTx/>
              <a:buFontTx/>
              <a:buNone/>
              <a:tabLst/>
              <a:defRPr/>
            </a:pPr>
            <a:fld id="{721C7963-C09D-4A19-8C07-71631EA87AF9}" type="slidenum">
              <a:rPr kumimoji="0" lang="en-US" sz="1400" b="1" i="0" u="none" strike="noStrike" kern="1200" cap="none" spc="0" normalizeH="0" baseline="0" noProof="0">
                <a:ln>
                  <a:noFill/>
                </a:ln>
                <a:solidFill>
                  <a:srgbClr val="0070C0"/>
                </a:solidFill>
                <a:effectLst/>
                <a:uLnTx/>
                <a:uFillTx/>
                <a:latin typeface="Arial" charset="0"/>
                <a:ea typeface="+mn-ea"/>
                <a:cs typeface="+mn-cs"/>
              </a:rPr>
              <a:pPr marL="0" marR="0" lvl="0" indent="0" algn="ctr" defTabSz="914400" rtl="0" eaLnBrk="1" fontAlgn="base" latinLnBrk="0" hangingPunct="1">
                <a:lnSpc>
                  <a:spcPct val="110000"/>
                </a:lnSpc>
                <a:spcBef>
                  <a:spcPct val="0"/>
                </a:spcBef>
                <a:spcAft>
                  <a:spcPct val="0"/>
                </a:spcAft>
                <a:buClrTx/>
                <a:buSzTx/>
                <a:buFontTx/>
                <a:buNone/>
                <a:tabLst/>
                <a:defRPr/>
              </a:pPr>
              <a:t>14</a:t>
            </a:fld>
            <a:endParaRPr kumimoji="0" lang="en-US" sz="1400" b="1" i="0" u="none" strike="noStrike" kern="1200" cap="none" spc="0" normalizeH="0" baseline="0" noProof="0" dirty="0">
              <a:ln>
                <a:noFill/>
              </a:ln>
              <a:solidFill>
                <a:srgbClr val="0070C0"/>
              </a:solidFill>
              <a:effectLst/>
              <a:uLnTx/>
              <a:uFillTx/>
              <a:latin typeface="Arial" charset="0"/>
              <a:ea typeface="+mn-ea"/>
              <a:cs typeface="+mn-cs"/>
            </a:endParaRPr>
          </a:p>
        </p:txBody>
      </p:sp>
      <p:sp>
        <p:nvSpPr>
          <p:cNvPr id="5" name="TextBox 4">
            <a:extLst>
              <a:ext uri="{FF2B5EF4-FFF2-40B4-BE49-F238E27FC236}">
                <a16:creationId xmlns:a16="http://schemas.microsoft.com/office/drawing/2014/main" id="{F578F6BE-3DA3-4147-A324-1ACC5A48DA03}"/>
              </a:ext>
            </a:extLst>
          </p:cNvPr>
          <p:cNvSpPr txBox="1"/>
          <p:nvPr/>
        </p:nvSpPr>
        <p:spPr>
          <a:xfrm>
            <a:off x="124802" y="313006"/>
            <a:ext cx="5096556" cy="707886"/>
          </a:xfrm>
          <a:prstGeom prst="rect">
            <a:avLst/>
          </a:prstGeom>
          <a:noFill/>
        </p:spPr>
        <p:txBody>
          <a:bodyPr wrap="square" rtlCol="0">
            <a:spAutoFit/>
          </a:bodyPr>
          <a:lstStyle/>
          <a:p>
            <a:r>
              <a:rPr lang="en-US" sz="4000" b="1" dirty="0">
                <a:solidFill>
                  <a:srgbClr val="002060"/>
                </a:solidFill>
                <a:latin typeface="Calibri" pitchFamily="34" charset="0"/>
                <a:ea typeface="+mj-ea"/>
                <a:cs typeface="Calibri" pitchFamily="34" charset="0"/>
              </a:rPr>
              <a:t>Value</a:t>
            </a:r>
            <a:r>
              <a:rPr lang="en-US" dirty="0"/>
              <a:t> </a:t>
            </a:r>
            <a:r>
              <a:rPr lang="en-US" sz="4000" b="1" dirty="0">
                <a:solidFill>
                  <a:srgbClr val="002060"/>
                </a:solidFill>
                <a:latin typeface="Calibri" pitchFamily="34" charset="0"/>
                <a:ea typeface="+mj-ea"/>
                <a:cs typeface="Calibri" pitchFamily="34" charset="0"/>
              </a:rPr>
              <a:t>Added</a:t>
            </a:r>
            <a:r>
              <a:rPr lang="en-US" dirty="0"/>
              <a:t> </a:t>
            </a:r>
            <a:r>
              <a:rPr lang="en-US" sz="4000" b="1" dirty="0">
                <a:solidFill>
                  <a:srgbClr val="002060"/>
                </a:solidFill>
                <a:latin typeface="Calibri" pitchFamily="34" charset="0"/>
                <a:ea typeface="+mj-ea"/>
                <a:cs typeface="Calibri" pitchFamily="34" charset="0"/>
              </a:rPr>
              <a:t>Approach</a:t>
            </a:r>
          </a:p>
        </p:txBody>
      </p:sp>
    </p:spTree>
    <p:extLst>
      <p:ext uri="{BB962C8B-B14F-4D97-AF65-F5344CB8AC3E}">
        <p14:creationId xmlns:p14="http://schemas.microsoft.com/office/powerpoint/2010/main" val="661650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alpha val="34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solidFill>
                  <a:schemeClr val="bg2">
                    <a:lumMod val="25000"/>
                  </a:schemeClr>
                </a:solidFill>
                <a:latin typeface="Calibri" panose="020F0502020204030204" pitchFamily="34" charset="0"/>
                <a:cs typeface="Calibri" panose="020F0502020204030204" pitchFamily="34" charset="0"/>
              </a:rPr>
              <a:t>Confounding Factors of Equity in MWM </a:t>
            </a:r>
          </a:p>
        </p:txBody>
      </p:sp>
      <p:sp>
        <p:nvSpPr>
          <p:cNvPr id="7" name="Rectangle 6"/>
          <p:cNvSpPr/>
          <p:nvPr/>
        </p:nvSpPr>
        <p:spPr>
          <a:xfrm>
            <a:off x="1" y="1600200"/>
            <a:ext cx="1724024" cy="990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pic>
        <p:nvPicPr>
          <p:cNvPr id="4" name="Picture 3">
            <a:extLst>
              <a:ext uri="{FF2B5EF4-FFF2-40B4-BE49-F238E27FC236}">
                <a16:creationId xmlns:a16="http://schemas.microsoft.com/office/drawing/2014/main" id="{62042A6F-E62F-42D6-A8C2-49B9D037BF41}"/>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0344" t="67817" r="72415" b="9195"/>
          <a:stretch/>
        </p:blipFill>
        <p:spPr>
          <a:xfrm>
            <a:off x="11377466" y="0"/>
            <a:ext cx="814534" cy="814534"/>
          </a:xfrm>
          <a:prstGeom prst="rect">
            <a:avLst/>
          </a:prstGeom>
        </p:spPr>
      </p:pic>
      <p:sp>
        <p:nvSpPr>
          <p:cNvPr id="2" name="Slide Number Placeholder 1">
            <a:extLst>
              <a:ext uri="{FF2B5EF4-FFF2-40B4-BE49-F238E27FC236}">
                <a16:creationId xmlns:a16="http://schemas.microsoft.com/office/drawing/2014/main" id="{A8F62999-C738-42D9-ADAD-9C11AD11EDB9}"/>
              </a:ext>
            </a:extLst>
          </p:cNvPr>
          <p:cNvSpPr>
            <a:spLocks noGrp="1"/>
          </p:cNvSpPr>
          <p:nvPr>
            <p:ph type="sldNum" sz="quarter" idx="11"/>
          </p:nvPr>
        </p:nvSpPr>
        <p:spPr/>
        <p:txBody>
          <a:bodyPr/>
          <a:lstStyle/>
          <a:p>
            <a:pPr>
              <a:defRPr/>
            </a:pPr>
            <a:fld id="{D822A769-B908-4589-9EBC-D0536149EA60}" type="slidenum">
              <a:rPr lang="en-US" smtClean="0">
                <a:solidFill>
                  <a:schemeClr val="bg2">
                    <a:lumMod val="25000"/>
                  </a:schemeClr>
                </a:solidFill>
              </a:rPr>
              <a:pPr>
                <a:defRPr/>
              </a:pPr>
              <a:t>15</a:t>
            </a:fld>
            <a:endParaRPr lang="en-US" dirty="0">
              <a:solidFill>
                <a:schemeClr val="bg2">
                  <a:lumMod val="25000"/>
                </a:schemeClr>
              </a:solidFill>
            </a:endParaRPr>
          </a:p>
        </p:txBody>
      </p:sp>
    </p:spTree>
    <p:extLst>
      <p:ext uri="{BB962C8B-B14F-4D97-AF65-F5344CB8AC3E}">
        <p14:creationId xmlns:p14="http://schemas.microsoft.com/office/powerpoint/2010/main" val="1061940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alpha val="34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11200" y="76757"/>
            <a:ext cx="9716168" cy="1194832"/>
          </a:xfrm>
        </p:spPr>
        <p:txBody>
          <a:bodyPr>
            <a:noAutofit/>
          </a:bodyPr>
          <a:lstStyle/>
          <a:p>
            <a:r>
              <a:rPr lang="en-US" sz="4000" b="1" dirty="0">
                <a:solidFill>
                  <a:srgbClr val="002060"/>
                </a:solidFill>
                <a:latin typeface="Calibri" panose="020F0502020204030204" pitchFamily="34" charset="0"/>
                <a:cs typeface="Calibri" panose="020F0502020204030204" pitchFamily="34" charset="0"/>
              </a:rPr>
              <a:t>Waste Management: Burden or Wealth</a:t>
            </a:r>
          </a:p>
        </p:txBody>
      </p:sp>
      <p:sp>
        <p:nvSpPr>
          <p:cNvPr id="2" name="Content Placeholder 1"/>
          <p:cNvSpPr>
            <a:spLocks noGrp="1"/>
          </p:cNvSpPr>
          <p:nvPr>
            <p:ph idx="1"/>
          </p:nvPr>
        </p:nvSpPr>
        <p:spPr>
          <a:xfrm>
            <a:off x="5694946" y="1828801"/>
            <a:ext cx="6208295" cy="4516408"/>
          </a:xfrm>
        </p:spPr>
        <p:txBody>
          <a:bodyPr>
            <a:normAutofit fontScale="92500"/>
          </a:bodyPr>
          <a:lstStyle/>
          <a:p>
            <a:pPr>
              <a:lnSpc>
                <a:spcPct val="120000"/>
              </a:lnSpc>
              <a:buClr>
                <a:srgbClr val="0070C0"/>
              </a:buClr>
              <a:buFont typeface="Wingdings" pitchFamily="2" charset="2"/>
              <a:buChar char="q"/>
            </a:pPr>
            <a:r>
              <a:rPr lang="en-US" altLang="zh-CN" sz="2800" dirty="0">
                <a:solidFill>
                  <a:schemeClr val="bg2">
                    <a:lumMod val="25000"/>
                  </a:schemeClr>
                </a:solidFill>
                <a:latin typeface="Calibri" panose="020F0502020204030204" pitchFamily="34" charset="0"/>
                <a:cs typeface="Calibri" panose="020F0502020204030204" pitchFamily="34" charset="0"/>
              </a:rPr>
              <a:t>“[New York] city’s waste was a fair exchange for the city’s cultural and economic contributions to national life” - </a:t>
            </a:r>
            <a:r>
              <a:rPr lang="en-US" altLang="zh-CN" sz="1800" dirty="0">
                <a:solidFill>
                  <a:schemeClr val="bg2">
                    <a:lumMod val="25000"/>
                  </a:schemeClr>
                </a:solidFill>
                <a:latin typeface="Calibri" panose="020F0502020204030204" pitchFamily="34" charset="0"/>
                <a:cs typeface="Calibri" panose="020F0502020204030204" pitchFamily="34" charset="0"/>
              </a:rPr>
              <a:t>Former Mayor Rudy Giuliani (quoted from Gandy, 2002)  </a:t>
            </a:r>
            <a:endParaRPr lang="en-US" sz="2800" dirty="0">
              <a:solidFill>
                <a:schemeClr val="bg2">
                  <a:lumMod val="25000"/>
                </a:schemeClr>
              </a:solidFill>
              <a:latin typeface="Calibri" panose="020F0502020204030204" pitchFamily="34" charset="0"/>
              <a:cs typeface="Calibri" panose="020F0502020204030204" pitchFamily="34" charset="0"/>
            </a:endParaRPr>
          </a:p>
          <a:p>
            <a:pPr>
              <a:lnSpc>
                <a:spcPct val="120000"/>
              </a:lnSpc>
              <a:buClr>
                <a:srgbClr val="0070C0"/>
              </a:buClr>
              <a:buFont typeface="Wingdings" pitchFamily="2" charset="2"/>
              <a:buChar char="q"/>
            </a:pPr>
            <a:r>
              <a:rPr lang="en-US" altLang="zh-CN" sz="2800" dirty="0">
                <a:solidFill>
                  <a:schemeClr val="bg2">
                    <a:lumMod val="25000"/>
                  </a:schemeClr>
                </a:solidFill>
                <a:latin typeface="Calibri" panose="020F0502020204030204" pitchFamily="34" charset="0"/>
                <a:cs typeface="Calibri" panose="020F0502020204030204" pitchFamily="34" charset="0"/>
              </a:rPr>
              <a:t>“Landfills and communities can work together and accept each other and actually benefit from each other” - </a:t>
            </a:r>
            <a:r>
              <a:rPr lang="en-US" altLang="zh-CN" sz="1800" dirty="0">
                <a:solidFill>
                  <a:schemeClr val="bg2">
                    <a:lumMod val="25000"/>
                  </a:schemeClr>
                </a:solidFill>
                <a:latin typeface="Calibri" panose="020F0502020204030204" pitchFamily="34" charset="0"/>
                <a:cs typeface="Calibri" panose="020F0502020204030204" pitchFamily="34" charset="0"/>
              </a:rPr>
              <a:t>A former official of the Illinois Environmental Protection Agency (quoted by Parker, 2003) </a:t>
            </a:r>
            <a:endParaRPr lang="en-US" altLang="zh-CN" sz="2800" dirty="0">
              <a:solidFill>
                <a:schemeClr val="bg2">
                  <a:lumMod val="25000"/>
                </a:schemeClr>
              </a:solidFill>
              <a:latin typeface="Calibri" panose="020F0502020204030204" pitchFamily="34" charset="0"/>
              <a:cs typeface="Calibri" panose="020F0502020204030204" pitchFamily="34" charset="0"/>
            </a:endParaRPr>
          </a:p>
          <a:p>
            <a:pPr>
              <a:lnSpc>
                <a:spcPct val="120000"/>
              </a:lnSpc>
              <a:buClr>
                <a:srgbClr val="0070C0"/>
              </a:buClr>
              <a:buFont typeface="Wingdings" pitchFamily="2" charset="2"/>
              <a:buChar char="q"/>
            </a:pPr>
            <a:r>
              <a:rPr lang="en-US" altLang="zh-CN" sz="2800" dirty="0">
                <a:solidFill>
                  <a:schemeClr val="bg2">
                    <a:lumMod val="25000"/>
                  </a:schemeClr>
                </a:solidFill>
                <a:latin typeface="Calibri" panose="020F0502020204030204" pitchFamily="34" charset="0"/>
                <a:cs typeface="Calibri" panose="020F0502020204030204" pitchFamily="34" charset="0"/>
              </a:rPr>
              <a:t>“Garbage is good” </a:t>
            </a:r>
            <a:r>
              <a:rPr lang="en-US" altLang="zh-CN" sz="1800" dirty="0">
                <a:solidFill>
                  <a:schemeClr val="bg2">
                    <a:lumMod val="25000"/>
                  </a:schemeClr>
                </a:solidFill>
                <a:latin typeface="Calibri" panose="020F0502020204030204" pitchFamily="34" charset="0"/>
                <a:cs typeface="Calibri" panose="020F0502020204030204" pitchFamily="34" charset="0"/>
              </a:rPr>
              <a:t>(quoted by Parker, 2003)</a:t>
            </a:r>
            <a:endParaRPr lang="en-US" altLang="zh-CN" sz="2800" dirty="0">
              <a:solidFill>
                <a:schemeClr val="bg2">
                  <a:lumMod val="25000"/>
                </a:schemeClr>
              </a:solidFill>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normAutofit fontScale="85000" lnSpcReduction="20000"/>
          </a:bodyPr>
          <a:lstStyle/>
          <a:p>
            <a:pPr fontAlgn="base">
              <a:spcBef>
                <a:spcPct val="0"/>
              </a:spcBef>
              <a:spcAft>
                <a:spcPct val="0"/>
              </a:spcAft>
            </a:pPr>
            <a:fld id="{185E2C2D-93E2-4DDB-A623-2E77C939DE73}" type="slidenum">
              <a:rPr lang="en-US">
                <a:latin typeface="Arial" charset="0"/>
              </a:rPr>
              <a:pPr fontAlgn="base">
                <a:spcBef>
                  <a:spcPct val="0"/>
                </a:spcBef>
                <a:spcAft>
                  <a:spcPct val="0"/>
                </a:spcAft>
              </a:pPr>
              <a:t>16</a:t>
            </a:fld>
            <a:endParaRPr lang="en-US" dirty="0">
              <a:latin typeface="Arial" charset="0"/>
            </a:endParaRPr>
          </a:p>
        </p:txBody>
      </p:sp>
      <p:sp>
        <p:nvSpPr>
          <p:cNvPr id="8" name="TextBox 7"/>
          <p:cNvSpPr txBox="1"/>
          <p:nvPr/>
        </p:nvSpPr>
        <p:spPr>
          <a:xfrm>
            <a:off x="5775155" y="6325156"/>
            <a:ext cx="6686550" cy="456087"/>
          </a:xfrm>
          <a:prstGeom prst="rect">
            <a:avLst/>
          </a:prstGeom>
          <a:noFill/>
        </p:spPr>
        <p:txBody>
          <a:bodyPr wrap="square" rtlCol="0">
            <a:spAutoFit/>
          </a:bodyPr>
          <a:lstStyle/>
          <a:p>
            <a:pPr fontAlgn="base">
              <a:spcBef>
                <a:spcPct val="0"/>
              </a:spcBef>
              <a:spcAft>
                <a:spcPct val="0"/>
              </a:spcAft>
            </a:pPr>
            <a:r>
              <a:rPr lang="en-US" sz="788" dirty="0">
                <a:solidFill>
                  <a:prstClr val="black"/>
                </a:solidFill>
                <a:latin typeface="Arial" charset="0"/>
              </a:rPr>
              <a:t>Gandy, M. (2002).</a:t>
            </a:r>
            <a:r>
              <a:rPr lang="en-US" sz="788" i="1" dirty="0">
                <a:solidFill>
                  <a:prstClr val="black"/>
                </a:solidFill>
                <a:latin typeface="Arial" charset="0"/>
              </a:rPr>
              <a:t>Concrete and Clay: Reworking Nature in New York City</a:t>
            </a:r>
            <a:r>
              <a:rPr lang="en-US" sz="788" dirty="0">
                <a:solidFill>
                  <a:prstClr val="black"/>
                </a:solidFill>
                <a:latin typeface="Arial" charset="0"/>
              </a:rPr>
              <a:t>, Cambridge: MIT Press.</a:t>
            </a:r>
          </a:p>
          <a:p>
            <a:pPr fontAlgn="base">
              <a:spcBef>
                <a:spcPct val="0"/>
              </a:spcBef>
              <a:spcAft>
                <a:spcPct val="0"/>
              </a:spcAft>
            </a:pPr>
            <a:r>
              <a:rPr lang="en-US" sz="788" dirty="0">
                <a:solidFill>
                  <a:prstClr val="black"/>
                </a:solidFill>
                <a:latin typeface="Arial" charset="0"/>
              </a:rPr>
              <a:t>Parker, B. (2003).White Paper: Solid Waste Landfills and Residential Property Values. National Solid Wastes Management Association (NSWMA).</a:t>
            </a:r>
            <a:endParaRPr lang="en-US" sz="1050" dirty="0">
              <a:solidFill>
                <a:prstClr val="black"/>
              </a:solidFill>
              <a:latin typeface="Arial" charset="0"/>
            </a:endParaRPr>
          </a:p>
        </p:txBody>
      </p:sp>
      <p:sp>
        <p:nvSpPr>
          <p:cNvPr id="7" name="Slide Number Placeholder 3"/>
          <p:cNvSpPr txBox="1">
            <a:spLocks/>
          </p:cNvSpPr>
          <p:nvPr/>
        </p:nvSpPr>
        <p:spPr bwMode="auto">
          <a:xfrm>
            <a:off x="0" y="1247775"/>
            <a:ext cx="723900" cy="268289"/>
          </a:xfrm>
          <a:prstGeom prst="rect">
            <a:avLst/>
          </a:prstGeom>
          <a:solidFill>
            <a:srgbClr val="FFC000"/>
          </a:solidFill>
          <a:ln>
            <a:miter lim="800000"/>
            <a:headEnd/>
            <a:tailEnd/>
          </a:ln>
        </p:spPr>
        <p:txBody>
          <a:bodyPr vert="horz" wrap="square" lIns="91440" tIns="45720" rIns="91440" bIns="45720" numCol="1" anchor="ctr" anchorCtr="0" compatLnSpc="1">
            <a:prstTxWarp prst="textNoShape">
              <a:avLst/>
            </a:prstTxWarp>
            <a:normAutofit/>
          </a:bodyPr>
          <a:lstStyle/>
          <a:p>
            <a:pPr algn="ctr" fontAlgn="base">
              <a:lnSpc>
                <a:spcPct val="80000"/>
              </a:lnSpc>
              <a:spcBef>
                <a:spcPct val="0"/>
              </a:spcBef>
              <a:spcAft>
                <a:spcPct val="0"/>
              </a:spcAft>
              <a:defRPr/>
            </a:pPr>
            <a:r>
              <a:rPr lang="en-US" altLang="zh-CN" sz="1200" b="1" dirty="0">
                <a:solidFill>
                  <a:srgbClr val="0070C0"/>
                </a:solidFill>
                <a:latin typeface="Arial" charset="0"/>
                <a:ea typeface="华文仿宋" panose="02010600040101010101" pitchFamily="2" charset="-122"/>
              </a:rPr>
              <a:t>16</a:t>
            </a:r>
            <a:endParaRPr lang="en-US" sz="1200" b="1" dirty="0">
              <a:solidFill>
                <a:srgbClr val="0070C0"/>
              </a:solidFill>
              <a:latin typeface="Arial" charset="0"/>
            </a:endParaRPr>
          </a:p>
        </p:txBody>
      </p:sp>
      <p:pic>
        <p:nvPicPr>
          <p:cNvPr id="9" name="Picture 8">
            <a:extLst>
              <a:ext uri="{FF2B5EF4-FFF2-40B4-BE49-F238E27FC236}">
                <a16:creationId xmlns:a16="http://schemas.microsoft.com/office/drawing/2014/main" id="{1988FF06-546B-4179-A1E8-BCCE9D10E90C}"/>
              </a:ext>
            </a:extLst>
          </p:cNvPr>
          <p:cNvPicPr>
            <a:picLocks noChangeAspect="1"/>
          </p:cNvPicPr>
          <p:nvPr/>
        </p:nvPicPr>
        <p:blipFill>
          <a:blip r:embed="rId2"/>
          <a:stretch>
            <a:fillRect/>
          </a:stretch>
        </p:blipFill>
        <p:spPr>
          <a:xfrm>
            <a:off x="8021" y="2007535"/>
            <a:ext cx="5760720" cy="33578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a:extLst>
              <a:ext uri="{FF2B5EF4-FFF2-40B4-BE49-F238E27FC236}">
                <a16:creationId xmlns:a16="http://schemas.microsoft.com/office/drawing/2014/main" id="{7C536137-5912-42C2-85AD-E176C931F369}"/>
              </a:ext>
            </a:extLst>
          </p:cNvPr>
          <p:cNvSpPr txBox="1"/>
          <p:nvPr/>
        </p:nvSpPr>
        <p:spPr>
          <a:xfrm>
            <a:off x="171607" y="5522097"/>
            <a:ext cx="4273071" cy="646331"/>
          </a:xfrm>
          <a:prstGeom prst="rect">
            <a:avLst/>
          </a:prstGeom>
          <a:noFill/>
        </p:spPr>
        <p:txBody>
          <a:bodyPr wrap="square" rtlCol="0">
            <a:spAutoFit/>
          </a:bodyPr>
          <a:lstStyle/>
          <a:p>
            <a:r>
              <a:rPr lang="en-US" i="1" dirty="0">
                <a:solidFill>
                  <a:prstClr val="black"/>
                </a:solidFill>
                <a:latin typeface="Calibri"/>
              </a:rPr>
              <a:t>Interstate waste movement, 2003 (</a:t>
            </a:r>
            <a:r>
              <a:rPr lang="en-US" i="1" dirty="0" err="1">
                <a:solidFill>
                  <a:prstClr val="black"/>
                </a:solidFill>
                <a:latin typeface="Calibri"/>
              </a:rPr>
              <a:t>Repa</a:t>
            </a:r>
            <a:r>
              <a:rPr lang="en-US" i="1" dirty="0">
                <a:solidFill>
                  <a:prstClr val="black"/>
                </a:solidFill>
                <a:latin typeface="Calibri"/>
              </a:rPr>
              <a:t> 2005)</a:t>
            </a:r>
            <a:endParaRPr lang="en-US" dirty="0">
              <a:solidFill>
                <a:prstClr val="black"/>
              </a:solidFill>
              <a:latin typeface="Calibri"/>
            </a:endParaRPr>
          </a:p>
        </p:txBody>
      </p:sp>
      <p:pic>
        <p:nvPicPr>
          <p:cNvPr id="11" name="Picture 10">
            <a:extLst>
              <a:ext uri="{FF2B5EF4-FFF2-40B4-BE49-F238E27FC236}">
                <a16:creationId xmlns:a16="http://schemas.microsoft.com/office/drawing/2014/main" id="{C4FC4C9C-FB97-42C4-AABA-2B8BC3632883}"/>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0344" t="67817" r="72415" b="9195"/>
          <a:stretch/>
        </p:blipFill>
        <p:spPr>
          <a:xfrm>
            <a:off x="11377466" y="0"/>
            <a:ext cx="814534" cy="814534"/>
          </a:xfrm>
          <a:prstGeom prst="rect">
            <a:avLst/>
          </a:prstGeom>
        </p:spPr>
      </p:pic>
    </p:spTree>
    <p:extLst>
      <p:ext uri="{BB962C8B-B14F-4D97-AF65-F5344CB8AC3E}">
        <p14:creationId xmlns:p14="http://schemas.microsoft.com/office/powerpoint/2010/main" val="204671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alpha val="34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01945" y="1829861"/>
            <a:ext cx="11544898" cy="4689475"/>
          </a:xfrm>
        </p:spPr>
        <p:txBody>
          <a:bodyPr>
            <a:normAutofit/>
          </a:bodyPr>
          <a:lstStyle/>
          <a:p>
            <a:pPr>
              <a:spcBef>
                <a:spcPts val="1200"/>
              </a:spcBef>
              <a:buClr>
                <a:srgbClr val="0070C0"/>
              </a:buClr>
              <a:buFont typeface="Wingdings" pitchFamily="2" charset="2"/>
              <a:buChar char="q"/>
            </a:pPr>
            <a:r>
              <a:rPr lang="en-US" altLang="en-US" sz="3200" dirty="0">
                <a:solidFill>
                  <a:srgbClr val="002060"/>
                </a:solidFill>
                <a:latin typeface="Calibri" pitchFamily="34" charset="0"/>
              </a:rPr>
              <a:t>Host community fees</a:t>
            </a:r>
          </a:p>
          <a:p>
            <a:pPr>
              <a:spcBef>
                <a:spcPts val="1200"/>
              </a:spcBef>
              <a:buClr>
                <a:srgbClr val="0070C0"/>
              </a:buClr>
              <a:buFont typeface="Wingdings" pitchFamily="2" charset="2"/>
              <a:buChar char="q"/>
            </a:pPr>
            <a:r>
              <a:rPr lang="en-US" altLang="en-US" sz="3200" dirty="0">
                <a:solidFill>
                  <a:srgbClr val="002060"/>
                </a:solidFill>
                <a:latin typeface="Calibri" pitchFamily="34" charset="0"/>
              </a:rPr>
              <a:t>Tax revenues</a:t>
            </a:r>
          </a:p>
          <a:p>
            <a:pPr>
              <a:spcBef>
                <a:spcPts val="1200"/>
              </a:spcBef>
              <a:buClr>
                <a:srgbClr val="0070C0"/>
              </a:buClr>
              <a:buFont typeface="Wingdings" pitchFamily="2" charset="2"/>
              <a:buChar char="q"/>
            </a:pPr>
            <a:r>
              <a:rPr lang="en-US" altLang="en-US" sz="3200" dirty="0">
                <a:solidFill>
                  <a:srgbClr val="002060"/>
                </a:solidFill>
                <a:latin typeface="Calibri" pitchFamily="34" charset="0"/>
              </a:rPr>
              <a:t>New job opportunities</a:t>
            </a:r>
          </a:p>
          <a:p>
            <a:pPr>
              <a:spcBef>
                <a:spcPts val="1200"/>
              </a:spcBef>
              <a:buClr>
                <a:srgbClr val="0070C0"/>
              </a:buClr>
              <a:buFont typeface="Wingdings" pitchFamily="2" charset="2"/>
              <a:buChar char="q"/>
            </a:pPr>
            <a:r>
              <a:rPr lang="en-US" altLang="en-US" sz="3200" dirty="0">
                <a:solidFill>
                  <a:srgbClr val="002060"/>
                </a:solidFill>
                <a:latin typeface="Calibri" pitchFamily="34" charset="0"/>
              </a:rPr>
              <a:t>Free or low-cost waste disposal quota</a:t>
            </a:r>
          </a:p>
          <a:p>
            <a:pPr>
              <a:spcBef>
                <a:spcPts val="1200"/>
              </a:spcBef>
              <a:buClr>
                <a:srgbClr val="0070C0"/>
              </a:buClr>
              <a:buFont typeface="Wingdings" pitchFamily="2" charset="2"/>
              <a:buChar char="q"/>
            </a:pPr>
            <a:r>
              <a:rPr lang="en-US" altLang="en-US" sz="3200" dirty="0">
                <a:solidFill>
                  <a:srgbClr val="002060"/>
                </a:solidFill>
                <a:latin typeface="Calibri" pitchFamily="34" charset="0"/>
              </a:rPr>
              <a:t>Portion of energy recovery</a:t>
            </a:r>
          </a:p>
          <a:p>
            <a:pPr>
              <a:spcBef>
                <a:spcPts val="1200"/>
              </a:spcBef>
              <a:buClr>
                <a:srgbClr val="0070C0"/>
              </a:buClr>
              <a:buFont typeface="Wingdings" pitchFamily="2" charset="2"/>
              <a:buChar char="q"/>
            </a:pPr>
            <a:r>
              <a:rPr lang="en-US" altLang="en-US" sz="3200" dirty="0">
                <a:solidFill>
                  <a:srgbClr val="002060"/>
                </a:solidFill>
                <a:latin typeface="Calibri" pitchFamily="34" charset="0"/>
              </a:rPr>
              <a:t>Infrastructure improvement</a:t>
            </a:r>
          </a:p>
        </p:txBody>
      </p:sp>
      <p:sp>
        <p:nvSpPr>
          <p:cNvPr id="4" name="Slide Number Placeholder 3"/>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6D860D-FCF7-4E36-AFBE-FC1339C39888}" type="slidenum">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60400" y="184944"/>
            <a:ext cx="10871200" cy="990600"/>
          </a:xfrm>
        </p:spPr>
        <p:txBody>
          <a:bodyPr>
            <a:normAutofit/>
          </a:bodyPr>
          <a:lstStyle/>
          <a:p>
            <a:r>
              <a:rPr lang="en-US" altLang="en-US" sz="4000" b="1" dirty="0">
                <a:solidFill>
                  <a:srgbClr val="002060"/>
                </a:solidFill>
                <a:latin typeface="Calibri" pitchFamily="34" charset="0"/>
                <a:cs typeface="Calibri" pitchFamily="34" charset="0"/>
              </a:rPr>
              <a:t>Claimed Benefits of Waste Import</a:t>
            </a:r>
            <a:endParaRPr lang="en-US" sz="4000" b="1" dirty="0">
              <a:solidFill>
                <a:srgbClr val="002060"/>
              </a:solidFill>
              <a:latin typeface="Calibri" pitchFamily="34" charset="0"/>
            </a:endParaRPr>
          </a:p>
        </p:txBody>
      </p:sp>
      <p:sp>
        <p:nvSpPr>
          <p:cNvPr id="5" name="Slide Number Placeholder 2">
            <a:extLst>
              <a:ext uri="{FF2B5EF4-FFF2-40B4-BE49-F238E27FC236}">
                <a16:creationId xmlns:a16="http://schemas.microsoft.com/office/drawing/2014/main" id="{AA10C5BE-0846-4FC3-8620-89E1E8C8844B}"/>
              </a:ext>
            </a:extLst>
          </p:cNvPr>
          <p:cNvSpPr txBox="1">
            <a:spLocks/>
          </p:cNvSpPr>
          <p:nvPr/>
        </p:nvSpPr>
        <p:spPr>
          <a:xfrm>
            <a:off x="0" y="1271589"/>
            <a:ext cx="711199" cy="244474"/>
          </a:xfrm>
          <a:prstGeom prst="rect">
            <a:avLst/>
          </a:prstGeom>
          <a:solidFill>
            <a:srgbClr val="FFC000"/>
          </a:solidFill>
          <a:ln>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charset="0"/>
                <a:ea typeface="+mn-ea"/>
                <a:cs typeface="+mn-cs"/>
              </a:rPr>
              <a:t>17</a:t>
            </a:r>
          </a:p>
        </p:txBody>
      </p:sp>
      <p:pic>
        <p:nvPicPr>
          <p:cNvPr id="7" name="Picture 6">
            <a:extLst>
              <a:ext uri="{FF2B5EF4-FFF2-40B4-BE49-F238E27FC236}">
                <a16:creationId xmlns:a16="http://schemas.microsoft.com/office/drawing/2014/main" id="{1E14540A-6F14-4AD2-A30A-7CF2793DFA8F}"/>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0344" t="67817" r="72415" b="9195"/>
          <a:stretch/>
        </p:blipFill>
        <p:spPr>
          <a:xfrm>
            <a:off x="11370884" y="0"/>
            <a:ext cx="814534" cy="814534"/>
          </a:xfrm>
          <a:prstGeom prst="rect">
            <a:avLst/>
          </a:prstGeom>
        </p:spPr>
      </p:pic>
      <p:sp>
        <p:nvSpPr>
          <p:cNvPr id="8" name="Rectangle 5">
            <a:extLst>
              <a:ext uri="{FF2B5EF4-FFF2-40B4-BE49-F238E27FC236}">
                <a16:creationId xmlns:a16="http://schemas.microsoft.com/office/drawing/2014/main" id="{22C5F519-1BC0-4B14-823C-3646F2AD1E10}"/>
              </a:ext>
            </a:extLst>
          </p:cNvPr>
          <p:cNvSpPr>
            <a:spLocks noChangeArrowheads="1"/>
          </p:cNvSpPr>
          <p:nvPr/>
        </p:nvSpPr>
        <p:spPr bwMode="auto">
          <a:xfrm>
            <a:off x="711198" y="6288504"/>
            <a:ext cx="115448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20000"/>
              </a:spcBef>
            </a:pPr>
            <a:r>
              <a:rPr lang="en-US" altLang="en-US" sz="1200" dirty="0">
                <a:solidFill>
                  <a:prstClr val="black"/>
                </a:solidFill>
                <a:latin typeface="Calibri"/>
                <a:ea typeface="SimSun" panose="02010600030101010101" pitchFamily="2" charset="-122"/>
              </a:rPr>
              <a:t>Source:  Parker, B. (2003). White Paper: Solid Waste Landfills and Residential Property Values.  Online publication of National Solid Wastes Management Association (</a:t>
            </a:r>
            <a:r>
              <a:rPr lang="en-US" altLang="en-US" sz="1200" dirty="0" err="1">
                <a:solidFill>
                  <a:prstClr val="black"/>
                </a:solidFill>
                <a:latin typeface="Calibri"/>
                <a:ea typeface="SimSun" panose="02010600030101010101" pitchFamily="2" charset="-122"/>
              </a:rPr>
              <a:t>NSWMA</a:t>
            </a:r>
            <a:r>
              <a:rPr lang="en-US" altLang="en-US" sz="1200" dirty="0">
                <a:solidFill>
                  <a:prstClr val="black"/>
                </a:solidFill>
                <a:latin typeface="Calibri"/>
                <a:ea typeface="SimSun" panose="02010600030101010101" pitchFamily="2" charset="-122"/>
              </a:rPr>
              <a:t>). </a:t>
            </a:r>
          </a:p>
          <a:p>
            <a:pPr>
              <a:lnSpc>
                <a:spcPct val="90000"/>
              </a:lnSpc>
              <a:spcBef>
                <a:spcPct val="20000"/>
              </a:spcBef>
            </a:pPr>
            <a:r>
              <a:rPr lang="en-US" altLang="en-US" sz="1200" dirty="0">
                <a:solidFill>
                  <a:prstClr val="black"/>
                </a:solidFill>
                <a:latin typeface="Calibri"/>
                <a:ea typeface="SimSun" panose="02010600030101010101" pitchFamily="2" charset="-122"/>
              </a:rPr>
              <a:t>Picture source: </a:t>
            </a:r>
            <a:r>
              <a:rPr lang="en-US" altLang="en-US" sz="1200" dirty="0">
                <a:solidFill>
                  <a:prstClr val="black"/>
                </a:solidFill>
                <a:latin typeface="Calibri"/>
              </a:rPr>
              <a:t>http://www.abatement.com/images/airduct/profits.jpg</a:t>
            </a:r>
          </a:p>
        </p:txBody>
      </p:sp>
    </p:spTree>
    <p:extLst>
      <p:ext uri="{BB962C8B-B14F-4D97-AF65-F5344CB8AC3E}">
        <p14:creationId xmlns:p14="http://schemas.microsoft.com/office/powerpoint/2010/main" val="1848410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alpha val="34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11200" y="76757"/>
            <a:ext cx="9716168" cy="1194832"/>
          </a:xfrm>
        </p:spPr>
        <p:txBody>
          <a:bodyPr>
            <a:noAutofit/>
          </a:bodyPr>
          <a:lstStyle/>
          <a:p>
            <a:r>
              <a:rPr lang="en-US" sz="4000" b="1" dirty="0">
                <a:solidFill>
                  <a:srgbClr val="002060"/>
                </a:solidFill>
                <a:latin typeface="Calibri" panose="020F0502020204030204" pitchFamily="34" charset="0"/>
                <a:cs typeface="Calibri" panose="020F0502020204030204" pitchFamily="34" charset="0"/>
              </a:rPr>
              <a:t>Planning Tool: Zoning Ordinance  </a:t>
            </a:r>
          </a:p>
        </p:txBody>
      </p:sp>
      <p:sp>
        <p:nvSpPr>
          <p:cNvPr id="6" name="Slide Number Placeholder 5"/>
          <p:cNvSpPr>
            <a:spLocks noGrp="1"/>
          </p:cNvSpPr>
          <p:nvPr>
            <p:ph type="sldNum" sz="quarter" idx="12"/>
          </p:nvPr>
        </p:nvSpPr>
        <p:spPr/>
        <p:txBody>
          <a:bodyPr>
            <a:normAutofit fontScale="85000" lnSpcReduction="20000"/>
          </a:bodyPr>
          <a:lstStyle/>
          <a:p>
            <a:pPr fontAlgn="base">
              <a:spcBef>
                <a:spcPct val="0"/>
              </a:spcBef>
              <a:spcAft>
                <a:spcPct val="0"/>
              </a:spcAft>
            </a:pPr>
            <a:fld id="{185E2C2D-93E2-4DDB-A623-2E77C939DE73}" type="slidenum">
              <a:rPr lang="en-US">
                <a:latin typeface="Arial" charset="0"/>
              </a:rPr>
              <a:pPr fontAlgn="base">
                <a:spcBef>
                  <a:spcPct val="0"/>
                </a:spcBef>
                <a:spcAft>
                  <a:spcPct val="0"/>
                </a:spcAft>
              </a:pPr>
              <a:t>18</a:t>
            </a:fld>
            <a:endParaRPr lang="en-US" dirty="0">
              <a:latin typeface="Arial" charset="0"/>
            </a:endParaRPr>
          </a:p>
        </p:txBody>
      </p:sp>
      <p:sp>
        <p:nvSpPr>
          <p:cNvPr id="7" name="Slide Number Placeholder 3"/>
          <p:cNvSpPr txBox="1">
            <a:spLocks/>
          </p:cNvSpPr>
          <p:nvPr/>
        </p:nvSpPr>
        <p:spPr bwMode="auto">
          <a:xfrm>
            <a:off x="0" y="1247775"/>
            <a:ext cx="723900" cy="268289"/>
          </a:xfrm>
          <a:prstGeom prst="rect">
            <a:avLst/>
          </a:prstGeom>
          <a:solidFill>
            <a:srgbClr val="FFC000"/>
          </a:solidFill>
          <a:ln>
            <a:miter lim="800000"/>
            <a:headEnd/>
            <a:tailEnd/>
          </a:ln>
        </p:spPr>
        <p:txBody>
          <a:bodyPr vert="horz" wrap="square" lIns="91440" tIns="45720" rIns="91440" bIns="45720" numCol="1" anchor="ctr" anchorCtr="0" compatLnSpc="1">
            <a:prstTxWarp prst="textNoShape">
              <a:avLst/>
            </a:prstTxWarp>
            <a:normAutofit/>
          </a:bodyPr>
          <a:lstStyle/>
          <a:p>
            <a:pPr algn="ctr" fontAlgn="base">
              <a:lnSpc>
                <a:spcPct val="80000"/>
              </a:lnSpc>
              <a:spcBef>
                <a:spcPct val="0"/>
              </a:spcBef>
              <a:spcAft>
                <a:spcPct val="0"/>
              </a:spcAft>
              <a:defRPr/>
            </a:pPr>
            <a:r>
              <a:rPr lang="en-US" altLang="zh-CN" sz="1200" b="1" dirty="0">
                <a:solidFill>
                  <a:srgbClr val="0070C0"/>
                </a:solidFill>
                <a:latin typeface="Arial" charset="0"/>
                <a:ea typeface="华文仿宋" panose="02010600040101010101" pitchFamily="2" charset="-122"/>
              </a:rPr>
              <a:t>18</a:t>
            </a:r>
            <a:endParaRPr lang="en-US" sz="1200" b="1" dirty="0">
              <a:solidFill>
                <a:srgbClr val="0070C0"/>
              </a:solidFill>
              <a:latin typeface="Arial" charset="0"/>
            </a:endParaRPr>
          </a:p>
        </p:txBody>
      </p:sp>
      <p:pic>
        <p:nvPicPr>
          <p:cNvPr id="11" name="Picture 10">
            <a:extLst>
              <a:ext uri="{FF2B5EF4-FFF2-40B4-BE49-F238E27FC236}">
                <a16:creationId xmlns:a16="http://schemas.microsoft.com/office/drawing/2014/main" id="{68DBF9F9-3512-48C3-ABD4-4DFA9C1537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9024" y="1591023"/>
            <a:ext cx="7760520"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a:extLst>
              <a:ext uri="{FF2B5EF4-FFF2-40B4-BE49-F238E27FC236}">
                <a16:creationId xmlns:a16="http://schemas.microsoft.com/office/drawing/2014/main" id="{1A5CBEEA-AFDA-420A-9465-5DC215935CEA}"/>
              </a:ext>
            </a:extLst>
          </p:cNvPr>
          <p:cNvSpPr txBox="1"/>
          <p:nvPr/>
        </p:nvSpPr>
        <p:spPr>
          <a:xfrm>
            <a:off x="711200" y="5780782"/>
            <a:ext cx="11480800" cy="1077218"/>
          </a:xfrm>
          <a:prstGeom prst="rect">
            <a:avLst/>
          </a:prstGeom>
          <a:noFill/>
        </p:spPr>
        <p:txBody>
          <a:bodyPr wrap="square" rtlCol="0">
            <a:spAutoFit/>
          </a:bodyPr>
          <a:lstStyle/>
          <a:p>
            <a:r>
              <a:rPr lang="en-US" sz="3200" i="1" dirty="0">
                <a:solidFill>
                  <a:prstClr val="black"/>
                </a:solidFill>
                <a:latin typeface="Calibri"/>
              </a:rPr>
              <a:t>Example zoning ordinance showing zoning districts in which MWM facilities are permitted (Sacramento County CA 2017)</a:t>
            </a:r>
            <a:endParaRPr lang="en-US" sz="3200" dirty="0">
              <a:solidFill>
                <a:prstClr val="black"/>
              </a:solidFill>
              <a:latin typeface="Calibri"/>
            </a:endParaRPr>
          </a:p>
        </p:txBody>
      </p:sp>
      <p:pic>
        <p:nvPicPr>
          <p:cNvPr id="13" name="Picture 12">
            <a:extLst>
              <a:ext uri="{FF2B5EF4-FFF2-40B4-BE49-F238E27FC236}">
                <a16:creationId xmlns:a16="http://schemas.microsoft.com/office/drawing/2014/main" id="{26513F0E-8E5D-44F7-BB06-82DAE627E810}"/>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0344" t="67817" r="72415" b="9195"/>
          <a:stretch/>
        </p:blipFill>
        <p:spPr>
          <a:xfrm>
            <a:off x="11377466" y="0"/>
            <a:ext cx="814534" cy="814534"/>
          </a:xfrm>
          <a:prstGeom prst="rect">
            <a:avLst/>
          </a:prstGeom>
        </p:spPr>
      </p:pic>
    </p:spTree>
    <p:extLst>
      <p:ext uri="{BB962C8B-B14F-4D97-AF65-F5344CB8AC3E}">
        <p14:creationId xmlns:p14="http://schemas.microsoft.com/office/powerpoint/2010/main" val="673995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alpha val="34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11200" y="76757"/>
            <a:ext cx="9716168" cy="1194832"/>
          </a:xfrm>
        </p:spPr>
        <p:txBody>
          <a:bodyPr>
            <a:noAutofit/>
          </a:bodyPr>
          <a:lstStyle/>
          <a:p>
            <a:r>
              <a:rPr lang="en-US" sz="4000" b="1" dirty="0">
                <a:solidFill>
                  <a:srgbClr val="002060"/>
                </a:solidFill>
                <a:latin typeface="Calibri" panose="020F0502020204030204" pitchFamily="34" charset="0"/>
                <a:cs typeface="Calibri" panose="020F0502020204030204" pitchFamily="34" charset="0"/>
              </a:rPr>
              <a:t>Chicken or the Egg?</a:t>
            </a:r>
          </a:p>
        </p:txBody>
      </p:sp>
      <p:sp>
        <p:nvSpPr>
          <p:cNvPr id="6" name="Slide Number Placeholder 5"/>
          <p:cNvSpPr>
            <a:spLocks noGrp="1"/>
          </p:cNvSpPr>
          <p:nvPr>
            <p:ph type="sldNum" sz="quarter" idx="12"/>
          </p:nvPr>
        </p:nvSpPr>
        <p:spPr/>
        <p:txBody>
          <a:bodyPr>
            <a:normAutofit fontScale="85000" lnSpcReduction="20000"/>
          </a:bodyPr>
          <a:lstStyle/>
          <a:p>
            <a:pPr fontAlgn="base">
              <a:spcBef>
                <a:spcPct val="0"/>
              </a:spcBef>
              <a:spcAft>
                <a:spcPct val="0"/>
              </a:spcAft>
            </a:pPr>
            <a:fld id="{185E2C2D-93E2-4DDB-A623-2E77C939DE73}" type="slidenum">
              <a:rPr lang="en-US">
                <a:latin typeface="Arial" charset="0"/>
              </a:rPr>
              <a:pPr fontAlgn="base">
                <a:spcBef>
                  <a:spcPct val="0"/>
                </a:spcBef>
                <a:spcAft>
                  <a:spcPct val="0"/>
                </a:spcAft>
              </a:pPr>
              <a:t>19</a:t>
            </a:fld>
            <a:endParaRPr lang="en-US" dirty="0">
              <a:latin typeface="Arial" charset="0"/>
            </a:endParaRPr>
          </a:p>
        </p:txBody>
      </p:sp>
      <p:sp>
        <p:nvSpPr>
          <p:cNvPr id="7" name="Slide Number Placeholder 3"/>
          <p:cNvSpPr txBox="1">
            <a:spLocks/>
          </p:cNvSpPr>
          <p:nvPr/>
        </p:nvSpPr>
        <p:spPr bwMode="auto">
          <a:xfrm>
            <a:off x="0" y="1247775"/>
            <a:ext cx="723900" cy="268289"/>
          </a:xfrm>
          <a:prstGeom prst="rect">
            <a:avLst/>
          </a:prstGeom>
          <a:solidFill>
            <a:srgbClr val="FFC000"/>
          </a:solidFill>
          <a:ln>
            <a:miter lim="800000"/>
            <a:headEnd/>
            <a:tailEnd/>
          </a:ln>
        </p:spPr>
        <p:txBody>
          <a:bodyPr vert="horz" wrap="square" lIns="91440" tIns="45720" rIns="91440" bIns="45720" numCol="1" anchor="ctr" anchorCtr="0" compatLnSpc="1">
            <a:prstTxWarp prst="textNoShape">
              <a:avLst/>
            </a:prstTxWarp>
            <a:normAutofit/>
          </a:bodyPr>
          <a:lstStyle/>
          <a:p>
            <a:pPr algn="ctr" fontAlgn="base">
              <a:lnSpc>
                <a:spcPct val="80000"/>
              </a:lnSpc>
              <a:spcBef>
                <a:spcPct val="0"/>
              </a:spcBef>
              <a:spcAft>
                <a:spcPct val="0"/>
              </a:spcAft>
              <a:defRPr/>
            </a:pPr>
            <a:r>
              <a:rPr lang="en-US" altLang="zh-CN" sz="1200" b="1" dirty="0">
                <a:solidFill>
                  <a:srgbClr val="0070C0"/>
                </a:solidFill>
                <a:latin typeface="Arial" charset="0"/>
                <a:ea typeface="华文仿宋" panose="02010600040101010101" pitchFamily="2" charset="-122"/>
              </a:rPr>
              <a:t>19</a:t>
            </a:r>
            <a:endParaRPr lang="en-US" sz="1200" b="1" dirty="0">
              <a:solidFill>
                <a:srgbClr val="0070C0"/>
              </a:solidFill>
              <a:latin typeface="Arial" charset="0"/>
            </a:endParaRPr>
          </a:p>
        </p:txBody>
      </p:sp>
      <p:pic>
        <p:nvPicPr>
          <p:cNvPr id="11" name="Picture 10" descr="A picture containing sky, outdoor, tree, boat&#10;&#10;Description automatically generated">
            <a:extLst>
              <a:ext uri="{FF2B5EF4-FFF2-40B4-BE49-F238E27FC236}">
                <a16:creationId xmlns:a16="http://schemas.microsoft.com/office/drawing/2014/main" id="{CEE4009D-04AF-4B57-A1CD-75A22F4CCC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85" y="2687082"/>
            <a:ext cx="3990139" cy="2651760"/>
          </a:xfrm>
          <a:prstGeom prst="rect">
            <a:avLst/>
          </a:prstGeom>
        </p:spPr>
      </p:pic>
      <p:pic>
        <p:nvPicPr>
          <p:cNvPr id="12" name="Picture 11" descr="A house in the middle of a road&#10;&#10;Description automatically generated">
            <a:extLst>
              <a:ext uri="{FF2B5EF4-FFF2-40B4-BE49-F238E27FC236}">
                <a16:creationId xmlns:a16="http://schemas.microsoft.com/office/drawing/2014/main" id="{D5337120-4447-40C4-B47F-10CF698BE0F4}"/>
              </a:ext>
            </a:extLst>
          </p:cNvPr>
          <p:cNvPicPr>
            <a:picLocks noChangeAspect="1"/>
          </p:cNvPicPr>
          <p:nvPr/>
        </p:nvPicPr>
        <p:blipFill rotWithShape="1">
          <a:blip r:embed="rId4">
            <a:extLst>
              <a:ext uri="{28A0092B-C50C-407E-A947-70E740481C1C}">
                <a14:useLocalDpi xmlns:a14="http://schemas.microsoft.com/office/drawing/2010/main" val="0"/>
              </a:ext>
            </a:extLst>
          </a:blip>
          <a:srcRect t="9241" b="14477"/>
          <a:stretch/>
        </p:blipFill>
        <p:spPr>
          <a:xfrm>
            <a:off x="4547329" y="2687082"/>
            <a:ext cx="7584486" cy="2651760"/>
          </a:xfrm>
          <a:prstGeom prst="rect">
            <a:avLst/>
          </a:prstGeom>
        </p:spPr>
      </p:pic>
      <p:sp>
        <p:nvSpPr>
          <p:cNvPr id="13" name="TextBox 12">
            <a:extLst>
              <a:ext uri="{FF2B5EF4-FFF2-40B4-BE49-F238E27FC236}">
                <a16:creationId xmlns:a16="http://schemas.microsoft.com/office/drawing/2014/main" id="{A083B3EE-008D-406E-9431-70724DA1A858}"/>
              </a:ext>
            </a:extLst>
          </p:cNvPr>
          <p:cNvSpPr txBox="1"/>
          <p:nvPr/>
        </p:nvSpPr>
        <p:spPr>
          <a:xfrm>
            <a:off x="2247900" y="6633300"/>
            <a:ext cx="8458200" cy="276999"/>
          </a:xfrm>
          <a:prstGeom prst="rect">
            <a:avLst/>
          </a:prstGeom>
          <a:noFill/>
        </p:spPr>
        <p:txBody>
          <a:bodyPr wrap="square" rtlCol="0">
            <a:spAutoFit/>
          </a:bodyPr>
          <a:lstStyle/>
          <a:p>
            <a:r>
              <a:rPr lang="en-US" sz="1200" dirty="0">
                <a:solidFill>
                  <a:prstClr val="black"/>
                </a:solidFill>
                <a:latin typeface="Calibri"/>
              </a:rPr>
              <a:t>https://www.ucsusa.org/center-science-and-democracy/connecting-scientists-and-communities/air-toxics-and-health</a:t>
            </a:r>
          </a:p>
        </p:txBody>
      </p:sp>
      <p:sp>
        <p:nvSpPr>
          <p:cNvPr id="14" name="TextBox 13">
            <a:extLst>
              <a:ext uri="{FF2B5EF4-FFF2-40B4-BE49-F238E27FC236}">
                <a16:creationId xmlns:a16="http://schemas.microsoft.com/office/drawing/2014/main" id="{70A8E484-CF5C-4282-B08D-AF9B2BA0225D}"/>
              </a:ext>
            </a:extLst>
          </p:cNvPr>
          <p:cNvSpPr txBox="1"/>
          <p:nvPr/>
        </p:nvSpPr>
        <p:spPr>
          <a:xfrm>
            <a:off x="2690762" y="1839963"/>
            <a:ext cx="7227570" cy="523220"/>
          </a:xfrm>
          <a:prstGeom prst="rect">
            <a:avLst/>
          </a:prstGeom>
          <a:noFill/>
        </p:spPr>
        <p:txBody>
          <a:bodyPr wrap="square" rtlCol="0">
            <a:spAutoFit/>
          </a:bodyPr>
          <a:lstStyle/>
          <a:p>
            <a:r>
              <a:rPr lang="en-US" sz="2800" b="1" dirty="0">
                <a:solidFill>
                  <a:srgbClr val="FF0000"/>
                </a:solidFill>
                <a:latin typeface="Calibri"/>
              </a:rPr>
              <a:t>Valero Refinery: Manchester (Houston, Texas) </a:t>
            </a:r>
            <a:endParaRPr lang="en-US" sz="2800" dirty="0">
              <a:solidFill>
                <a:srgbClr val="FF0000"/>
              </a:solidFill>
              <a:latin typeface="Calibri"/>
            </a:endParaRPr>
          </a:p>
        </p:txBody>
      </p:sp>
      <p:sp>
        <p:nvSpPr>
          <p:cNvPr id="15" name="TextBox 14">
            <a:extLst>
              <a:ext uri="{FF2B5EF4-FFF2-40B4-BE49-F238E27FC236}">
                <a16:creationId xmlns:a16="http://schemas.microsoft.com/office/drawing/2014/main" id="{E79F543A-1604-40D4-B479-354F833C1D2B}"/>
              </a:ext>
            </a:extLst>
          </p:cNvPr>
          <p:cNvSpPr txBox="1"/>
          <p:nvPr/>
        </p:nvSpPr>
        <p:spPr>
          <a:xfrm>
            <a:off x="930442" y="5610225"/>
            <a:ext cx="10427369"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More information available in the Fact Sheet by Texas Environmental Justice Advocacy Services.</a:t>
            </a:r>
          </a:p>
        </p:txBody>
      </p:sp>
      <p:pic>
        <p:nvPicPr>
          <p:cNvPr id="16" name="Picture 15">
            <a:extLst>
              <a:ext uri="{FF2B5EF4-FFF2-40B4-BE49-F238E27FC236}">
                <a16:creationId xmlns:a16="http://schemas.microsoft.com/office/drawing/2014/main" id="{F881EF86-E501-4C07-B470-C45BE850AF79}"/>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0344" t="67817" r="72415" b="9195"/>
          <a:stretch/>
        </p:blipFill>
        <p:spPr>
          <a:xfrm>
            <a:off x="11377466" y="0"/>
            <a:ext cx="814534" cy="814534"/>
          </a:xfrm>
          <a:prstGeom prst="rect">
            <a:avLst/>
          </a:prstGeom>
        </p:spPr>
      </p:pic>
    </p:spTree>
    <p:extLst>
      <p:ext uri="{BB962C8B-B14F-4D97-AF65-F5344CB8AC3E}">
        <p14:creationId xmlns:p14="http://schemas.microsoft.com/office/powerpoint/2010/main" val="2216026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alpha val="34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16864" y="1825625"/>
            <a:ext cx="10871200" cy="4689475"/>
          </a:xfrm>
        </p:spPr>
        <p:txBody>
          <a:bodyPr>
            <a:normAutofit/>
          </a:bodyPr>
          <a:lstStyle/>
          <a:p>
            <a:pPr marL="319088" lvl="1" indent="-319088">
              <a:spcBef>
                <a:spcPts val="1200"/>
              </a:spcBef>
              <a:buClr>
                <a:srgbClr val="0070C0"/>
              </a:buClr>
              <a:buSzPct val="60000"/>
              <a:buFont typeface="Wingdings" pitchFamily="2" charset="2"/>
              <a:buChar char="q"/>
            </a:pPr>
            <a:r>
              <a:rPr lang="en-US" sz="3600" dirty="0">
                <a:solidFill>
                  <a:schemeClr val="bg2">
                    <a:lumMod val="25000"/>
                  </a:schemeClr>
                </a:solidFill>
                <a:latin typeface="Calibri" panose="020F0502020204030204" pitchFamily="34" charset="0"/>
                <a:cs typeface="Calibri" panose="020F0502020204030204" pitchFamily="34" charset="0"/>
              </a:rPr>
              <a:t>Standalone processes of environmental and socioeconomic aspects of materials and waste management (MWM)</a:t>
            </a:r>
          </a:p>
          <a:p>
            <a:pPr marL="319088" lvl="1" indent="-319088">
              <a:spcBef>
                <a:spcPts val="1200"/>
              </a:spcBef>
              <a:buClr>
                <a:srgbClr val="0070C0"/>
              </a:buClr>
              <a:buSzPct val="60000"/>
              <a:buFont typeface="Wingdings" pitchFamily="2" charset="2"/>
              <a:buChar char="q"/>
            </a:pPr>
            <a:r>
              <a:rPr lang="en-US" sz="3600" dirty="0">
                <a:solidFill>
                  <a:schemeClr val="bg2">
                    <a:lumMod val="25000"/>
                  </a:schemeClr>
                </a:solidFill>
                <a:latin typeface="Calibri" panose="020F0502020204030204" pitchFamily="34" charset="0"/>
                <a:cs typeface="Calibri" panose="020F0502020204030204" pitchFamily="34" charset="0"/>
              </a:rPr>
              <a:t>Challenges of financial viability and sustainability</a:t>
            </a:r>
          </a:p>
          <a:p>
            <a:pPr marL="319088" lvl="1" indent="-319088">
              <a:spcBef>
                <a:spcPts val="1200"/>
              </a:spcBef>
              <a:buClr>
                <a:srgbClr val="0070C0"/>
              </a:buClr>
              <a:buSzPct val="60000"/>
              <a:buFont typeface="Wingdings" pitchFamily="2" charset="2"/>
              <a:buChar char="q"/>
            </a:pPr>
            <a:r>
              <a:rPr lang="en-US" sz="3600" dirty="0">
                <a:solidFill>
                  <a:schemeClr val="bg2">
                    <a:lumMod val="25000"/>
                  </a:schemeClr>
                </a:solidFill>
                <a:latin typeface="Calibri" panose="020F0502020204030204" pitchFamily="34" charset="0"/>
                <a:cs typeface="Calibri" panose="020F0502020204030204" pitchFamily="34" charset="0"/>
              </a:rPr>
              <a:t>Dilemma of social equity vs. economic efficiency</a:t>
            </a:r>
          </a:p>
          <a:p>
            <a:pPr marL="319088" lvl="1" indent="-319088">
              <a:spcBef>
                <a:spcPts val="1200"/>
              </a:spcBef>
              <a:buClr>
                <a:srgbClr val="0070C0"/>
              </a:buClr>
              <a:buSzPct val="60000"/>
              <a:buFont typeface="Wingdings" pitchFamily="2" charset="2"/>
              <a:buChar char="q"/>
            </a:pPr>
            <a:r>
              <a:rPr lang="en-US" sz="3600" dirty="0">
                <a:solidFill>
                  <a:schemeClr val="bg2">
                    <a:lumMod val="25000"/>
                  </a:schemeClr>
                </a:solidFill>
                <a:latin typeface="Calibri" panose="020F0502020204030204" pitchFamily="34" charset="0"/>
                <a:cs typeface="Calibri" panose="020F0502020204030204" pitchFamily="34" charset="0"/>
              </a:rPr>
              <a:t>Lack of MWM data to support locally specific and efficient strategies </a:t>
            </a:r>
          </a:p>
        </p:txBody>
      </p:sp>
      <p:sp>
        <p:nvSpPr>
          <p:cNvPr id="4" name="Slide Number Placeholder 3"/>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6D860D-FCF7-4E36-AFBE-FC1339C39888}" type="slidenum">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76234" y="228600"/>
            <a:ext cx="10871200" cy="990600"/>
          </a:xfrm>
        </p:spPr>
        <p:txBody>
          <a:bodyPr>
            <a:normAutofit/>
          </a:bodyPr>
          <a:lstStyle/>
          <a:p>
            <a:r>
              <a:rPr lang="en-US" sz="4000" b="1" dirty="0">
                <a:solidFill>
                  <a:srgbClr val="002060"/>
                </a:solidFill>
                <a:latin typeface="Calibri" pitchFamily="34" charset="0"/>
              </a:rPr>
              <a:t>Research Motivation</a:t>
            </a:r>
          </a:p>
        </p:txBody>
      </p:sp>
      <p:sp>
        <p:nvSpPr>
          <p:cNvPr id="5" name="Slide Number Placeholder 2">
            <a:extLst>
              <a:ext uri="{FF2B5EF4-FFF2-40B4-BE49-F238E27FC236}">
                <a16:creationId xmlns:a16="http://schemas.microsoft.com/office/drawing/2014/main" id="{AA10C5BE-0846-4FC3-8620-89E1E8C8844B}"/>
              </a:ext>
            </a:extLst>
          </p:cNvPr>
          <p:cNvSpPr txBox="1">
            <a:spLocks/>
          </p:cNvSpPr>
          <p:nvPr/>
        </p:nvSpPr>
        <p:spPr>
          <a:xfrm>
            <a:off x="0" y="1271589"/>
            <a:ext cx="711199" cy="244474"/>
          </a:xfrm>
          <a:prstGeom prst="rect">
            <a:avLst/>
          </a:prstGeom>
          <a:solidFill>
            <a:srgbClr val="FFC000"/>
          </a:solidFill>
          <a:ln>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10000"/>
              </a:lnSpc>
              <a:spcBef>
                <a:spcPct val="0"/>
              </a:spcBef>
              <a:spcAft>
                <a:spcPct val="0"/>
              </a:spcAft>
              <a:buClrTx/>
              <a:buSzTx/>
              <a:buFontTx/>
              <a:buNone/>
              <a:tabLst/>
              <a:defRPr/>
            </a:pPr>
            <a:fld id="{A925EB01-911C-4EE8-9222-1B7A689CF97B}" type="slidenum">
              <a:rPr kumimoji="0" lang="en-US" sz="1400" b="1" i="0" u="none" strike="noStrike" kern="1200" cap="none" spc="0" normalizeH="0" baseline="0" noProof="0">
                <a:ln>
                  <a:noFill/>
                </a:ln>
                <a:solidFill>
                  <a:srgbClr val="0070C0"/>
                </a:solidFill>
                <a:effectLst/>
                <a:uLnTx/>
                <a:uFillTx/>
                <a:latin typeface="Arial" charset="0"/>
                <a:ea typeface="+mn-ea"/>
                <a:cs typeface="+mn-cs"/>
              </a:rPr>
              <a:pPr marL="0" marR="0" lvl="0" indent="0" algn="ctr" defTabSz="914400" rtl="0" eaLnBrk="1" fontAlgn="base" latinLnBrk="0" hangingPunct="1">
                <a:lnSpc>
                  <a:spcPct val="110000"/>
                </a:lnSpc>
                <a:spcBef>
                  <a:spcPct val="0"/>
                </a:spcBef>
                <a:spcAft>
                  <a:spcPct val="0"/>
                </a:spcAft>
                <a:buClrTx/>
                <a:buSzTx/>
                <a:buFontTx/>
                <a:buNone/>
                <a:tabLst/>
                <a:defRPr/>
              </a:pPr>
              <a:t>2</a:t>
            </a:fld>
            <a:endParaRPr kumimoji="0" lang="en-US" sz="1400" b="1" i="0" u="none" strike="noStrike" kern="1200" cap="none" spc="0" normalizeH="0" baseline="0" noProof="0" dirty="0">
              <a:ln>
                <a:noFill/>
              </a:ln>
              <a:solidFill>
                <a:srgbClr val="0070C0"/>
              </a:solidFill>
              <a:effectLst/>
              <a:uLnTx/>
              <a:uFillTx/>
              <a:latin typeface="Arial" charset="0"/>
              <a:ea typeface="+mn-ea"/>
              <a:cs typeface="+mn-cs"/>
            </a:endParaRPr>
          </a:p>
        </p:txBody>
      </p:sp>
      <p:pic>
        <p:nvPicPr>
          <p:cNvPr id="6" name="Picture 5">
            <a:extLst>
              <a:ext uri="{FF2B5EF4-FFF2-40B4-BE49-F238E27FC236}">
                <a16:creationId xmlns:a16="http://schemas.microsoft.com/office/drawing/2014/main" id="{AB690758-FD97-4981-B0B6-08B56F34F359}"/>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0344" t="67817" r="72415" b="9195"/>
          <a:stretch/>
        </p:blipFill>
        <p:spPr>
          <a:xfrm>
            <a:off x="11377466" y="0"/>
            <a:ext cx="814534" cy="814534"/>
          </a:xfrm>
          <a:prstGeom prst="rect">
            <a:avLst/>
          </a:prstGeom>
        </p:spPr>
      </p:pic>
    </p:spTree>
    <p:extLst>
      <p:ext uri="{BB962C8B-B14F-4D97-AF65-F5344CB8AC3E}">
        <p14:creationId xmlns:p14="http://schemas.microsoft.com/office/powerpoint/2010/main" val="2306409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alpha val="34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b="1" dirty="0">
                <a:solidFill>
                  <a:schemeClr val="bg2">
                    <a:lumMod val="25000"/>
                  </a:schemeClr>
                </a:solidFill>
                <a:latin typeface="Calibri" panose="020F0502020204030204" pitchFamily="34" charset="0"/>
                <a:cs typeface="Calibri" panose="020F0502020204030204" pitchFamily="34" charset="0"/>
              </a:rPr>
              <a:t>Local and Material-Specific Resource Management</a:t>
            </a:r>
          </a:p>
        </p:txBody>
      </p:sp>
      <p:sp>
        <p:nvSpPr>
          <p:cNvPr id="7" name="Rectangle 6"/>
          <p:cNvSpPr/>
          <p:nvPr/>
        </p:nvSpPr>
        <p:spPr>
          <a:xfrm>
            <a:off x="1" y="1600200"/>
            <a:ext cx="1724024" cy="990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pic>
        <p:nvPicPr>
          <p:cNvPr id="4" name="Picture 3">
            <a:extLst>
              <a:ext uri="{FF2B5EF4-FFF2-40B4-BE49-F238E27FC236}">
                <a16:creationId xmlns:a16="http://schemas.microsoft.com/office/drawing/2014/main" id="{429B24F5-3AD4-492D-A318-D78476FF6008}"/>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0344" t="67817" r="72415" b="9195"/>
          <a:stretch/>
        </p:blipFill>
        <p:spPr>
          <a:xfrm>
            <a:off x="11377466" y="0"/>
            <a:ext cx="814534" cy="814534"/>
          </a:xfrm>
          <a:prstGeom prst="rect">
            <a:avLst/>
          </a:prstGeom>
        </p:spPr>
      </p:pic>
      <p:sp>
        <p:nvSpPr>
          <p:cNvPr id="2" name="Slide Number Placeholder 1">
            <a:extLst>
              <a:ext uri="{FF2B5EF4-FFF2-40B4-BE49-F238E27FC236}">
                <a16:creationId xmlns:a16="http://schemas.microsoft.com/office/drawing/2014/main" id="{BE6831C0-39AB-4019-AD97-D0AEB7BD46FD}"/>
              </a:ext>
            </a:extLst>
          </p:cNvPr>
          <p:cNvSpPr>
            <a:spLocks noGrp="1"/>
          </p:cNvSpPr>
          <p:nvPr>
            <p:ph type="sldNum" sz="quarter" idx="11"/>
          </p:nvPr>
        </p:nvSpPr>
        <p:spPr/>
        <p:txBody>
          <a:bodyPr/>
          <a:lstStyle/>
          <a:p>
            <a:pPr>
              <a:defRPr/>
            </a:pPr>
            <a:fld id="{D822A769-B908-4589-9EBC-D0536149EA60}" type="slidenum">
              <a:rPr lang="en-US" smtClean="0">
                <a:solidFill>
                  <a:schemeClr val="bg2">
                    <a:lumMod val="25000"/>
                  </a:schemeClr>
                </a:solidFill>
              </a:rPr>
              <a:pPr>
                <a:defRPr/>
              </a:pPr>
              <a:t>20</a:t>
            </a:fld>
            <a:endParaRPr lang="en-US" dirty="0">
              <a:solidFill>
                <a:schemeClr val="bg2">
                  <a:lumMod val="25000"/>
                </a:schemeClr>
              </a:solidFill>
            </a:endParaRPr>
          </a:p>
        </p:txBody>
      </p:sp>
    </p:spTree>
    <p:extLst>
      <p:ext uri="{BB962C8B-B14F-4D97-AF65-F5344CB8AC3E}">
        <p14:creationId xmlns:p14="http://schemas.microsoft.com/office/powerpoint/2010/main" val="3705202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alpha val="34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6D860D-FCF7-4E36-AFBE-FC1339C39888}" type="slidenum">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11198" y="184943"/>
            <a:ext cx="11222298" cy="1331119"/>
          </a:xfrm>
        </p:spPr>
        <p:txBody>
          <a:bodyPr>
            <a:normAutofit/>
          </a:bodyPr>
          <a:lstStyle/>
          <a:p>
            <a:r>
              <a:rPr lang="en-US" sz="4000" b="1" dirty="0">
                <a:solidFill>
                  <a:srgbClr val="002060"/>
                </a:solidFill>
                <a:latin typeface="Calibri" pitchFamily="34" charset="0"/>
              </a:rPr>
              <a:t>Need of Community-Specific Data </a:t>
            </a:r>
          </a:p>
        </p:txBody>
      </p:sp>
      <p:sp>
        <p:nvSpPr>
          <p:cNvPr id="5" name="Slide Number Placeholder 2">
            <a:extLst>
              <a:ext uri="{FF2B5EF4-FFF2-40B4-BE49-F238E27FC236}">
                <a16:creationId xmlns:a16="http://schemas.microsoft.com/office/drawing/2014/main" id="{AA10C5BE-0846-4FC3-8620-89E1E8C8844B}"/>
              </a:ext>
            </a:extLst>
          </p:cNvPr>
          <p:cNvSpPr txBox="1">
            <a:spLocks/>
          </p:cNvSpPr>
          <p:nvPr/>
        </p:nvSpPr>
        <p:spPr>
          <a:xfrm>
            <a:off x="0" y="1271589"/>
            <a:ext cx="711199" cy="244474"/>
          </a:xfrm>
          <a:prstGeom prst="rect">
            <a:avLst/>
          </a:prstGeom>
          <a:solidFill>
            <a:srgbClr val="FFC000"/>
          </a:solidFill>
          <a:ln>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10000"/>
              </a:lnSpc>
              <a:spcBef>
                <a:spcPct val="0"/>
              </a:spcBef>
              <a:spcAft>
                <a:spcPct val="0"/>
              </a:spcAft>
              <a:buClrTx/>
              <a:buSzTx/>
              <a:buFontTx/>
              <a:buNone/>
              <a:tabLst/>
              <a:defRPr/>
            </a:pPr>
            <a:fld id="{A925EB01-911C-4EE8-9222-1B7A689CF97B}" type="slidenum">
              <a:rPr kumimoji="0" lang="en-US" sz="1400" b="1" i="0" u="none" strike="noStrike" kern="1200" cap="none" spc="0" normalizeH="0" baseline="0" noProof="0">
                <a:ln>
                  <a:noFill/>
                </a:ln>
                <a:solidFill>
                  <a:srgbClr val="0070C0"/>
                </a:solidFill>
                <a:effectLst/>
                <a:uLnTx/>
                <a:uFillTx/>
                <a:latin typeface="Arial" charset="0"/>
                <a:ea typeface="+mn-ea"/>
                <a:cs typeface="+mn-cs"/>
              </a:rPr>
              <a:pPr marL="0" marR="0" lvl="0" indent="0" algn="ctr" defTabSz="914400" rtl="0" eaLnBrk="1" fontAlgn="base" latinLnBrk="0" hangingPunct="1">
                <a:lnSpc>
                  <a:spcPct val="110000"/>
                </a:lnSpc>
                <a:spcBef>
                  <a:spcPct val="0"/>
                </a:spcBef>
                <a:spcAft>
                  <a:spcPct val="0"/>
                </a:spcAft>
                <a:buClrTx/>
                <a:buSzTx/>
                <a:buFontTx/>
                <a:buNone/>
                <a:tabLst/>
                <a:defRPr/>
              </a:pPr>
              <a:t>21</a:t>
            </a:fld>
            <a:endParaRPr kumimoji="0" lang="en-US" sz="1400" b="1" i="0" u="none" strike="noStrike" kern="1200" cap="none" spc="0" normalizeH="0" baseline="0" noProof="0" dirty="0">
              <a:ln>
                <a:noFill/>
              </a:ln>
              <a:solidFill>
                <a:srgbClr val="0070C0"/>
              </a:solidFill>
              <a:effectLst/>
              <a:uLnTx/>
              <a:uFillTx/>
              <a:latin typeface="Arial" charset="0"/>
              <a:ea typeface="+mn-ea"/>
              <a:cs typeface="+mn-cs"/>
            </a:endParaRPr>
          </a:p>
        </p:txBody>
      </p:sp>
      <p:pic>
        <p:nvPicPr>
          <p:cNvPr id="7" name="Picture 6">
            <a:extLst>
              <a:ext uri="{FF2B5EF4-FFF2-40B4-BE49-F238E27FC236}">
                <a16:creationId xmlns:a16="http://schemas.microsoft.com/office/drawing/2014/main" id="{1E14540A-6F14-4AD2-A30A-7CF2793DFA8F}"/>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0344" t="67817" r="72415" b="9195"/>
          <a:stretch/>
        </p:blipFill>
        <p:spPr>
          <a:xfrm>
            <a:off x="11370884" y="0"/>
            <a:ext cx="814534" cy="814534"/>
          </a:xfrm>
          <a:prstGeom prst="rect">
            <a:avLst/>
          </a:prstGeom>
        </p:spPr>
      </p:pic>
      <p:pic>
        <p:nvPicPr>
          <p:cNvPr id="9" name="Picture 8">
            <a:extLst>
              <a:ext uri="{FF2B5EF4-FFF2-40B4-BE49-F238E27FC236}">
                <a16:creationId xmlns:a16="http://schemas.microsoft.com/office/drawing/2014/main" id="{7C12ABC9-8E57-4D61-8810-62F65A7BEBB9}"/>
              </a:ext>
            </a:extLst>
          </p:cNvPr>
          <p:cNvPicPr>
            <a:picLocks noChangeAspect="1"/>
          </p:cNvPicPr>
          <p:nvPr/>
        </p:nvPicPr>
        <p:blipFill>
          <a:blip r:embed="rId4"/>
          <a:stretch>
            <a:fillRect/>
          </a:stretch>
        </p:blipFill>
        <p:spPr>
          <a:xfrm>
            <a:off x="315497" y="2116054"/>
            <a:ext cx="5639175" cy="4114800"/>
          </a:xfrm>
          <a:prstGeom prst="rect">
            <a:avLst/>
          </a:prstGeom>
        </p:spPr>
      </p:pic>
      <p:pic>
        <p:nvPicPr>
          <p:cNvPr id="10" name="Picture 9">
            <a:extLst>
              <a:ext uri="{FF2B5EF4-FFF2-40B4-BE49-F238E27FC236}">
                <a16:creationId xmlns:a16="http://schemas.microsoft.com/office/drawing/2014/main" id="{85FD4C0F-A83F-4FDB-8985-36BE0DE92D91}"/>
              </a:ext>
            </a:extLst>
          </p:cNvPr>
          <p:cNvPicPr>
            <a:picLocks noChangeAspect="1"/>
          </p:cNvPicPr>
          <p:nvPr/>
        </p:nvPicPr>
        <p:blipFill>
          <a:blip r:embed="rId5"/>
          <a:stretch>
            <a:fillRect/>
          </a:stretch>
        </p:blipFill>
        <p:spPr>
          <a:xfrm>
            <a:off x="6096000" y="2116054"/>
            <a:ext cx="5719011" cy="4114800"/>
          </a:xfrm>
          <a:prstGeom prst="rect">
            <a:avLst/>
          </a:prstGeom>
        </p:spPr>
      </p:pic>
      <p:sp>
        <p:nvSpPr>
          <p:cNvPr id="11" name="TextBox 10">
            <a:extLst>
              <a:ext uri="{FF2B5EF4-FFF2-40B4-BE49-F238E27FC236}">
                <a16:creationId xmlns:a16="http://schemas.microsoft.com/office/drawing/2014/main" id="{F972858A-5D2C-4CC6-A9C1-15BA565CFF2A}"/>
              </a:ext>
            </a:extLst>
          </p:cNvPr>
          <p:cNvSpPr txBox="1"/>
          <p:nvPr/>
        </p:nvSpPr>
        <p:spPr>
          <a:xfrm>
            <a:off x="6096000" y="6384757"/>
            <a:ext cx="571901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effectLst/>
                <a:uLnTx/>
                <a:uFillTx/>
                <a:latin typeface="Calibri" panose="020F0502020204030204"/>
                <a:ea typeface="+mn-ea"/>
                <a:cs typeface="+mn-cs"/>
              </a:rPr>
              <a:t>Data source Chicago Department of Environment 2010)</a:t>
            </a:r>
            <a:endParaRPr kumimoji="0" lang="en-US" sz="1400" b="0" i="0" u="none" strike="noStrike" kern="1200" cap="none" spc="0" normalizeH="0" baseline="0" noProof="0" dirty="0">
              <a:ln>
                <a:noFill/>
              </a:ln>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4D5F6389-AFB0-4CC2-94B4-1C7C5F8B53AA}"/>
              </a:ext>
            </a:extLst>
          </p:cNvPr>
          <p:cNvSpPr txBox="1"/>
          <p:nvPr/>
        </p:nvSpPr>
        <p:spPr>
          <a:xfrm>
            <a:off x="6096000" y="1469723"/>
            <a:ext cx="557062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effectLst/>
                <a:uLnTx/>
                <a:uFillTx/>
                <a:latin typeface="Calibri" panose="020F0502020204030204"/>
                <a:ea typeface="+mn-ea"/>
                <a:cs typeface="+mn-cs"/>
              </a:rPr>
              <a:t>Comparison of top-ten landfill-bound residential waste composition by income group</a:t>
            </a:r>
            <a:endParaRPr kumimoji="0" lang="en-US" sz="1800" b="0" i="0" u="none" strike="noStrike" kern="1200" cap="none" spc="0" normalizeH="0" baseline="0" noProof="0" dirty="0">
              <a:ln>
                <a:noFill/>
              </a:ln>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C48E9D12-415D-40EC-8A7C-5B25ED9695F4}"/>
              </a:ext>
            </a:extLst>
          </p:cNvPr>
          <p:cNvSpPr txBox="1"/>
          <p:nvPr/>
        </p:nvSpPr>
        <p:spPr>
          <a:xfrm>
            <a:off x="228598" y="1602075"/>
            <a:ext cx="442762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effectLst/>
                <a:uLnTx/>
                <a:uFillTx/>
                <a:latin typeface="Calibri" panose="020F0502020204030204"/>
                <a:ea typeface="+mn-ea"/>
                <a:cs typeface="+mn-cs"/>
              </a:rPr>
              <a:t>Comparison of residential MSW composition</a:t>
            </a:r>
            <a:endParaRPr kumimoji="0" lang="en-US" sz="1800" b="0" i="0" u="none" strike="noStrike" kern="1200" cap="none" spc="0" normalizeH="0" baseline="0" noProof="0" dirty="0">
              <a:ln>
                <a:noFill/>
              </a:ln>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82497B1-49E9-49C6-AE07-5A1ED20D0F3D}"/>
              </a:ext>
            </a:extLst>
          </p:cNvPr>
          <p:cNvSpPr txBox="1"/>
          <p:nvPr/>
        </p:nvSpPr>
        <p:spPr>
          <a:xfrm>
            <a:off x="315497" y="6364366"/>
            <a:ext cx="454526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effectLst/>
                <a:uLnTx/>
                <a:uFillTx/>
                <a:latin typeface="Calibri" panose="020F0502020204030204"/>
                <a:ea typeface="+mn-ea"/>
                <a:cs typeface="+mn-cs"/>
              </a:rPr>
              <a:t>Source: Illinois </a:t>
            </a:r>
            <a:r>
              <a:rPr kumimoji="0" lang="fr-FR" sz="1400" b="0" i="1" u="none" strike="noStrike" kern="1200" cap="none" spc="0" normalizeH="0" baseline="0" noProof="0" dirty="0" err="1">
                <a:ln>
                  <a:noFill/>
                </a:ln>
                <a:effectLst/>
                <a:uLnTx/>
                <a:uFillTx/>
                <a:latin typeface="Calibri" panose="020F0502020204030204"/>
                <a:ea typeface="+mn-ea"/>
                <a:cs typeface="+mn-cs"/>
              </a:rPr>
              <a:t>Recycling</a:t>
            </a:r>
            <a:r>
              <a:rPr kumimoji="0" lang="fr-FR" sz="1400" b="0" i="1" u="none" strike="noStrike" kern="1200" cap="none" spc="0" normalizeH="0" baseline="0" noProof="0" dirty="0">
                <a:ln>
                  <a:noFill/>
                </a:ln>
                <a:effectLst/>
                <a:uLnTx/>
                <a:uFillTx/>
                <a:latin typeface="Calibri" panose="020F0502020204030204"/>
                <a:ea typeface="+mn-ea"/>
                <a:cs typeface="+mn-cs"/>
              </a:rPr>
              <a:t> Association 2015, </a:t>
            </a:r>
            <a:r>
              <a:rPr kumimoji="0" lang="fr-FR" sz="1400" b="0" i="1" u="none" strike="noStrike" kern="1200" cap="none" spc="0" normalizeH="0" baseline="0" noProof="0" dirty="0" err="1">
                <a:ln>
                  <a:noFill/>
                </a:ln>
                <a:effectLst/>
                <a:uLnTx/>
                <a:uFillTx/>
                <a:latin typeface="Calibri" panose="020F0502020204030204"/>
                <a:ea typeface="+mn-ea"/>
                <a:cs typeface="+mn-cs"/>
              </a:rPr>
              <a:t>Fig</a:t>
            </a:r>
            <a:r>
              <a:rPr kumimoji="0" lang="fr-FR" sz="1400" b="0" i="1" u="none" strike="noStrike" kern="1200" cap="none" spc="0" normalizeH="0" baseline="0" noProof="0" dirty="0">
                <a:ln>
                  <a:noFill/>
                </a:ln>
                <a:effectLst/>
                <a:uLnTx/>
                <a:uFillTx/>
                <a:latin typeface="Calibri" panose="020F0502020204030204"/>
                <a:ea typeface="+mn-ea"/>
                <a:cs typeface="+mn-cs"/>
              </a:rPr>
              <a:t> 2-15</a:t>
            </a:r>
            <a:endParaRPr kumimoji="0" lang="en-US" sz="14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3310242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alpha val="34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598" y="1825625"/>
            <a:ext cx="11544898" cy="5032375"/>
          </a:xfrm>
        </p:spPr>
        <p:txBody>
          <a:bodyPr>
            <a:normAutofit/>
          </a:bodyPr>
          <a:lstStyle/>
          <a:p>
            <a:pPr>
              <a:spcBef>
                <a:spcPts val="1200"/>
              </a:spcBef>
              <a:buClr>
                <a:srgbClr val="0070C0"/>
              </a:buClr>
              <a:buFont typeface="Wingdings" pitchFamily="2" charset="2"/>
              <a:buChar char="q"/>
            </a:pPr>
            <a:r>
              <a:rPr lang="en-US" sz="3200" dirty="0">
                <a:solidFill>
                  <a:srgbClr val="002060"/>
                </a:solidFill>
                <a:latin typeface="Calibri" pitchFamily="34" charset="0"/>
              </a:rPr>
              <a:t>Web-based tools for MWM data analysis, information sharing, and policy development </a:t>
            </a:r>
          </a:p>
          <a:p>
            <a:pPr>
              <a:spcBef>
                <a:spcPts val="1200"/>
              </a:spcBef>
              <a:buClr>
                <a:srgbClr val="0070C0"/>
              </a:buClr>
              <a:buFont typeface="Wingdings" pitchFamily="2" charset="2"/>
              <a:buChar char="q"/>
            </a:pPr>
            <a:r>
              <a:rPr lang="en-US" sz="3200" dirty="0">
                <a:solidFill>
                  <a:srgbClr val="002060"/>
                </a:solidFill>
                <a:latin typeface="Calibri" pitchFamily="34" charset="0"/>
              </a:rPr>
              <a:t>Technology supported tracking systems (e.g., RFID) </a:t>
            </a:r>
          </a:p>
          <a:p>
            <a:pPr>
              <a:spcBef>
                <a:spcPts val="1200"/>
              </a:spcBef>
              <a:buClr>
                <a:srgbClr val="0070C0"/>
              </a:buClr>
              <a:buFont typeface="Wingdings" pitchFamily="2" charset="2"/>
              <a:buChar char="q"/>
            </a:pPr>
            <a:r>
              <a:rPr lang="en-US" sz="3200" dirty="0">
                <a:solidFill>
                  <a:srgbClr val="002060"/>
                </a:solidFill>
                <a:latin typeface="Calibri" pitchFamily="34" charset="0"/>
              </a:rPr>
              <a:t>City ordinances that incorporate recycling and data reporting</a:t>
            </a:r>
          </a:p>
          <a:p>
            <a:pPr>
              <a:spcBef>
                <a:spcPts val="1200"/>
              </a:spcBef>
              <a:buClr>
                <a:srgbClr val="0070C0"/>
              </a:buClr>
              <a:buFont typeface="Wingdings" pitchFamily="2" charset="2"/>
              <a:buChar char="q"/>
            </a:pPr>
            <a:r>
              <a:rPr lang="en-US" sz="3200" dirty="0">
                <a:solidFill>
                  <a:srgbClr val="002060"/>
                </a:solidFill>
                <a:latin typeface="Calibri" pitchFamily="34" charset="0"/>
              </a:rPr>
              <a:t>Market derived data (e.g. Pay as You Throw programs) </a:t>
            </a:r>
          </a:p>
          <a:p>
            <a:pPr>
              <a:spcBef>
                <a:spcPts val="1200"/>
              </a:spcBef>
              <a:buClr>
                <a:srgbClr val="0070C0"/>
              </a:buClr>
              <a:buFont typeface="Wingdings" pitchFamily="2" charset="2"/>
              <a:buChar char="q"/>
            </a:pPr>
            <a:r>
              <a:rPr lang="en-US" sz="3200" dirty="0">
                <a:solidFill>
                  <a:srgbClr val="002060"/>
                </a:solidFill>
                <a:latin typeface="Calibri" pitchFamily="34" charset="0"/>
              </a:rPr>
              <a:t>Stakeholder involvement </a:t>
            </a:r>
          </a:p>
        </p:txBody>
      </p:sp>
      <p:sp>
        <p:nvSpPr>
          <p:cNvPr id="4" name="Slide Number Placeholder 3"/>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6D860D-FCF7-4E36-AFBE-FC1339C39888}" type="slidenum">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11198" y="184943"/>
            <a:ext cx="11222298" cy="1331119"/>
          </a:xfrm>
        </p:spPr>
        <p:txBody>
          <a:bodyPr>
            <a:normAutofit/>
          </a:bodyPr>
          <a:lstStyle/>
          <a:p>
            <a:r>
              <a:rPr lang="en-US" sz="4000" b="1" dirty="0">
                <a:solidFill>
                  <a:srgbClr val="002060"/>
                </a:solidFill>
                <a:latin typeface="Calibri" pitchFamily="34" charset="0"/>
              </a:rPr>
              <a:t>Planning Tools that Facilitate MWM Data Collection</a:t>
            </a:r>
          </a:p>
        </p:txBody>
      </p:sp>
      <p:sp>
        <p:nvSpPr>
          <p:cNvPr id="5" name="Slide Number Placeholder 2">
            <a:extLst>
              <a:ext uri="{FF2B5EF4-FFF2-40B4-BE49-F238E27FC236}">
                <a16:creationId xmlns:a16="http://schemas.microsoft.com/office/drawing/2014/main" id="{AA10C5BE-0846-4FC3-8620-89E1E8C8844B}"/>
              </a:ext>
            </a:extLst>
          </p:cNvPr>
          <p:cNvSpPr txBox="1">
            <a:spLocks/>
          </p:cNvSpPr>
          <p:nvPr/>
        </p:nvSpPr>
        <p:spPr>
          <a:xfrm>
            <a:off x="0" y="1271589"/>
            <a:ext cx="711199" cy="244474"/>
          </a:xfrm>
          <a:prstGeom prst="rect">
            <a:avLst/>
          </a:prstGeom>
          <a:solidFill>
            <a:srgbClr val="FFC000"/>
          </a:solidFill>
          <a:ln>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10000"/>
              </a:lnSpc>
              <a:spcBef>
                <a:spcPct val="0"/>
              </a:spcBef>
              <a:spcAft>
                <a:spcPct val="0"/>
              </a:spcAft>
              <a:buClrTx/>
              <a:buSzTx/>
              <a:buFontTx/>
              <a:buNone/>
              <a:tabLst/>
              <a:defRPr/>
            </a:pPr>
            <a:fld id="{A925EB01-911C-4EE8-9222-1B7A689CF97B}" type="slidenum">
              <a:rPr kumimoji="0" lang="en-US" sz="1400" b="1" i="0" u="none" strike="noStrike" kern="1200" cap="none" spc="0" normalizeH="0" baseline="0" noProof="0">
                <a:ln>
                  <a:noFill/>
                </a:ln>
                <a:solidFill>
                  <a:srgbClr val="0070C0"/>
                </a:solidFill>
                <a:effectLst/>
                <a:uLnTx/>
                <a:uFillTx/>
                <a:latin typeface="Arial" charset="0"/>
                <a:ea typeface="+mn-ea"/>
                <a:cs typeface="+mn-cs"/>
              </a:rPr>
              <a:pPr marL="0" marR="0" lvl="0" indent="0" algn="ctr" defTabSz="914400" rtl="0" eaLnBrk="1" fontAlgn="base" latinLnBrk="0" hangingPunct="1">
                <a:lnSpc>
                  <a:spcPct val="110000"/>
                </a:lnSpc>
                <a:spcBef>
                  <a:spcPct val="0"/>
                </a:spcBef>
                <a:spcAft>
                  <a:spcPct val="0"/>
                </a:spcAft>
                <a:buClrTx/>
                <a:buSzTx/>
                <a:buFontTx/>
                <a:buNone/>
                <a:tabLst/>
                <a:defRPr/>
              </a:pPr>
              <a:t>22</a:t>
            </a:fld>
            <a:endParaRPr kumimoji="0" lang="en-US" sz="1400" b="1" i="0" u="none" strike="noStrike" kern="1200" cap="none" spc="0" normalizeH="0" baseline="0" noProof="0" dirty="0">
              <a:ln>
                <a:noFill/>
              </a:ln>
              <a:solidFill>
                <a:srgbClr val="0070C0"/>
              </a:solidFill>
              <a:effectLst/>
              <a:uLnTx/>
              <a:uFillTx/>
              <a:latin typeface="Arial" charset="0"/>
              <a:ea typeface="+mn-ea"/>
              <a:cs typeface="+mn-cs"/>
            </a:endParaRPr>
          </a:p>
        </p:txBody>
      </p:sp>
      <p:pic>
        <p:nvPicPr>
          <p:cNvPr id="7" name="Picture 6">
            <a:extLst>
              <a:ext uri="{FF2B5EF4-FFF2-40B4-BE49-F238E27FC236}">
                <a16:creationId xmlns:a16="http://schemas.microsoft.com/office/drawing/2014/main" id="{1E14540A-6F14-4AD2-A30A-7CF2793DFA8F}"/>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0344" t="67817" r="72415" b="9195"/>
          <a:stretch/>
        </p:blipFill>
        <p:spPr>
          <a:xfrm>
            <a:off x="11370884" y="0"/>
            <a:ext cx="814534" cy="814534"/>
          </a:xfrm>
          <a:prstGeom prst="rect">
            <a:avLst/>
          </a:prstGeom>
        </p:spPr>
      </p:pic>
    </p:spTree>
    <p:extLst>
      <p:ext uri="{BB962C8B-B14F-4D97-AF65-F5344CB8AC3E}">
        <p14:creationId xmlns:p14="http://schemas.microsoft.com/office/powerpoint/2010/main" val="8938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alpha val="34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1200" y="237437"/>
            <a:ext cx="10885055" cy="911370"/>
          </a:xfrm>
        </p:spPr>
        <p:txBody>
          <a:bodyPr/>
          <a:lstStyle/>
          <a:p>
            <a:pPr eaLnBrk="1" hangingPunct="1"/>
            <a:r>
              <a:rPr lang="en-US" sz="3600" b="1" dirty="0">
                <a:solidFill>
                  <a:srgbClr val="002060"/>
                </a:solidFill>
                <a:latin typeface="Calibri" pitchFamily="34" charset="0"/>
              </a:rPr>
              <a:t>Case Illustration I:</a:t>
            </a:r>
            <a:br>
              <a:rPr lang="en-US" sz="3600" b="1" dirty="0">
                <a:solidFill>
                  <a:srgbClr val="002060"/>
                </a:solidFill>
                <a:latin typeface="Calibri" pitchFamily="34" charset="0"/>
              </a:rPr>
            </a:br>
            <a:r>
              <a:rPr lang="en-US" sz="3600" b="1" dirty="0">
                <a:solidFill>
                  <a:srgbClr val="002060"/>
                </a:solidFill>
                <a:latin typeface="Calibri" pitchFamily="34" charset="0"/>
              </a:rPr>
              <a:t>Chicago Food Waste Volume Estimates </a:t>
            </a:r>
          </a:p>
        </p:txBody>
      </p:sp>
      <p:sp>
        <p:nvSpPr>
          <p:cNvPr id="4" name="Slide Number Placeholder 3"/>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AFD00A0-C3B8-403D-A22B-C7205C9866D5}"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400" b="1" i="0" u="none" strike="noStrike" kern="1200" cap="none" spc="0" normalizeH="0" baseline="0" noProof="0">
              <a:ln>
                <a:noFill/>
              </a:ln>
              <a:solidFill>
                <a:srgbClr val="FFFFFF"/>
              </a:solidFill>
              <a:effectLst/>
              <a:uLnTx/>
              <a:uFillTx/>
              <a:latin typeface="Tw Cen MT"/>
              <a:ea typeface="+mn-ea"/>
              <a:cs typeface="+mn-cs"/>
            </a:endParaRPr>
          </a:p>
        </p:txBody>
      </p:sp>
      <p:sp>
        <p:nvSpPr>
          <p:cNvPr id="5" name="Slide Number Placeholder 2"/>
          <p:cNvSpPr txBox="1">
            <a:spLocks/>
          </p:cNvSpPr>
          <p:nvPr/>
        </p:nvSpPr>
        <p:spPr>
          <a:xfrm>
            <a:off x="0" y="1271588"/>
            <a:ext cx="711200" cy="241448"/>
          </a:xfrm>
          <a:prstGeom prst="rect">
            <a:avLst/>
          </a:prstGeom>
          <a:solidFill>
            <a:srgbClr val="FFC000"/>
          </a:solidFill>
          <a:ln>
            <a:miter lim="800000"/>
            <a:headEnd/>
            <a:tailEnd/>
          </a:ln>
        </p:spPr>
        <p:txBody>
          <a:bodyPr vert="horz" wrap="square" lIns="91440" tIns="45720" rIns="91440" bIns="45720" numCol="1" anchor="ctr" anchorCtr="0" compatLnSpc="1">
            <a:prstTxWarp prst="textNoShape">
              <a:avLst/>
            </a:prstTxWarp>
            <a:noAutofit/>
          </a:bodyPr>
          <a:lstStyle>
            <a:defPPr>
              <a:defRPr lang="en-US"/>
            </a:defPPr>
            <a:lvl1pPr algn="ctr" fontAlgn="base">
              <a:lnSpc>
                <a:spcPct val="110000"/>
              </a:lnSpc>
              <a:spcBef>
                <a:spcPct val="0"/>
              </a:spcBef>
              <a:spcAft>
                <a:spcPct val="0"/>
              </a:spcAft>
              <a:defRPr sz="1400" b="1">
                <a:solidFill>
                  <a:srgbClr val="0070C0"/>
                </a:solidFill>
                <a:latin typeface="Arial" charset="0"/>
              </a:defRPr>
            </a:lvl1p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charset="0"/>
                <a:ea typeface="+mn-ea"/>
                <a:cs typeface="+mn-cs"/>
              </a:rPr>
              <a:t>23</a:t>
            </a:r>
          </a:p>
        </p:txBody>
      </p:sp>
      <p:graphicFrame>
        <p:nvGraphicFramePr>
          <p:cNvPr id="12" name="Chart 11"/>
          <p:cNvGraphicFramePr>
            <a:graphicFrameLocks/>
          </p:cNvGraphicFramePr>
          <p:nvPr/>
        </p:nvGraphicFramePr>
        <p:xfrm>
          <a:off x="-462820" y="4742973"/>
          <a:ext cx="4572000" cy="219456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72957" y="2478080"/>
            <a:ext cx="3817820"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a:t>
            </a:r>
            <a:r>
              <a:rPr kumimoji="0" lang="en-GB" sz="1000" b="0" i="1" u="none" strike="noStrike" kern="1200" cap="none" spc="0" normalizeH="0" baseline="-25000" noProof="0" dirty="0" err="1">
                <a:ln>
                  <a:noFill/>
                </a:ln>
                <a:solidFill>
                  <a:prstClr val="black"/>
                </a:solidFill>
                <a:effectLst/>
                <a:uLnTx/>
                <a:uFillTx/>
                <a:latin typeface="Arial" panose="020B0604020202020204" pitchFamily="34" charset="0"/>
                <a:ea typeface="+mn-ea"/>
                <a:cs typeface="Arial" panose="020B0604020202020204" pitchFamily="34" charset="0"/>
              </a:rPr>
              <a:t>waste</a:t>
            </a: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Food waste generation (by weight);</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Generator type (</a:t>
            </a:r>
            <a:r>
              <a:rPr kumimoji="0" lang="en-GB" sz="1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a:t>
            </a: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Residential; </a:t>
            </a:r>
            <a:r>
              <a:rPr kumimoji="0" lang="en-GB" sz="1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a:t>
            </a: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Commercial; </a:t>
            </a:r>
            <a:r>
              <a:rPr kumimoji="0" lang="en-GB" sz="1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a:t>
            </a: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Institutional);</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 Sub-categories of each generator type, such as SF and MF of residential generators (detail categories in Table 1); </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t>
            </a:r>
            <a:r>
              <a:rPr kumimoji="0" lang="en-GB" sz="1000" b="0" i="1"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i</a:t>
            </a: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Number of sub-categories of generator type </a:t>
            </a:r>
            <a:r>
              <a:rPr kumimoji="0" lang="en-GB" sz="1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a:t>
            </a: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a:t>
            </a:r>
            <a:r>
              <a:rPr kumimoji="0" lang="en-GB" sz="1000" b="0" i="1" u="none" strike="noStrike" kern="1200" cap="none" spc="0" normalizeH="0" baseline="-25000" noProof="0" dirty="0" err="1">
                <a:ln>
                  <a:noFill/>
                </a:ln>
                <a:solidFill>
                  <a:prstClr val="black"/>
                </a:solidFill>
                <a:effectLst/>
                <a:uLnTx/>
                <a:uFillTx/>
                <a:latin typeface="Arial" panose="020B0604020202020204" pitchFamily="34" charset="0"/>
                <a:ea typeface="+mn-ea"/>
                <a:cs typeface="Arial" panose="020B0604020202020204" pitchFamily="34" charset="0"/>
              </a:rPr>
              <a:t>ij</a:t>
            </a: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Food waste generation rate for sub-category j of generator type </a:t>
            </a:r>
            <a:r>
              <a:rPr kumimoji="0" lang="en-GB" sz="1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a:t>
            </a: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a:t>
            </a:r>
            <a:r>
              <a:rPr kumimoji="0" lang="en-GB" sz="1000" b="0" i="1" u="none" strike="noStrike" kern="1200" cap="none" spc="0" normalizeH="0" baseline="-25000" noProof="0" dirty="0" err="1">
                <a:ln>
                  <a:noFill/>
                </a:ln>
                <a:solidFill>
                  <a:prstClr val="black"/>
                </a:solidFill>
                <a:effectLst/>
                <a:uLnTx/>
                <a:uFillTx/>
                <a:latin typeface="Arial" panose="020B0604020202020204" pitchFamily="34" charset="0"/>
                <a:ea typeface="+mn-ea"/>
                <a:cs typeface="Arial" panose="020B0604020202020204" pitchFamily="34" charset="0"/>
              </a:rPr>
              <a:t>ij</a:t>
            </a: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Number of units (e.g., employees or establishments) in sub-category j of category </a:t>
            </a:r>
            <a:r>
              <a:rPr kumimoji="0" lang="en-GB" sz="1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a:t>
            </a: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t>
            </a:r>
            <a:r>
              <a:rPr kumimoji="0" lang="en-GB" sz="1000" b="0" i="1"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1</a:t>
            </a: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V</a:t>
            </a:r>
            <a:r>
              <a:rPr kumimoji="0" lang="en-GB" sz="1000" b="0" i="1"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r>
              <a:rPr kumimoji="0" lang="en-GB" sz="1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a:t>
            </a:r>
            <a:r>
              <a:rPr kumimoji="0" lang="en-GB" sz="1000" b="0" i="1" u="none" strike="noStrike" kern="1200" cap="none" spc="0" normalizeH="0" baseline="-25000" noProof="0" dirty="0" err="1">
                <a:ln>
                  <a:noFill/>
                </a:ln>
                <a:solidFill>
                  <a:prstClr val="black"/>
                </a:solidFill>
                <a:effectLst/>
                <a:uLnTx/>
                <a:uFillTx/>
                <a:latin typeface="Arial" panose="020B0604020202020204" pitchFamily="34" charset="0"/>
                <a:ea typeface="+mn-ea"/>
                <a:cs typeface="Arial" panose="020B0604020202020204" pitchFamily="34" charset="0"/>
              </a:rPr>
              <a:t>m</a:t>
            </a: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causal factors of food waste generation;</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4" name="Picture 13">
            <a:extLst>
              <a:ext uri="{FF2B5EF4-FFF2-40B4-BE49-F238E27FC236}">
                <a16:creationId xmlns:a16="http://schemas.microsoft.com/office/drawing/2014/main" id="{0333D9C3-FBCF-41AB-BBF6-2CFD23A662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674440" y="47405"/>
            <a:ext cx="4794781" cy="8226275"/>
          </a:xfrm>
          <a:prstGeom prst="rect">
            <a:avLst/>
          </a:prstGeom>
        </p:spPr>
      </p:pic>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F8E28557-0DA1-43A4-9D00-9E53C48F07E4}"/>
                  </a:ext>
                </a:extLst>
              </p:cNvPr>
              <p:cNvSpPr/>
              <p:nvPr/>
            </p:nvSpPr>
            <p:spPr>
              <a:xfrm>
                <a:off x="0" y="1536326"/>
                <a:ext cx="4433265" cy="90415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𝑉</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𝑊𝑎𝑠𝑡𝑒</m:t>
                          </m:r>
                        </m:sub>
                      </m:sSub>
                      <m: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nary>
                        <m:naryPr>
                          <m:chr m:val="∑"/>
                          <m:limLoc m:val="subSup"/>
                          <m:grow m:val="on"/>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naryPr>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up>
                          <m: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sup>
                        <m:e>
                          <m: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e>
                      </m:nary>
                      <m:nary>
                        <m:naryPr>
                          <m:chr m:val="∑"/>
                          <m:limLoc m:val="undOv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naryPr>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𝑗</m:t>
                          </m:r>
                          <m: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up>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𝐶</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sup>
                        <m:e>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𝑖𝑗</m:t>
                              </m:r>
                            </m:sub>
                          </m:sSub>
                        </m:e>
                      </m:nary>
                      <m: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𝑉</m:t>
                          </m:r>
                        </m:e>
                        <m:sub>
                          <m: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𝑉</m:t>
                          </m:r>
                        </m:e>
                        <m:sub>
                          <m: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Sub>
                      <m: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𝑉</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𝑚</m:t>
                          </m:r>
                        </m:sub>
                      </m:sSub>
                      <m: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𝑁</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𝑖𝑗</m:t>
                          </m:r>
                        </m:sub>
                      </m:sSub>
                    </m:oMath>
                  </m:oMathPara>
                </a14:m>
                <a:endParaRPr kumimoji="0" lang="en-US" sz="1800" b="0" i="0" u="none" strike="noStrike" kern="1200" cap="none" spc="0" normalizeH="0" baseline="0" noProof="0" dirty="0">
                  <a:ln>
                    <a:noFill/>
                  </a:ln>
                  <a:solidFill>
                    <a:prstClr val="black"/>
                  </a:solidFill>
                  <a:effectLst/>
                  <a:uLnTx/>
                  <a:uFillTx/>
                  <a:latin typeface="Tw Cen MT"/>
                  <a:ea typeface="+mn-ea"/>
                  <a:cs typeface="+mn-cs"/>
                </a:endParaRPr>
              </a:p>
            </p:txBody>
          </p:sp>
        </mc:Choice>
        <mc:Fallback xmlns="">
          <p:sp>
            <p:nvSpPr>
              <p:cNvPr id="16" name="Rectangle 15">
                <a:extLst>
                  <a:ext uri="{FF2B5EF4-FFF2-40B4-BE49-F238E27FC236}">
                    <a16:creationId xmlns:a16="http://schemas.microsoft.com/office/drawing/2014/main" id="{F8E28557-0DA1-43A4-9D00-9E53C48F07E4}"/>
                  </a:ext>
                </a:extLst>
              </p:cNvPr>
              <p:cNvSpPr>
                <a:spLocks noRot="1" noChangeAspect="1" noMove="1" noResize="1" noEditPoints="1" noAdjustHandles="1" noChangeArrowheads="1" noChangeShapeType="1" noTextEdit="1"/>
              </p:cNvSpPr>
              <p:nvPr/>
            </p:nvSpPr>
            <p:spPr>
              <a:xfrm>
                <a:off x="0" y="1536326"/>
                <a:ext cx="4433265" cy="904158"/>
              </a:xfrm>
              <a:prstGeom prst="rect">
                <a:avLst/>
              </a:prstGeom>
              <a:blipFill>
                <a:blip r:embed="rId5"/>
                <a:stretch>
                  <a:fillRect/>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FC1BA264-A7E5-45C3-AD6E-FEEC4E632541}"/>
              </a:ext>
            </a:extLst>
          </p:cNvPr>
          <p:cNvSpPr txBox="1"/>
          <p:nvPr/>
        </p:nvSpPr>
        <p:spPr>
          <a:xfrm>
            <a:off x="8300376" y="6593844"/>
            <a:ext cx="391667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Ning Ai and Junjun Zheng (201</a:t>
            </a:r>
            <a:r>
              <a:rPr lang="en-US" altLang="zh-CN" sz="1400" dirty="0">
                <a:solidFill>
                  <a:prstClr val="black"/>
                </a:solidFill>
                <a:latin typeface="Tw Cen MT"/>
              </a:rPr>
              <a:t>9</a:t>
            </a:r>
            <a:r>
              <a:rPr lang="zh-CN" altLang="en-US" sz="1400" dirty="0">
                <a:solidFill>
                  <a:prstClr val="black"/>
                </a:solidFill>
                <a:latin typeface="Tw Cen MT"/>
              </a:rPr>
              <a:t>）</a:t>
            </a:r>
            <a:endParaRPr kumimoji="0" lang="en-US" sz="1400" b="0" i="0" u="none" strike="noStrike" kern="1200" cap="none" spc="0" normalizeH="0" baseline="0" noProof="0" dirty="0">
              <a:ln>
                <a:noFill/>
              </a:ln>
              <a:solidFill>
                <a:prstClr val="black"/>
              </a:solidFill>
              <a:effectLst/>
              <a:uLnTx/>
              <a:uFillTx/>
              <a:latin typeface="Tw Cen MT"/>
              <a:ea typeface="+mn-ea"/>
              <a:cs typeface="+mn-cs"/>
            </a:endParaRPr>
          </a:p>
        </p:txBody>
      </p:sp>
      <p:pic>
        <p:nvPicPr>
          <p:cNvPr id="10" name="Picture 9">
            <a:extLst>
              <a:ext uri="{FF2B5EF4-FFF2-40B4-BE49-F238E27FC236}">
                <a16:creationId xmlns:a16="http://schemas.microsoft.com/office/drawing/2014/main" id="{C269C639-81B0-4AE4-8C17-898E39E5FDA1}"/>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0344" t="67817" r="72415" b="9195"/>
          <a:stretch/>
        </p:blipFill>
        <p:spPr>
          <a:xfrm>
            <a:off x="11370884" y="0"/>
            <a:ext cx="814534" cy="814534"/>
          </a:xfrm>
          <a:prstGeom prst="rect">
            <a:avLst/>
          </a:prstGeom>
        </p:spPr>
      </p:pic>
    </p:spTree>
    <p:extLst>
      <p:ext uri="{BB962C8B-B14F-4D97-AF65-F5344CB8AC3E}">
        <p14:creationId xmlns:p14="http://schemas.microsoft.com/office/powerpoint/2010/main" val="219184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alpha val="34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1200" y="237437"/>
            <a:ext cx="10885055" cy="911370"/>
          </a:xfrm>
        </p:spPr>
        <p:txBody>
          <a:bodyPr/>
          <a:lstStyle/>
          <a:p>
            <a:pPr eaLnBrk="1" hangingPunct="1"/>
            <a:r>
              <a:rPr lang="en-US" sz="3600" b="1" dirty="0">
                <a:solidFill>
                  <a:srgbClr val="002060"/>
                </a:solidFill>
                <a:latin typeface="Calibri" pitchFamily="34" charset="0"/>
              </a:rPr>
              <a:t>Chicago Food Waste Study: </a:t>
            </a:r>
            <a:br>
              <a:rPr lang="en-US" sz="3600" b="1" dirty="0">
                <a:solidFill>
                  <a:srgbClr val="002060"/>
                </a:solidFill>
                <a:latin typeface="Calibri" pitchFamily="34" charset="0"/>
              </a:rPr>
            </a:br>
            <a:r>
              <a:rPr lang="en-US" sz="3600" b="1" dirty="0">
                <a:solidFill>
                  <a:srgbClr val="002060"/>
                </a:solidFill>
                <a:latin typeface="Calibri" pitchFamily="34" charset="0"/>
              </a:rPr>
              <a:t>Connecting Local Supply and Demand </a:t>
            </a:r>
          </a:p>
        </p:txBody>
      </p:sp>
      <p:sp>
        <p:nvSpPr>
          <p:cNvPr id="4" name="Slide Number Placeholder 3"/>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AFD00A0-C3B8-403D-A22B-C7205C9866D5}"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400" b="1" i="0" u="none" strike="noStrike" kern="1200" cap="none" spc="0" normalizeH="0" baseline="0" noProof="0">
              <a:ln>
                <a:noFill/>
              </a:ln>
              <a:solidFill>
                <a:srgbClr val="FFFFFF"/>
              </a:solidFill>
              <a:effectLst/>
              <a:uLnTx/>
              <a:uFillTx/>
              <a:latin typeface="Tw Cen MT"/>
              <a:ea typeface="+mn-ea"/>
              <a:cs typeface="+mn-cs"/>
            </a:endParaRPr>
          </a:p>
        </p:txBody>
      </p:sp>
      <p:sp>
        <p:nvSpPr>
          <p:cNvPr id="5" name="Slide Number Placeholder 2"/>
          <p:cNvSpPr txBox="1">
            <a:spLocks/>
          </p:cNvSpPr>
          <p:nvPr/>
        </p:nvSpPr>
        <p:spPr>
          <a:xfrm>
            <a:off x="0" y="1271588"/>
            <a:ext cx="711200" cy="241448"/>
          </a:xfrm>
          <a:prstGeom prst="rect">
            <a:avLst/>
          </a:prstGeom>
          <a:solidFill>
            <a:srgbClr val="FFC000"/>
          </a:solidFill>
          <a:ln>
            <a:miter lim="800000"/>
            <a:headEnd/>
            <a:tailEnd/>
          </a:ln>
        </p:spPr>
        <p:txBody>
          <a:bodyPr vert="horz" wrap="square" lIns="91440" tIns="45720" rIns="91440" bIns="45720" numCol="1" anchor="ctr" anchorCtr="0" compatLnSpc="1">
            <a:prstTxWarp prst="textNoShape">
              <a:avLst/>
            </a:prstTxWarp>
            <a:noAutofit/>
          </a:bodyPr>
          <a:lstStyle>
            <a:defPPr>
              <a:defRPr lang="en-US"/>
            </a:defPPr>
            <a:lvl1pPr algn="ctr" fontAlgn="base">
              <a:lnSpc>
                <a:spcPct val="110000"/>
              </a:lnSpc>
              <a:spcBef>
                <a:spcPct val="0"/>
              </a:spcBef>
              <a:spcAft>
                <a:spcPct val="0"/>
              </a:spcAft>
              <a:defRPr sz="1400" b="1">
                <a:solidFill>
                  <a:srgbClr val="0070C0"/>
                </a:solidFill>
                <a:latin typeface="Arial" charset="0"/>
              </a:defRPr>
            </a:lvl1p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charset="0"/>
                <a:ea typeface="+mn-ea"/>
                <a:cs typeface="+mn-cs"/>
              </a:rPr>
              <a:t>24</a:t>
            </a:r>
          </a:p>
        </p:txBody>
      </p:sp>
      <p:pic>
        <p:nvPicPr>
          <p:cNvPr id="8" name="Picture 7">
            <a:extLst>
              <a:ext uri="{FF2B5EF4-FFF2-40B4-BE49-F238E27FC236}">
                <a16:creationId xmlns:a16="http://schemas.microsoft.com/office/drawing/2014/main" id="{7462EB51-0687-4C0B-B636-D34EB3DD8B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07" y="1529338"/>
            <a:ext cx="4405077" cy="5322264"/>
          </a:xfrm>
          <a:prstGeom prst="rect">
            <a:avLst/>
          </a:prstGeom>
          <a:ln>
            <a:solidFill>
              <a:schemeClr val="bg2">
                <a:lumMod val="50000"/>
              </a:schemeClr>
            </a:solidFill>
          </a:ln>
        </p:spPr>
      </p:pic>
      <p:pic>
        <p:nvPicPr>
          <p:cNvPr id="11" name="Picture 10">
            <a:extLst>
              <a:ext uri="{FF2B5EF4-FFF2-40B4-BE49-F238E27FC236}">
                <a16:creationId xmlns:a16="http://schemas.microsoft.com/office/drawing/2014/main" id="{F3EFF079-7FDE-4341-9C47-5F1B1F7FBA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2854" y="1529338"/>
            <a:ext cx="4425115" cy="5309709"/>
          </a:xfrm>
          <a:prstGeom prst="rect">
            <a:avLst/>
          </a:prstGeom>
          <a:ln>
            <a:solidFill>
              <a:schemeClr val="bg2">
                <a:lumMod val="50000"/>
              </a:schemeClr>
            </a:solidFill>
          </a:ln>
        </p:spPr>
      </p:pic>
      <p:sp>
        <p:nvSpPr>
          <p:cNvPr id="9" name="TextBox 8">
            <a:extLst>
              <a:ext uri="{FF2B5EF4-FFF2-40B4-BE49-F238E27FC236}">
                <a16:creationId xmlns:a16="http://schemas.microsoft.com/office/drawing/2014/main" id="{FEB1213F-11FA-4758-B3C1-3D3422BA711A}"/>
              </a:ext>
            </a:extLst>
          </p:cNvPr>
          <p:cNvSpPr txBox="1"/>
          <p:nvPr/>
        </p:nvSpPr>
        <p:spPr>
          <a:xfrm>
            <a:off x="10308656" y="6257925"/>
            <a:ext cx="165474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Ning Ai and Junjun Zheng (201</a:t>
            </a:r>
            <a:r>
              <a:rPr lang="en-US" altLang="zh-CN" sz="1400" dirty="0">
                <a:solidFill>
                  <a:prstClr val="black"/>
                </a:solidFill>
                <a:latin typeface="Tw Cen MT"/>
              </a:rPr>
              <a:t>9</a:t>
            </a:r>
            <a:r>
              <a:rPr lang="zh-CN" altLang="en-US" sz="1400" dirty="0">
                <a:solidFill>
                  <a:prstClr val="black"/>
                </a:solidFill>
                <a:latin typeface="Tw Cen MT"/>
              </a:rPr>
              <a:t>）</a:t>
            </a:r>
            <a:endParaRPr kumimoji="0" lang="en-US" sz="1400" b="0" i="0" u="none" strike="noStrike" kern="1200" cap="none" spc="0" normalizeH="0" baseline="0" noProof="0" dirty="0">
              <a:ln>
                <a:noFill/>
              </a:ln>
              <a:solidFill>
                <a:prstClr val="black"/>
              </a:solidFill>
              <a:effectLst/>
              <a:uLnTx/>
              <a:uFillTx/>
              <a:latin typeface="Tw Cen MT"/>
              <a:ea typeface="+mn-ea"/>
              <a:cs typeface="+mn-cs"/>
            </a:endParaRPr>
          </a:p>
        </p:txBody>
      </p:sp>
      <p:pic>
        <p:nvPicPr>
          <p:cNvPr id="12" name="Picture 11">
            <a:extLst>
              <a:ext uri="{FF2B5EF4-FFF2-40B4-BE49-F238E27FC236}">
                <a16:creationId xmlns:a16="http://schemas.microsoft.com/office/drawing/2014/main" id="{CBBAC799-0A23-42B3-98FE-58536C02930F}"/>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0344" t="67817" r="72415" b="9195"/>
          <a:stretch/>
        </p:blipFill>
        <p:spPr>
          <a:xfrm>
            <a:off x="11377466" y="0"/>
            <a:ext cx="814534" cy="814534"/>
          </a:xfrm>
          <a:prstGeom prst="rect">
            <a:avLst/>
          </a:prstGeom>
        </p:spPr>
      </p:pic>
    </p:spTree>
    <p:extLst>
      <p:ext uri="{BB962C8B-B14F-4D97-AF65-F5344CB8AC3E}">
        <p14:creationId xmlns:p14="http://schemas.microsoft.com/office/powerpoint/2010/main" val="252680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alpha val="34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1200" y="237437"/>
            <a:ext cx="10885055" cy="911370"/>
          </a:xfrm>
        </p:spPr>
        <p:txBody>
          <a:bodyPr/>
          <a:lstStyle/>
          <a:p>
            <a:pPr eaLnBrk="1" hangingPunct="1"/>
            <a:r>
              <a:rPr lang="en-US" sz="3600" b="1" dirty="0">
                <a:solidFill>
                  <a:srgbClr val="002060"/>
                </a:solidFill>
                <a:latin typeface="Calibri" pitchFamily="34" charset="0"/>
              </a:rPr>
              <a:t>Transforming Urban Challenges into Opportunities: </a:t>
            </a:r>
            <a:br>
              <a:rPr lang="en-US" sz="3600" b="1" dirty="0">
                <a:solidFill>
                  <a:srgbClr val="002060"/>
                </a:solidFill>
                <a:latin typeface="Calibri" pitchFamily="34" charset="0"/>
              </a:rPr>
            </a:br>
            <a:r>
              <a:rPr lang="en-US" sz="2800" b="1" dirty="0">
                <a:solidFill>
                  <a:srgbClr val="002060"/>
                </a:solidFill>
                <a:latin typeface="Calibri" pitchFamily="34" charset="0"/>
              </a:rPr>
              <a:t>Close the Loop of Food Waste </a:t>
            </a:r>
          </a:p>
        </p:txBody>
      </p:sp>
      <p:sp>
        <p:nvSpPr>
          <p:cNvPr id="4" name="Slide Number Placeholder 3"/>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AFD00A0-C3B8-403D-A22B-C7205C9866D5}"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400" b="1" i="0" u="none" strike="noStrike" kern="1200" cap="none" spc="0" normalizeH="0" baseline="0" noProof="0">
              <a:ln>
                <a:noFill/>
              </a:ln>
              <a:solidFill>
                <a:srgbClr val="FFFFFF"/>
              </a:solidFill>
              <a:effectLst/>
              <a:uLnTx/>
              <a:uFillTx/>
              <a:latin typeface="Tw Cen MT"/>
              <a:ea typeface="+mn-ea"/>
              <a:cs typeface="+mn-cs"/>
            </a:endParaRPr>
          </a:p>
        </p:txBody>
      </p:sp>
      <p:sp>
        <p:nvSpPr>
          <p:cNvPr id="5" name="Slide Number Placeholder 2"/>
          <p:cNvSpPr txBox="1">
            <a:spLocks/>
          </p:cNvSpPr>
          <p:nvPr/>
        </p:nvSpPr>
        <p:spPr>
          <a:xfrm>
            <a:off x="0" y="1271588"/>
            <a:ext cx="711200" cy="241448"/>
          </a:xfrm>
          <a:prstGeom prst="rect">
            <a:avLst/>
          </a:prstGeom>
          <a:solidFill>
            <a:srgbClr val="FFC000"/>
          </a:solidFill>
          <a:ln>
            <a:miter lim="800000"/>
            <a:headEnd/>
            <a:tailEnd/>
          </a:ln>
        </p:spPr>
        <p:txBody>
          <a:bodyPr vert="horz" wrap="square" lIns="91440" tIns="45720" rIns="91440" bIns="45720" numCol="1" anchor="ctr" anchorCtr="0" compatLnSpc="1">
            <a:prstTxWarp prst="textNoShape">
              <a:avLst/>
            </a:prstTxWarp>
            <a:noAutofit/>
          </a:bodyPr>
          <a:lstStyle>
            <a:defPPr>
              <a:defRPr lang="en-US"/>
            </a:defPPr>
            <a:lvl1pPr algn="ctr" fontAlgn="base">
              <a:lnSpc>
                <a:spcPct val="110000"/>
              </a:lnSpc>
              <a:spcBef>
                <a:spcPct val="0"/>
              </a:spcBef>
              <a:spcAft>
                <a:spcPct val="0"/>
              </a:spcAft>
              <a:defRPr sz="1400" b="1">
                <a:solidFill>
                  <a:srgbClr val="0070C0"/>
                </a:solidFill>
                <a:latin typeface="Arial" charset="0"/>
              </a:defRPr>
            </a:lvl1p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charset="0"/>
                <a:ea typeface="+mn-ea"/>
                <a:cs typeface="+mn-cs"/>
              </a:rPr>
              <a:t>25</a:t>
            </a:r>
          </a:p>
        </p:txBody>
      </p:sp>
      <p:pic>
        <p:nvPicPr>
          <p:cNvPr id="8" name="Picture 7"/>
          <p:cNvPicPr>
            <a:picLocks noChangeAspect="1"/>
          </p:cNvPicPr>
          <p:nvPr/>
        </p:nvPicPr>
        <p:blipFill>
          <a:blip r:embed="rId3" cstate="print"/>
          <a:srcRect/>
          <a:stretch>
            <a:fillRect/>
          </a:stretch>
        </p:blipFill>
        <p:spPr bwMode="auto">
          <a:xfrm>
            <a:off x="1163928" y="1936251"/>
            <a:ext cx="8818272" cy="4095488"/>
          </a:xfrm>
          <a:prstGeom prst="rect">
            <a:avLst/>
          </a:prstGeom>
          <a:noFill/>
          <a:ln w="9525">
            <a:noFill/>
            <a:miter lim="800000"/>
            <a:headEnd/>
            <a:tailEnd/>
          </a:ln>
        </p:spPr>
      </p:pic>
      <p:sp>
        <p:nvSpPr>
          <p:cNvPr id="9" name="Rectangle 8"/>
          <p:cNvSpPr/>
          <p:nvPr/>
        </p:nvSpPr>
        <p:spPr>
          <a:xfrm>
            <a:off x="1278228" y="6277302"/>
            <a:ext cx="9656472"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Ning Ai. “Modeling Food Waste for Neighborhood-Based Sustainable Practice.” The International Society for Industrial Ecology Conference, Surrey, UK, July 7-10, 2015. </a:t>
            </a:r>
          </a:p>
        </p:txBody>
      </p:sp>
      <p:pic>
        <p:nvPicPr>
          <p:cNvPr id="7" name="Picture 6">
            <a:extLst>
              <a:ext uri="{FF2B5EF4-FFF2-40B4-BE49-F238E27FC236}">
                <a16:creationId xmlns:a16="http://schemas.microsoft.com/office/drawing/2014/main" id="{B36DD111-C133-4FE3-86F5-E3291B5F0AF5}"/>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0344" t="67817" r="72415" b="9195"/>
          <a:stretch/>
        </p:blipFill>
        <p:spPr>
          <a:xfrm>
            <a:off x="11377466" y="0"/>
            <a:ext cx="814534" cy="814534"/>
          </a:xfrm>
          <a:prstGeom prst="rect">
            <a:avLst/>
          </a:prstGeom>
        </p:spPr>
      </p:pic>
    </p:spTree>
    <p:extLst>
      <p:ext uri="{BB962C8B-B14F-4D97-AF65-F5344CB8AC3E}">
        <p14:creationId xmlns:p14="http://schemas.microsoft.com/office/powerpoint/2010/main" val="849106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alpha val="34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1200" y="166726"/>
            <a:ext cx="11928953" cy="1127642"/>
          </a:xfrm>
        </p:spPr>
        <p:txBody>
          <a:bodyPr/>
          <a:lstStyle/>
          <a:p>
            <a:r>
              <a:rPr lang="en-US" sz="4000" b="1" dirty="0">
                <a:solidFill>
                  <a:srgbClr val="002060"/>
                </a:solidFill>
                <a:latin typeface="Calibri" pitchFamily="34" charset="0"/>
              </a:rPr>
              <a:t>Case Illustration II: </a:t>
            </a:r>
            <a:br>
              <a:rPr lang="en-US" sz="4000" b="1" dirty="0">
                <a:solidFill>
                  <a:srgbClr val="002060"/>
                </a:solidFill>
                <a:latin typeface="Calibri" pitchFamily="34" charset="0"/>
              </a:rPr>
            </a:br>
            <a:r>
              <a:rPr lang="en-US" sz="4000" b="1" dirty="0">
                <a:solidFill>
                  <a:srgbClr val="002060"/>
                </a:solidFill>
                <a:latin typeface="Calibri" pitchFamily="34" charset="0"/>
              </a:rPr>
              <a:t>EV Batteries </a:t>
            </a:r>
          </a:p>
        </p:txBody>
      </p:sp>
      <p:sp>
        <p:nvSpPr>
          <p:cNvPr id="3" name="Content Placeholder 2"/>
          <p:cNvSpPr>
            <a:spLocks noGrp="1"/>
          </p:cNvSpPr>
          <p:nvPr>
            <p:ph idx="1"/>
          </p:nvPr>
        </p:nvSpPr>
        <p:spPr>
          <a:xfrm>
            <a:off x="826718" y="1600200"/>
            <a:ext cx="5999967" cy="4975964"/>
          </a:xfrm>
        </p:spPr>
        <p:txBody>
          <a:bodyPr>
            <a:normAutofit/>
          </a:bodyPr>
          <a:lstStyle/>
          <a:p>
            <a:pPr>
              <a:spcBef>
                <a:spcPts val="1200"/>
              </a:spcBef>
              <a:buClr>
                <a:srgbClr val="0070C0"/>
              </a:buClr>
              <a:buFont typeface="Wingdings" pitchFamily="2" charset="2"/>
              <a:buChar char="q"/>
            </a:pPr>
            <a:r>
              <a:rPr lang="en-US" sz="3000" dirty="0">
                <a:solidFill>
                  <a:srgbClr val="002060"/>
                </a:solidFill>
                <a:latin typeface="Calibri" pitchFamily="34" charset="0"/>
              </a:rPr>
              <a:t>Short lifespan</a:t>
            </a:r>
          </a:p>
          <a:p>
            <a:pPr>
              <a:spcBef>
                <a:spcPts val="1200"/>
              </a:spcBef>
              <a:buClr>
                <a:srgbClr val="0070C0"/>
              </a:buClr>
              <a:buFont typeface="Wingdings" pitchFamily="2" charset="2"/>
              <a:buChar char="q"/>
            </a:pPr>
            <a:r>
              <a:rPr lang="en-US" sz="3000" dirty="0">
                <a:solidFill>
                  <a:srgbClr val="002060"/>
                </a:solidFill>
                <a:latin typeface="Calibri" pitchFamily="34" charset="0"/>
              </a:rPr>
              <a:t>Significant mass and volume</a:t>
            </a:r>
          </a:p>
          <a:p>
            <a:pPr>
              <a:spcBef>
                <a:spcPts val="1200"/>
              </a:spcBef>
              <a:buClr>
                <a:srgbClr val="0070C0"/>
              </a:buClr>
              <a:buFont typeface="Wingdings" pitchFamily="2" charset="2"/>
              <a:buChar char="q"/>
            </a:pPr>
            <a:r>
              <a:rPr lang="en-US" sz="3000" dirty="0">
                <a:solidFill>
                  <a:srgbClr val="002060"/>
                </a:solidFill>
                <a:latin typeface="Calibri" pitchFamily="34" charset="0"/>
              </a:rPr>
              <a:t>Substantial component of lithium</a:t>
            </a:r>
          </a:p>
          <a:p>
            <a:pPr>
              <a:spcBef>
                <a:spcPts val="1200"/>
              </a:spcBef>
              <a:buClr>
                <a:srgbClr val="0070C0"/>
              </a:buClr>
              <a:buFont typeface="Wingdings" pitchFamily="2" charset="2"/>
              <a:buChar char="q"/>
            </a:pPr>
            <a:r>
              <a:rPr lang="en-US" sz="3000" dirty="0">
                <a:solidFill>
                  <a:srgbClr val="002060"/>
                </a:solidFill>
                <a:latin typeface="Calibri" pitchFamily="34" charset="0"/>
              </a:rPr>
              <a:t>Difficulty in disassembly</a:t>
            </a:r>
          </a:p>
          <a:p>
            <a:pPr>
              <a:spcBef>
                <a:spcPts val="1200"/>
              </a:spcBef>
              <a:buClr>
                <a:srgbClr val="0070C0"/>
              </a:buClr>
              <a:buFont typeface="Wingdings" pitchFamily="2" charset="2"/>
              <a:buChar char="q"/>
            </a:pPr>
            <a:r>
              <a:rPr lang="en-US" sz="3000" dirty="0">
                <a:solidFill>
                  <a:srgbClr val="002060"/>
                </a:solidFill>
                <a:latin typeface="Calibri" pitchFamily="34" charset="0"/>
              </a:rPr>
              <a:t>Limited data availability </a:t>
            </a:r>
          </a:p>
          <a:p>
            <a:pPr>
              <a:spcBef>
                <a:spcPts val="1200"/>
              </a:spcBef>
              <a:buClr>
                <a:srgbClr val="0070C0"/>
              </a:buClr>
              <a:buFont typeface="Wingdings" pitchFamily="2" charset="2"/>
              <a:buChar char="q"/>
            </a:pPr>
            <a:r>
              <a:rPr lang="en-US" sz="3000" dirty="0">
                <a:solidFill>
                  <a:srgbClr val="002060"/>
                </a:solidFill>
                <a:latin typeface="Calibri" pitchFamily="34" charset="0"/>
              </a:rPr>
              <a:t>Specific infrastructure needs</a:t>
            </a:r>
          </a:p>
          <a:p>
            <a:pPr lvl="1"/>
            <a:r>
              <a:rPr lang="en-US" sz="2400" dirty="0">
                <a:latin typeface="Calibri" panose="020F0502020204030204" pitchFamily="34" charset="0"/>
                <a:cs typeface="Calibri" panose="020F0502020204030204" pitchFamily="34" charset="0"/>
              </a:rPr>
              <a:t>Recycling/Disassembly</a:t>
            </a:r>
          </a:p>
          <a:p>
            <a:pPr lvl="1"/>
            <a:r>
              <a:rPr lang="en-US" sz="2400" dirty="0">
                <a:latin typeface="Calibri" panose="020F0502020204030204" pitchFamily="34" charset="0"/>
                <a:cs typeface="Calibri" panose="020F0502020204030204" pitchFamily="34" charset="0"/>
              </a:rPr>
              <a:t>Remanufacturing</a:t>
            </a:r>
          </a:p>
          <a:p>
            <a:pPr lvl="1"/>
            <a:r>
              <a:rPr lang="en-US" sz="2400" dirty="0">
                <a:latin typeface="Calibri" panose="020F0502020204030204" pitchFamily="34" charset="0"/>
                <a:cs typeface="Calibri" panose="020F0502020204030204" pitchFamily="34" charset="0"/>
              </a:rPr>
              <a:t>Repurposing (e.g. energy storage)</a:t>
            </a:r>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E964436-13AA-40A1-AA7E-3C25EE5325C7}"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400" b="1" i="0" u="none" strike="noStrike" kern="1200" cap="none" spc="0" normalizeH="0" baseline="0" noProof="0">
              <a:ln>
                <a:noFill/>
              </a:ln>
              <a:solidFill>
                <a:srgbClr val="FFFFFF"/>
              </a:solidFill>
              <a:effectLst/>
              <a:uLnTx/>
              <a:uFillTx/>
              <a:latin typeface="Tw Cen MT"/>
              <a:ea typeface="+mn-ea"/>
              <a:cs typeface="+mn-cs"/>
            </a:endParaRPr>
          </a:p>
        </p:txBody>
      </p:sp>
      <p:sp>
        <p:nvSpPr>
          <p:cNvPr id="6" name="Slide Number Placeholder 2"/>
          <p:cNvSpPr txBox="1">
            <a:spLocks/>
          </p:cNvSpPr>
          <p:nvPr/>
        </p:nvSpPr>
        <p:spPr>
          <a:xfrm>
            <a:off x="0" y="1271588"/>
            <a:ext cx="711200" cy="241448"/>
          </a:xfrm>
          <a:prstGeom prst="rect">
            <a:avLst/>
          </a:prstGeom>
          <a:solidFill>
            <a:srgbClr val="FFC000"/>
          </a:solidFill>
          <a:ln>
            <a:miter lim="800000"/>
            <a:headEnd/>
            <a:tailEnd/>
          </a:ln>
        </p:spPr>
        <p:txBody>
          <a:bodyPr vert="horz" wrap="square" lIns="91440" tIns="45720" rIns="91440" bIns="45720" numCol="1" anchor="ctr" anchorCtr="0" compatLnSpc="1">
            <a:prstTxWarp prst="textNoShape">
              <a:avLst/>
            </a:prstTxWarp>
            <a:noAutofit/>
          </a:bodyPr>
          <a:lstStyle>
            <a:defPPr>
              <a:defRPr lang="en-US"/>
            </a:defPPr>
            <a:lvl1pPr algn="ctr" fontAlgn="base">
              <a:lnSpc>
                <a:spcPct val="110000"/>
              </a:lnSpc>
              <a:spcBef>
                <a:spcPct val="0"/>
              </a:spcBef>
              <a:spcAft>
                <a:spcPct val="0"/>
              </a:spcAft>
              <a:defRPr sz="1400" b="1">
                <a:solidFill>
                  <a:srgbClr val="0070C0"/>
                </a:solidFill>
                <a:latin typeface="Arial" charset="0"/>
              </a:defRPr>
            </a:lvl1p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charset="0"/>
                <a:ea typeface="+mn-ea"/>
                <a:cs typeface="+mn-cs"/>
              </a:rPr>
              <a:t>26</a:t>
            </a:r>
          </a:p>
        </p:txBody>
      </p:sp>
      <p:pic>
        <p:nvPicPr>
          <p:cNvPr id="8" name="Picture 7">
            <a:extLst>
              <a:ext uri="{FF2B5EF4-FFF2-40B4-BE49-F238E27FC236}">
                <a16:creationId xmlns:a16="http://schemas.microsoft.com/office/drawing/2014/main" id="{8E604D7E-E425-4950-B0B4-BC55D4BF2D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789" y="12526"/>
            <a:ext cx="5299364" cy="6858000"/>
          </a:xfrm>
          <a:prstGeom prst="rect">
            <a:avLst/>
          </a:prstGeom>
        </p:spPr>
      </p:pic>
    </p:spTree>
    <p:extLst>
      <p:ext uri="{BB962C8B-B14F-4D97-AF65-F5344CB8AC3E}">
        <p14:creationId xmlns:p14="http://schemas.microsoft.com/office/powerpoint/2010/main" val="4083849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alpha val="34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2060"/>
                </a:solidFill>
                <a:latin typeface="Calibri" pitchFamily="34" charset="0"/>
              </a:rPr>
              <a:t>Key Parameters of EOL EV Battery Estimates</a:t>
            </a:r>
          </a:p>
        </p:txBody>
      </p:sp>
      <p:sp>
        <p:nvSpPr>
          <p:cNvPr id="3" name="Content Placeholder 2"/>
          <p:cNvSpPr>
            <a:spLocks noGrp="1"/>
          </p:cNvSpPr>
          <p:nvPr>
            <p:ph sz="quarter" idx="1"/>
          </p:nvPr>
        </p:nvSpPr>
        <p:spPr>
          <a:xfrm>
            <a:off x="355599" y="1729267"/>
            <a:ext cx="5181600" cy="4572000"/>
          </a:xfrm>
        </p:spPr>
        <p:txBody>
          <a:bodyPr>
            <a:normAutofit fontScale="92500" lnSpcReduction="10000"/>
          </a:bodyPr>
          <a:lstStyle/>
          <a:p>
            <a:pPr>
              <a:spcBef>
                <a:spcPts val="1200"/>
              </a:spcBef>
              <a:buClr>
                <a:srgbClr val="0070C0"/>
              </a:buClr>
              <a:buFont typeface="Wingdings" pitchFamily="2" charset="2"/>
              <a:buChar char="q"/>
            </a:pPr>
            <a:r>
              <a:rPr lang="en-US" sz="3000" b="1" dirty="0">
                <a:solidFill>
                  <a:srgbClr val="002060"/>
                </a:solidFill>
                <a:latin typeface="Calibri" pitchFamily="34" charset="0"/>
              </a:rPr>
              <a:t>Lifespans</a:t>
            </a:r>
          </a:p>
          <a:p>
            <a:pPr lvl="1">
              <a:spcBef>
                <a:spcPts val="1200"/>
              </a:spcBef>
              <a:buClr>
                <a:srgbClr val="0070C0"/>
              </a:buClr>
              <a:buFont typeface="Wingdings" pitchFamily="2" charset="2"/>
              <a:buChar char="q"/>
            </a:pPr>
            <a:r>
              <a:rPr lang="en-US" sz="2700" i="1" u="sng" dirty="0">
                <a:solidFill>
                  <a:srgbClr val="002060"/>
                </a:solidFill>
                <a:latin typeface="Calibri" pitchFamily="34" charset="0"/>
              </a:rPr>
              <a:t>Constant Lifespan Scenario</a:t>
            </a:r>
            <a:r>
              <a:rPr lang="en-US" sz="2700" dirty="0">
                <a:solidFill>
                  <a:srgbClr val="002060"/>
                </a:solidFill>
                <a:latin typeface="Calibri" pitchFamily="34" charset="0"/>
              </a:rPr>
              <a:t>: All EV batteries retire between 3 and 8 years with an average lifespan of 5.5 years.</a:t>
            </a:r>
          </a:p>
          <a:p>
            <a:pPr lvl="1">
              <a:spcBef>
                <a:spcPts val="1200"/>
              </a:spcBef>
              <a:buClr>
                <a:srgbClr val="0070C0"/>
              </a:buClr>
              <a:buFont typeface="Wingdings" pitchFamily="2" charset="2"/>
              <a:buChar char="q"/>
            </a:pPr>
            <a:r>
              <a:rPr lang="en-US" sz="2700" i="1" u="sng" dirty="0">
                <a:solidFill>
                  <a:srgbClr val="002060"/>
                </a:solidFill>
                <a:latin typeface="Calibri" pitchFamily="34" charset="0"/>
              </a:rPr>
              <a:t>Dynamic Lifespan Scenario</a:t>
            </a:r>
            <a:r>
              <a:rPr lang="en-US" sz="2700" dirty="0">
                <a:solidFill>
                  <a:srgbClr val="002060"/>
                </a:solidFill>
                <a:latin typeface="Calibri" pitchFamily="34" charset="0"/>
              </a:rPr>
              <a:t>: Technology advancements prolong the in-vehicle battery lifespans. The average life expectancy increases from 5.5 years (in 2010) to 9.5 years (in 2020), and to 12 years (in 2030). </a:t>
            </a:r>
          </a:p>
        </p:txBody>
      </p:sp>
      <p:sp>
        <p:nvSpPr>
          <p:cNvPr id="4" name="Slide Number Placeholder 3"/>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6D860D-FCF7-4E36-AFBE-FC1339C39888}" type="slidenum">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Slide Number Placeholder 2">
            <a:extLst>
              <a:ext uri="{FF2B5EF4-FFF2-40B4-BE49-F238E27FC236}">
                <a16:creationId xmlns:a16="http://schemas.microsoft.com/office/drawing/2014/main" id="{C6D3037A-E1A4-43FC-B333-402B79C87245}"/>
              </a:ext>
            </a:extLst>
          </p:cNvPr>
          <p:cNvSpPr txBox="1">
            <a:spLocks/>
          </p:cNvSpPr>
          <p:nvPr/>
        </p:nvSpPr>
        <p:spPr>
          <a:xfrm>
            <a:off x="0" y="1271589"/>
            <a:ext cx="711199" cy="244474"/>
          </a:xfrm>
          <a:prstGeom prst="rect">
            <a:avLst/>
          </a:prstGeom>
          <a:solidFill>
            <a:srgbClr val="FFC000"/>
          </a:solidFill>
          <a:ln>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10000"/>
              </a:lnSpc>
              <a:spcBef>
                <a:spcPct val="0"/>
              </a:spcBef>
              <a:spcAft>
                <a:spcPct val="0"/>
              </a:spcAft>
              <a:buClrTx/>
              <a:buSzTx/>
              <a:buFontTx/>
              <a:buNone/>
              <a:tabLst/>
              <a:defRPr/>
            </a:pPr>
            <a:fld id="{A925EB01-911C-4EE8-9222-1B7A689CF97B}" type="slidenum">
              <a:rPr kumimoji="0" lang="en-US" sz="1400" b="1" i="0" u="none" strike="noStrike" kern="1200" cap="none" spc="0" normalizeH="0" baseline="0" noProof="0">
                <a:ln>
                  <a:noFill/>
                </a:ln>
                <a:solidFill>
                  <a:srgbClr val="0070C0"/>
                </a:solidFill>
                <a:effectLst/>
                <a:uLnTx/>
                <a:uFillTx/>
                <a:latin typeface="Arial" charset="0"/>
                <a:ea typeface="+mn-ea"/>
                <a:cs typeface="+mn-cs"/>
              </a:rPr>
              <a:pPr marL="0" marR="0" lvl="0" indent="0" algn="ctr" defTabSz="914400" rtl="0" eaLnBrk="1" fontAlgn="base" latinLnBrk="0" hangingPunct="1">
                <a:lnSpc>
                  <a:spcPct val="110000"/>
                </a:lnSpc>
                <a:spcBef>
                  <a:spcPct val="0"/>
                </a:spcBef>
                <a:spcAft>
                  <a:spcPct val="0"/>
                </a:spcAft>
                <a:buClrTx/>
                <a:buSzTx/>
                <a:buFontTx/>
                <a:buNone/>
                <a:tabLst/>
                <a:defRPr/>
              </a:pPr>
              <a:t>27</a:t>
            </a:fld>
            <a:endParaRPr kumimoji="0" lang="en-US" sz="1400" b="1" i="0" u="none" strike="noStrike" kern="1200" cap="none" spc="0" normalizeH="0" baseline="0" noProof="0" dirty="0">
              <a:ln>
                <a:noFill/>
              </a:ln>
              <a:solidFill>
                <a:srgbClr val="0070C0"/>
              </a:solidFill>
              <a:effectLst/>
              <a:uLnTx/>
              <a:uFillTx/>
              <a:latin typeface="Arial" charset="0"/>
              <a:ea typeface="+mn-ea"/>
              <a:cs typeface="+mn-cs"/>
            </a:endParaRPr>
          </a:p>
        </p:txBody>
      </p:sp>
      <p:sp>
        <p:nvSpPr>
          <p:cNvPr id="7" name="Content Placeholder 1">
            <a:extLst>
              <a:ext uri="{FF2B5EF4-FFF2-40B4-BE49-F238E27FC236}">
                <a16:creationId xmlns:a16="http://schemas.microsoft.com/office/drawing/2014/main" id="{C3385838-BC4A-4C8B-83A0-392DD90336D0}"/>
              </a:ext>
            </a:extLst>
          </p:cNvPr>
          <p:cNvSpPr>
            <a:spLocks noGrp="1"/>
          </p:cNvSpPr>
          <p:nvPr>
            <p:ph sz="quarter" idx="2"/>
          </p:nvPr>
        </p:nvSpPr>
        <p:spPr>
          <a:xfrm>
            <a:off x="6144133" y="1634937"/>
            <a:ext cx="5545468" cy="4572000"/>
          </a:xfrm>
        </p:spPr>
        <p:txBody>
          <a:bodyPr>
            <a:normAutofit fontScale="92500" lnSpcReduction="10000"/>
          </a:bodyPr>
          <a:lstStyle/>
          <a:p>
            <a:pPr>
              <a:spcBef>
                <a:spcPts val="1200"/>
              </a:spcBef>
              <a:buClr>
                <a:srgbClr val="0070C0"/>
              </a:buClr>
              <a:buFont typeface="Wingdings" pitchFamily="2" charset="2"/>
              <a:buChar char="q"/>
            </a:pPr>
            <a:r>
              <a:rPr lang="en-US" sz="3000" b="1" dirty="0">
                <a:solidFill>
                  <a:srgbClr val="002060"/>
                </a:solidFill>
                <a:latin typeface="Calibri" pitchFamily="34" charset="0"/>
              </a:rPr>
              <a:t>Discard patterns</a:t>
            </a:r>
          </a:p>
          <a:p>
            <a:pPr marL="546100" lvl="1" indent="-225425"/>
            <a:r>
              <a:rPr lang="en-US" dirty="0">
                <a:solidFill>
                  <a:srgbClr val="002060"/>
                </a:solidFill>
                <a:latin typeface="Calibri" pitchFamily="34" charset="0"/>
              </a:rPr>
              <a:t>Uniform distribution of discard rates. </a:t>
            </a:r>
          </a:p>
          <a:p>
            <a:pPr marL="546100" lvl="1" indent="-225425"/>
            <a:r>
              <a:rPr lang="en-US" dirty="0">
                <a:solidFill>
                  <a:srgbClr val="002060"/>
                </a:solidFill>
                <a:latin typeface="Calibri" pitchFamily="34" charset="0"/>
              </a:rPr>
              <a:t>Truncated normal distribution function. </a:t>
            </a:r>
          </a:p>
          <a:p>
            <a:pPr marL="546100" lvl="1" indent="-225425"/>
            <a:r>
              <a:rPr lang="en-US" dirty="0">
                <a:solidFill>
                  <a:srgbClr val="002060"/>
                </a:solidFill>
                <a:latin typeface="Calibri" pitchFamily="34" charset="0"/>
              </a:rPr>
              <a:t>Weibull distribution function.</a:t>
            </a:r>
          </a:p>
        </p:txBody>
      </p:sp>
      <p:pic>
        <p:nvPicPr>
          <p:cNvPr id="8" name="Picture 7">
            <a:extLst>
              <a:ext uri="{FF2B5EF4-FFF2-40B4-BE49-F238E27FC236}">
                <a16:creationId xmlns:a16="http://schemas.microsoft.com/office/drawing/2014/main" id="{9ABA9881-CCA8-46D7-AE15-9BDC478445ED}"/>
              </a:ext>
            </a:extLst>
          </p:cNvPr>
          <p:cNvPicPr>
            <a:picLocks noChangeAspect="1"/>
          </p:cNvPicPr>
          <p:nvPr/>
        </p:nvPicPr>
        <p:blipFill rotWithShape="1">
          <a:blip r:embed="rId3">
            <a:extLst>
              <a:ext uri="{28A0092B-C50C-407E-A947-70E740481C1C}">
                <a14:useLocalDpi xmlns:a14="http://schemas.microsoft.com/office/drawing/2010/main" val="0"/>
              </a:ext>
            </a:extLst>
          </a:blip>
          <a:srcRect b="17862"/>
          <a:stretch/>
        </p:blipFill>
        <p:spPr>
          <a:xfrm>
            <a:off x="8665298" y="4445193"/>
            <a:ext cx="3463202" cy="1946884"/>
          </a:xfrm>
          <a:prstGeom prst="rect">
            <a:avLst/>
          </a:prstGeom>
          <a:ln>
            <a:solidFill>
              <a:schemeClr val="bg2">
                <a:lumMod val="50000"/>
              </a:schemeClr>
            </a:solidFill>
          </a:ln>
        </p:spPr>
      </p:pic>
      <p:pic>
        <p:nvPicPr>
          <p:cNvPr id="9" name="Picture 8">
            <a:extLst>
              <a:ext uri="{FF2B5EF4-FFF2-40B4-BE49-F238E27FC236}">
                <a16:creationId xmlns:a16="http://schemas.microsoft.com/office/drawing/2014/main" id="{F640F594-0CE1-4CFE-9DE3-530881846F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9894" y="4445193"/>
            <a:ext cx="3002709" cy="1946884"/>
          </a:xfrm>
          <a:prstGeom prst="rect">
            <a:avLst/>
          </a:prstGeom>
          <a:ln>
            <a:solidFill>
              <a:schemeClr val="bg2">
                <a:lumMod val="50000"/>
              </a:schemeClr>
            </a:solidFill>
          </a:ln>
        </p:spPr>
      </p:pic>
      <p:sp>
        <p:nvSpPr>
          <p:cNvPr id="10" name="TextBox 9">
            <a:extLst>
              <a:ext uri="{FF2B5EF4-FFF2-40B4-BE49-F238E27FC236}">
                <a16:creationId xmlns:a16="http://schemas.microsoft.com/office/drawing/2014/main" id="{C8453614-A2D1-4A2D-8B89-BAE7ADD7B331}"/>
              </a:ext>
            </a:extLst>
          </p:cNvPr>
          <p:cNvSpPr txBox="1"/>
          <p:nvPr/>
        </p:nvSpPr>
        <p:spPr>
          <a:xfrm>
            <a:off x="5412581" y="6427113"/>
            <a:ext cx="516651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Tahoma" panose="020B0604030504040204" pitchFamily="34" charset="0"/>
                <a:cs typeface="Times New Roman" panose="02020603050405020304" pitchFamily="18" charset="0"/>
              </a:rPr>
              <a:t>Source: http://i.stack.imgur.com/ http://www.roymech.co.uk/Useful_Tables/ARM/Failure_Distributions.html</a:t>
            </a:r>
          </a:p>
        </p:txBody>
      </p:sp>
      <p:sp>
        <p:nvSpPr>
          <p:cNvPr id="11" name="TextBox 10">
            <a:extLst>
              <a:ext uri="{FF2B5EF4-FFF2-40B4-BE49-F238E27FC236}">
                <a16:creationId xmlns:a16="http://schemas.microsoft.com/office/drawing/2014/main" id="{379FD5CE-A0C0-44F1-BD38-3E905BE5911F}"/>
              </a:ext>
            </a:extLst>
          </p:cNvPr>
          <p:cNvSpPr txBox="1"/>
          <p:nvPr/>
        </p:nvSpPr>
        <p:spPr>
          <a:xfrm>
            <a:off x="5851463" y="3863539"/>
            <a:ext cx="275114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Tahoma" panose="020B0604030504040204" pitchFamily="34" charset="0"/>
                <a:cs typeface="Times New Roman" panose="02020603050405020304" pitchFamily="18" charset="0"/>
              </a:rPr>
              <a:t>Uniform Distribution and Normal Distribution </a:t>
            </a:r>
          </a:p>
        </p:txBody>
      </p:sp>
      <p:sp>
        <p:nvSpPr>
          <p:cNvPr id="12" name="TextBox 11">
            <a:extLst>
              <a:ext uri="{FF2B5EF4-FFF2-40B4-BE49-F238E27FC236}">
                <a16:creationId xmlns:a16="http://schemas.microsoft.com/office/drawing/2014/main" id="{AA94C3F0-FED0-457E-BB43-3906464CFE69}"/>
              </a:ext>
            </a:extLst>
          </p:cNvPr>
          <p:cNvSpPr txBox="1"/>
          <p:nvPr/>
        </p:nvSpPr>
        <p:spPr>
          <a:xfrm>
            <a:off x="8614899" y="3920937"/>
            <a:ext cx="358537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Tahoma" panose="020B0604030504040204" pitchFamily="34" charset="0"/>
                <a:cs typeface="Times New Roman" panose="02020603050405020304" pitchFamily="18" charset="0"/>
              </a:rPr>
              <a:t>Weibull Distribution</a:t>
            </a:r>
          </a:p>
        </p:txBody>
      </p:sp>
      <p:pic>
        <p:nvPicPr>
          <p:cNvPr id="13" name="Picture 12">
            <a:extLst>
              <a:ext uri="{FF2B5EF4-FFF2-40B4-BE49-F238E27FC236}">
                <a16:creationId xmlns:a16="http://schemas.microsoft.com/office/drawing/2014/main" id="{37625101-C1CB-4F5A-B100-CC8C5F728889}"/>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0344" t="67817" r="72415" b="9195"/>
          <a:stretch/>
        </p:blipFill>
        <p:spPr>
          <a:xfrm>
            <a:off x="11377466" y="0"/>
            <a:ext cx="814534" cy="814534"/>
          </a:xfrm>
          <a:prstGeom prst="rect">
            <a:avLst/>
          </a:prstGeom>
        </p:spPr>
      </p:pic>
    </p:spTree>
    <p:extLst>
      <p:ext uri="{BB962C8B-B14F-4D97-AF65-F5344CB8AC3E}">
        <p14:creationId xmlns:p14="http://schemas.microsoft.com/office/powerpoint/2010/main" val="3967768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alpha val="34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1201" y="191778"/>
            <a:ext cx="9588500" cy="1127642"/>
          </a:xfrm>
        </p:spPr>
        <p:txBody>
          <a:bodyPr/>
          <a:lstStyle/>
          <a:p>
            <a:pPr eaLnBrk="1" hangingPunct="1"/>
            <a:r>
              <a:rPr lang="en-US" sz="4000" b="1" dirty="0">
                <a:solidFill>
                  <a:srgbClr val="002060"/>
                </a:solidFill>
                <a:latin typeface="Calibri" pitchFamily="34" charset="0"/>
              </a:rPr>
              <a:t>U.S. Annual EOL EV Battery Volume</a:t>
            </a:r>
          </a:p>
        </p:txBody>
      </p:sp>
      <p:sp>
        <p:nvSpPr>
          <p:cNvPr id="4" name="Slide Number Placeholder 3"/>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E964436-13AA-40A1-AA7E-3C25EE5325C7}"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400" b="1" i="0" u="none" strike="noStrike" kern="1200" cap="none" spc="0" normalizeH="0" baseline="0" noProof="0">
              <a:ln>
                <a:noFill/>
              </a:ln>
              <a:solidFill>
                <a:srgbClr val="FFFFFF"/>
              </a:solidFill>
              <a:effectLst/>
              <a:uLnTx/>
              <a:uFillTx/>
              <a:latin typeface="Tw Cen MT"/>
              <a:ea typeface="+mn-ea"/>
              <a:cs typeface="+mn-cs"/>
            </a:endParaRPr>
          </a:p>
        </p:txBody>
      </p:sp>
      <p:sp>
        <p:nvSpPr>
          <p:cNvPr id="6" name="Slide Number Placeholder 2"/>
          <p:cNvSpPr txBox="1">
            <a:spLocks/>
          </p:cNvSpPr>
          <p:nvPr/>
        </p:nvSpPr>
        <p:spPr>
          <a:xfrm>
            <a:off x="0" y="1271588"/>
            <a:ext cx="711200" cy="241448"/>
          </a:xfrm>
          <a:prstGeom prst="rect">
            <a:avLst/>
          </a:prstGeom>
          <a:solidFill>
            <a:srgbClr val="FFC000"/>
          </a:solidFill>
          <a:ln>
            <a:miter lim="800000"/>
            <a:headEnd/>
            <a:tailEnd/>
          </a:ln>
        </p:spPr>
        <p:txBody>
          <a:bodyPr vert="horz" wrap="square" lIns="91440" tIns="45720" rIns="91440" bIns="45720" numCol="1" anchor="ctr" anchorCtr="0" compatLnSpc="1">
            <a:prstTxWarp prst="textNoShape">
              <a:avLst/>
            </a:prstTxWarp>
            <a:noAutofit/>
          </a:bodyPr>
          <a:lstStyle>
            <a:defPPr>
              <a:defRPr lang="en-US"/>
            </a:defPPr>
            <a:lvl1pPr algn="ctr" fontAlgn="base">
              <a:lnSpc>
                <a:spcPct val="110000"/>
              </a:lnSpc>
              <a:spcBef>
                <a:spcPct val="0"/>
              </a:spcBef>
              <a:spcAft>
                <a:spcPct val="0"/>
              </a:spcAft>
              <a:defRPr sz="1400" b="1">
                <a:solidFill>
                  <a:srgbClr val="0070C0"/>
                </a:solidFill>
                <a:latin typeface="Arial" charset="0"/>
              </a:defRPr>
            </a:lvl1p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charset="0"/>
                <a:ea typeface="+mn-ea"/>
                <a:cs typeface="+mn-cs"/>
              </a:rPr>
              <a:t>28</a:t>
            </a:r>
          </a:p>
        </p:txBody>
      </p:sp>
      <p:pic>
        <p:nvPicPr>
          <p:cNvPr id="9" name="Picture 8">
            <a:extLst>
              <a:ext uri="{FF2B5EF4-FFF2-40B4-BE49-F238E27FC236}">
                <a16:creationId xmlns:a16="http://schemas.microsoft.com/office/drawing/2014/main" id="{902CF918-FFDF-4B26-920E-E1E3B610BD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550" y="1901919"/>
            <a:ext cx="10554047" cy="4516929"/>
          </a:xfrm>
          <a:prstGeom prst="rect">
            <a:avLst/>
          </a:prstGeom>
          <a:ln>
            <a:solidFill>
              <a:schemeClr val="bg2">
                <a:lumMod val="50000"/>
              </a:schemeClr>
            </a:solidFill>
          </a:ln>
        </p:spPr>
      </p:pic>
      <p:pic>
        <p:nvPicPr>
          <p:cNvPr id="7" name="Picture 6">
            <a:extLst>
              <a:ext uri="{FF2B5EF4-FFF2-40B4-BE49-F238E27FC236}">
                <a16:creationId xmlns:a16="http://schemas.microsoft.com/office/drawing/2014/main" id="{429D7582-39D1-4AC0-8BFD-8BD607E37455}"/>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0344" t="67817" r="72415" b="9195"/>
          <a:stretch/>
        </p:blipFill>
        <p:spPr>
          <a:xfrm>
            <a:off x="11377466" y="0"/>
            <a:ext cx="814534" cy="814534"/>
          </a:xfrm>
          <a:prstGeom prst="rect">
            <a:avLst/>
          </a:prstGeom>
        </p:spPr>
      </p:pic>
    </p:spTree>
    <p:extLst>
      <p:ext uri="{BB962C8B-B14F-4D97-AF65-F5344CB8AC3E}">
        <p14:creationId xmlns:p14="http://schemas.microsoft.com/office/powerpoint/2010/main" val="500540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alpha val="34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16864" y="1825625"/>
            <a:ext cx="10871200" cy="4689475"/>
          </a:xfrm>
        </p:spPr>
        <p:txBody>
          <a:bodyPr>
            <a:normAutofit fontScale="92500"/>
          </a:bodyPr>
          <a:lstStyle/>
          <a:p>
            <a:pPr marL="319088" lvl="1" indent="-319088">
              <a:spcBef>
                <a:spcPts val="1200"/>
              </a:spcBef>
              <a:buClr>
                <a:srgbClr val="0070C0"/>
              </a:buClr>
              <a:buSzPct val="60000"/>
              <a:buFont typeface="Wingdings" pitchFamily="2" charset="2"/>
              <a:buChar char="q"/>
            </a:pPr>
            <a:r>
              <a:rPr lang="en-US" sz="3200" dirty="0">
                <a:solidFill>
                  <a:srgbClr val="002060"/>
                </a:solidFill>
                <a:latin typeface="Calibri" pitchFamily="34" charset="0"/>
              </a:rPr>
              <a:t>On an annual basis, 52% of new EVs in the U.S. were sold in CA </a:t>
            </a:r>
          </a:p>
          <a:p>
            <a:pPr marL="568325" lvl="2" indent="-225425">
              <a:spcBef>
                <a:spcPts val="750"/>
              </a:spcBef>
              <a:buClr>
                <a:schemeClr val="accent1"/>
              </a:buClr>
            </a:pPr>
            <a:r>
              <a:rPr lang="en-US" sz="2800" dirty="0">
                <a:latin typeface="Calibri" panose="020F0502020204030204" pitchFamily="34" charset="0"/>
                <a:cs typeface="Calibri" panose="020F0502020204030204" pitchFamily="34" charset="0"/>
              </a:rPr>
              <a:t>33,200 PHEVs and 40,300 BEVs sold in 2016 (3.5% of new vehicle sales)</a:t>
            </a:r>
          </a:p>
          <a:p>
            <a:pPr marL="568325" lvl="2" indent="-225425">
              <a:spcBef>
                <a:spcPts val="750"/>
              </a:spcBef>
              <a:buClr>
                <a:schemeClr val="accent1"/>
              </a:buClr>
            </a:pPr>
            <a:r>
              <a:rPr lang="en-US" sz="2800" dirty="0">
                <a:latin typeface="Calibri" panose="020F0502020204030204" pitchFamily="34" charset="0"/>
                <a:cs typeface="Calibri" panose="020F0502020204030204" pitchFamily="34" charset="0"/>
              </a:rPr>
              <a:t>California Zero Emission Vehicles (ZEV) Plan:  target a 15.4% market share of ZEVs of new car sales by 2024; 100% of market share by 2050</a:t>
            </a:r>
          </a:p>
          <a:p>
            <a:pPr marL="568325" lvl="2" indent="-225425">
              <a:spcBef>
                <a:spcPts val="750"/>
              </a:spcBef>
              <a:buClr>
                <a:schemeClr val="accent1"/>
              </a:buClr>
            </a:pPr>
            <a:r>
              <a:rPr lang="en-US" sz="2800" dirty="0">
                <a:latin typeface="Calibri" panose="020F0502020204030204" pitchFamily="34" charset="0"/>
                <a:cs typeface="Calibri" panose="020F0502020204030204" pitchFamily="34" charset="0"/>
              </a:rPr>
              <a:t>Urgency of managing EOL EV batteries</a:t>
            </a:r>
          </a:p>
          <a:p>
            <a:pPr marL="319088" lvl="1" indent="-319088">
              <a:spcBef>
                <a:spcPts val="1200"/>
              </a:spcBef>
              <a:buClr>
                <a:srgbClr val="0070C0"/>
              </a:buClr>
              <a:buSzPct val="60000"/>
              <a:buFont typeface="Wingdings" pitchFamily="2" charset="2"/>
              <a:buChar char="q"/>
            </a:pPr>
            <a:r>
              <a:rPr lang="en-US" sz="3200" dirty="0">
                <a:solidFill>
                  <a:srgbClr val="002060"/>
                </a:solidFill>
                <a:latin typeface="Calibri" pitchFamily="34" charset="0"/>
              </a:rPr>
              <a:t>Progressive adoption of renewable energy </a:t>
            </a:r>
          </a:p>
          <a:p>
            <a:pPr marL="568325" lvl="2" indent="-225425">
              <a:spcBef>
                <a:spcPts val="750"/>
              </a:spcBef>
              <a:buClr>
                <a:schemeClr val="accent1"/>
              </a:buClr>
            </a:pPr>
            <a:r>
              <a:rPr lang="en-US" sz="2800" dirty="0">
                <a:latin typeface="Calibri" panose="020F0502020204030204" pitchFamily="34" charset="0"/>
                <a:cs typeface="Calibri" panose="020F0502020204030204" pitchFamily="34" charset="0"/>
              </a:rPr>
              <a:t>Documented need for energy storage systems to ensure the reliability of the grid, to better utilize the existing renewable capacity, to reduce the consumption of fossil fuel, and to mitigate climate change impacts.</a:t>
            </a:r>
          </a:p>
        </p:txBody>
      </p:sp>
      <p:sp>
        <p:nvSpPr>
          <p:cNvPr id="4" name="Slide Number Placeholder 3"/>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6D860D-FCF7-4E36-AFBE-FC1339C39888}" type="slidenum">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p:txBody>
          <a:bodyPr>
            <a:normAutofit/>
          </a:bodyPr>
          <a:lstStyle/>
          <a:p>
            <a:r>
              <a:rPr lang="en-US" sz="4000" b="1" dirty="0">
                <a:solidFill>
                  <a:srgbClr val="002060"/>
                </a:solidFill>
                <a:latin typeface="Calibri" pitchFamily="34" charset="0"/>
              </a:rPr>
              <a:t>Case Illustration in California  </a:t>
            </a:r>
          </a:p>
        </p:txBody>
      </p:sp>
      <p:sp>
        <p:nvSpPr>
          <p:cNvPr id="5" name="Slide Number Placeholder 2">
            <a:extLst>
              <a:ext uri="{FF2B5EF4-FFF2-40B4-BE49-F238E27FC236}">
                <a16:creationId xmlns:a16="http://schemas.microsoft.com/office/drawing/2014/main" id="{AA10C5BE-0846-4FC3-8620-89E1E8C8844B}"/>
              </a:ext>
            </a:extLst>
          </p:cNvPr>
          <p:cNvSpPr txBox="1">
            <a:spLocks/>
          </p:cNvSpPr>
          <p:nvPr/>
        </p:nvSpPr>
        <p:spPr>
          <a:xfrm>
            <a:off x="0" y="1271589"/>
            <a:ext cx="711199" cy="244474"/>
          </a:xfrm>
          <a:prstGeom prst="rect">
            <a:avLst/>
          </a:prstGeom>
          <a:solidFill>
            <a:srgbClr val="FFC000"/>
          </a:solidFill>
          <a:ln>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10000"/>
              </a:lnSpc>
              <a:spcBef>
                <a:spcPct val="0"/>
              </a:spcBef>
              <a:spcAft>
                <a:spcPct val="0"/>
              </a:spcAft>
              <a:buClrTx/>
              <a:buSzTx/>
              <a:buFontTx/>
              <a:buNone/>
              <a:tabLst/>
              <a:defRPr/>
            </a:pPr>
            <a:fld id="{A925EB01-911C-4EE8-9222-1B7A689CF97B}" type="slidenum">
              <a:rPr kumimoji="0" lang="en-US" sz="1400" b="1" i="0" u="none" strike="noStrike" kern="1200" cap="none" spc="0" normalizeH="0" baseline="0" noProof="0">
                <a:ln>
                  <a:noFill/>
                </a:ln>
                <a:solidFill>
                  <a:srgbClr val="0070C0"/>
                </a:solidFill>
                <a:effectLst/>
                <a:uLnTx/>
                <a:uFillTx/>
                <a:latin typeface="Arial" charset="0"/>
                <a:ea typeface="+mn-ea"/>
                <a:cs typeface="+mn-cs"/>
              </a:rPr>
              <a:pPr marL="0" marR="0" lvl="0" indent="0" algn="ctr" defTabSz="914400" rtl="0" eaLnBrk="1" fontAlgn="base" latinLnBrk="0" hangingPunct="1">
                <a:lnSpc>
                  <a:spcPct val="110000"/>
                </a:lnSpc>
                <a:spcBef>
                  <a:spcPct val="0"/>
                </a:spcBef>
                <a:spcAft>
                  <a:spcPct val="0"/>
                </a:spcAft>
                <a:buClrTx/>
                <a:buSzTx/>
                <a:buFontTx/>
                <a:buNone/>
                <a:tabLst/>
                <a:defRPr/>
              </a:pPr>
              <a:t>29</a:t>
            </a:fld>
            <a:endParaRPr kumimoji="0" lang="en-US" sz="1400" b="1" i="0" u="none" strike="noStrike" kern="1200" cap="none" spc="0" normalizeH="0" baseline="0" noProof="0" dirty="0">
              <a:ln>
                <a:noFill/>
              </a:ln>
              <a:solidFill>
                <a:srgbClr val="0070C0"/>
              </a:solidFill>
              <a:effectLst/>
              <a:uLnTx/>
              <a:uFillTx/>
              <a:latin typeface="Arial" charset="0"/>
              <a:ea typeface="+mn-ea"/>
              <a:cs typeface="+mn-cs"/>
            </a:endParaRPr>
          </a:p>
        </p:txBody>
      </p:sp>
      <p:pic>
        <p:nvPicPr>
          <p:cNvPr id="6" name="Picture 5">
            <a:extLst>
              <a:ext uri="{FF2B5EF4-FFF2-40B4-BE49-F238E27FC236}">
                <a16:creationId xmlns:a16="http://schemas.microsoft.com/office/drawing/2014/main" id="{B8EF666B-4BFF-4085-954C-C705197A4F80}"/>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0344" t="67817" r="72415" b="9195"/>
          <a:stretch/>
        </p:blipFill>
        <p:spPr>
          <a:xfrm>
            <a:off x="11377466" y="0"/>
            <a:ext cx="814534" cy="814534"/>
          </a:xfrm>
          <a:prstGeom prst="rect">
            <a:avLst/>
          </a:prstGeom>
        </p:spPr>
      </p:pic>
    </p:spTree>
    <p:extLst>
      <p:ext uri="{BB962C8B-B14F-4D97-AF65-F5344CB8AC3E}">
        <p14:creationId xmlns:p14="http://schemas.microsoft.com/office/powerpoint/2010/main" val="258197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alpha val="34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solidFill>
                  <a:schemeClr val="bg2">
                    <a:lumMod val="25000"/>
                  </a:schemeClr>
                </a:solidFill>
                <a:latin typeface="Calibri" panose="020F0502020204030204" pitchFamily="34" charset="0"/>
                <a:cs typeface="Calibri" panose="020F0502020204030204" pitchFamily="34" charset="0"/>
              </a:rPr>
              <a:t>Integrated MWM Approaches </a:t>
            </a:r>
          </a:p>
        </p:txBody>
      </p:sp>
      <p:sp>
        <p:nvSpPr>
          <p:cNvPr id="7" name="Rectangle 6"/>
          <p:cNvSpPr/>
          <p:nvPr/>
        </p:nvSpPr>
        <p:spPr>
          <a:xfrm>
            <a:off x="1" y="1600200"/>
            <a:ext cx="1724024" cy="990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pic>
        <p:nvPicPr>
          <p:cNvPr id="4" name="Picture 3">
            <a:extLst>
              <a:ext uri="{FF2B5EF4-FFF2-40B4-BE49-F238E27FC236}">
                <a16:creationId xmlns:a16="http://schemas.microsoft.com/office/drawing/2014/main" id="{13ABD285-2E45-4032-8219-0A89F2E59155}"/>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0344" t="67817" r="72415" b="9195"/>
          <a:stretch/>
        </p:blipFill>
        <p:spPr>
          <a:xfrm>
            <a:off x="11377466" y="0"/>
            <a:ext cx="814534" cy="814534"/>
          </a:xfrm>
          <a:prstGeom prst="rect">
            <a:avLst/>
          </a:prstGeom>
        </p:spPr>
      </p:pic>
      <p:sp>
        <p:nvSpPr>
          <p:cNvPr id="2" name="Slide Number Placeholder 1">
            <a:extLst>
              <a:ext uri="{FF2B5EF4-FFF2-40B4-BE49-F238E27FC236}">
                <a16:creationId xmlns:a16="http://schemas.microsoft.com/office/drawing/2014/main" id="{C5105390-C458-4F20-BB01-4E8E6E08F826}"/>
              </a:ext>
            </a:extLst>
          </p:cNvPr>
          <p:cNvSpPr>
            <a:spLocks noGrp="1"/>
          </p:cNvSpPr>
          <p:nvPr>
            <p:ph type="sldNum" sz="quarter" idx="11"/>
          </p:nvPr>
        </p:nvSpPr>
        <p:spPr/>
        <p:txBody>
          <a:bodyPr/>
          <a:lstStyle/>
          <a:p>
            <a:pPr>
              <a:defRPr/>
            </a:pPr>
            <a:fld id="{D822A769-B908-4589-9EBC-D0536149EA60}" type="slidenum">
              <a:rPr lang="en-US" smtClean="0">
                <a:solidFill>
                  <a:schemeClr val="bg2">
                    <a:lumMod val="25000"/>
                  </a:schemeClr>
                </a:solidFill>
              </a:rPr>
              <a:pPr>
                <a:defRPr/>
              </a:pPr>
              <a:t>3</a:t>
            </a:fld>
            <a:endParaRPr lang="en-US" dirty="0">
              <a:solidFill>
                <a:schemeClr val="bg2">
                  <a:lumMod val="25000"/>
                </a:schemeClr>
              </a:solidFill>
            </a:endParaRPr>
          </a:p>
        </p:txBody>
      </p:sp>
    </p:spTree>
    <p:extLst>
      <p:ext uri="{BB962C8B-B14F-4D97-AF65-F5344CB8AC3E}">
        <p14:creationId xmlns:p14="http://schemas.microsoft.com/office/powerpoint/2010/main" val="2140883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alpha val="34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1200" y="191778"/>
            <a:ext cx="11928953" cy="1127642"/>
          </a:xfrm>
        </p:spPr>
        <p:txBody>
          <a:bodyPr/>
          <a:lstStyle/>
          <a:p>
            <a:pPr eaLnBrk="1" hangingPunct="1"/>
            <a:r>
              <a:rPr lang="en-US" b="1" dirty="0">
                <a:solidFill>
                  <a:srgbClr val="002060"/>
                </a:solidFill>
                <a:latin typeface="Calibri" pitchFamily="34" charset="0"/>
              </a:rPr>
              <a:t>Annual EV Sales by County</a:t>
            </a:r>
          </a:p>
        </p:txBody>
      </p:sp>
      <p:sp>
        <p:nvSpPr>
          <p:cNvPr id="4" name="Slide Number Placeholder 3"/>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E964436-13AA-40A1-AA7E-3C25EE5325C7}"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400" b="1" i="0" u="none" strike="noStrike" kern="1200" cap="none" spc="0" normalizeH="0" baseline="0" noProof="0">
              <a:ln>
                <a:noFill/>
              </a:ln>
              <a:solidFill>
                <a:srgbClr val="FFFFFF"/>
              </a:solidFill>
              <a:effectLst/>
              <a:uLnTx/>
              <a:uFillTx/>
              <a:latin typeface="Tw Cen MT"/>
              <a:ea typeface="+mn-ea"/>
              <a:cs typeface="+mn-cs"/>
            </a:endParaRPr>
          </a:p>
        </p:txBody>
      </p:sp>
      <p:sp>
        <p:nvSpPr>
          <p:cNvPr id="6" name="Slide Number Placeholder 2"/>
          <p:cNvSpPr txBox="1">
            <a:spLocks/>
          </p:cNvSpPr>
          <p:nvPr/>
        </p:nvSpPr>
        <p:spPr>
          <a:xfrm>
            <a:off x="0" y="1271588"/>
            <a:ext cx="711200" cy="241448"/>
          </a:xfrm>
          <a:prstGeom prst="rect">
            <a:avLst/>
          </a:prstGeom>
          <a:solidFill>
            <a:srgbClr val="FFC000"/>
          </a:solidFill>
          <a:ln>
            <a:miter lim="800000"/>
            <a:headEnd/>
            <a:tailEnd/>
          </a:ln>
        </p:spPr>
        <p:txBody>
          <a:bodyPr vert="horz" wrap="square" lIns="91440" tIns="45720" rIns="91440" bIns="45720" numCol="1" anchor="ctr" anchorCtr="0" compatLnSpc="1">
            <a:prstTxWarp prst="textNoShape">
              <a:avLst/>
            </a:prstTxWarp>
            <a:noAutofit/>
          </a:bodyPr>
          <a:lstStyle>
            <a:defPPr>
              <a:defRPr lang="en-US"/>
            </a:defPPr>
            <a:lvl1pPr algn="ctr" fontAlgn="base">
              <a:lnSpc>
                <a:spcPct val="110000"/>
              </a:lnSpc>
              <a:spcBef>
                <a:spcPct val="0"/>
              </a:spcBef>
              <a:spcAft>
                <a:spcPct val="0"/>
              </a:spcAft>
              <a:defRPr sz="1400" b="1">
                <a:solidFill>
                  <a:srgbClr val="0070C0"/>
                </a:solidFill>
                <a:latin typeface="Arial" charset="0"/>
              </a:defRPr>
            </a:lvl1p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charset="0"/>
                <a:ea typeface="+mn-ea"/>
                <a:cs typeface="+mn-cs"/>
              </a:rPr>
              <a:t>30</a:t>
            </a:r>
          </a:p>
        </p:txBody>
      </p:sp>
      <p:pic>
        <p:nvPicPr>
          <p:cNvPr id="8" name="Picture 7" descr="C:\Users\JZHENG25\AppData\Local\Microsoft\Windows\INetCache\Content.Word\Figure 3.jpg">
            <a:extLst>
              <a:ext uri="{FF2B5EF4-FFF2-40B4-BE49-F238E27FC236}">
                <a16:creationId xmlns:a16="http://schemas.microsoft.com/office/drawing/2014/main" id="{54DFDD15-015C-4F8B-9636-E39D8F938BC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4335" y="1707392"/>
            <a:ext cx="8737092" cy="5150608"/>
          </a:xfrm>
          <a:prstGeom prst="rect">
            <a:avLst/>
          </a:prstGeom>
          <a:noFill/>
          <a:ln>
            <a:solidFill>
              <a:schemeClr val="bg2">
                <a:lumMod val="50000"/>
              </a:schemeClr>
            </a:solidFill>
          </a:ln>
        </p:spPr>
      </p:pic>
      <p:sp>
        <p:nvSpPr>
          <p:cNvPr id="3" name="TextBox 2">
            <a:extLst>
              <a:ext uri="{FF2B5EF4-FFF2-40B4-BE49-F238E27FC236}">
                <a16:creationId xmlns:a16="http://schemas.microsoft.com/office/drawing/2014/main" id="{881A2F61-8BAA-4C47-865D-46CE5C6AF47C}"/>
              </a:ext>
            </a:extLst>
          </p:cNvPr>
          <p:cNvSpPr txBox="1"/>
          <p:nvPr/>
        </p:nvSpPr>
        <p:spPr>
          <a:xfrm>
            <a:off x="10341427" y="5626313"/>
            <a:ext cx="1955800" cy="1200329"/>
          </a:xfrm>
          <a:prstGeom prst="rect">
            <a:avLst/>
          </a:prstGeom>
          <a:noFill/>
        </p:spPr>
        <p:txBody>
          <a:bodyPr wrap="square" rtlCol="0">
            <a:spAutoFit/>
          </a:bodyPr>
          <a:lstStyle/>
          <a:p>
            <a:pPr lvl="0">
              <a:defRPr/>
            </a:pPr>
            <a:r>
              <a:rPr lang="en-US" dirty="0">
                <a:solidFill>
                  <a:prstClr val="black"/>
                </a:solidFill>
                <a:latin typeface="Calibri" panose="020F0502020204030204" pitchFamily="34" charset="0"/>
                <a:cs typeface="Calibri" panose="020F0502020204030204" pitchFamily="34" charset="0"/>
              </a:rPr>
              <a:t>Ning Ai, Junjun Zheng, and </a:t>
            </a:r>
            <a:r>
              <a:rPr lang="en-US" dirty="0" err="1">
                <a:solidFill>
                  <a:prstClr val="black"/>
                </a:solidFill>
                <a:latin typeface="Calibri" panose="020F0502020204030204" pitchFamily="34" charset="0"/>
                <a:cs typeface="Calibri" panose="020F0502020204030204" pitchFamily="34" charset="0"/>
              </a:rPr>
              <a:t>Weiqiang</a:t>
            </a:r>
            <a:r>
              <a:rPr lang="en-US" dirty="0">
                <a:solidFill>
                  <a:prstClr val="black"/>
                </a:solidFill>
                <a:latin typeface="Calibri" panose="020F0502020204030204" pitchFamily="34" charset="0"/>
                <a:cs typeface="Calibri" panose="020F0502020204030204" pitchFamily="34" charset="0"/>
              </a:rPr>
              <a:t> Chen (2019)</a:t>
            </a:r>
          </a:p>
        </p:txBody>
      </p:sp>
      <p:pic>
        <p:nvPicPr>
          <p:cNvPr id="7" name="Picture 6">
            <a:extLst>
              <a:ext uri="{FF2B5EF4-FFF2-40B4-BE49-F238E27FC236}">
                <a16:creationId xmlns:a16="http://schemas.microsoft.com/office/drawing/2014/main" id="{E88C2BE2-4F06-48A1-A23A-688017905149}"/>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0344" t="67817" r="72415" b="9195"/>
          <a:stretch/>
        </p:blipFill>
        <p:spPr>
          <a:xfrm>
            <a:off x="11377466" y="0"/>
            <a:ext cx="814534" cy="814534"/>
          </a:xfrm>
          <a:prstGeom prst="rect">
            <a:avLst/>
          </a:prstGeom>
        </p:spPr>
      </p:pic>
    </p:spTree>
    <p:extLst>
      <p:ext uri="{BB962C8B-B14F-4D97-AF65-F5344CB8AC3E}">
        <p14:creationId xmlns:p14="http://schemas.microsoft.com/office/powerpoint/2010/main" val="2338768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alpha val="34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1201" y="191778"/>
            <a:ext cx="10604500" cy="1127642"/>
          </a:xfrm>
        </p:spPr>
        <p:txBody>
          <a:bodyPr/>
          <a:lstStyle/>
          <a:p>
            <a:pPr eaLnBrk="1" hangingPunct="1"/>
            <a:r>
              <a:rPr lang="en-US" sz="4000" b="1" dirty="0">
                <a:solidFill>
                  <a:srgbClr val="002060"/>
                </a:solidFill>
                <a:latin typeface="Calibri" pitchFamily="34" charset="0"/>
              </a:rPr>
              <a:t>Accumulative EOL EV Batteries vs. </a:t>
            </a:r>
            <a:br>
              <a:rPr lang="en-US" sz="4000" b="1" dirty="0">
                <a:solidFill>
                  <a:srgbClr val="002060"/>
                </a:solidFill>
                <a:latin typeface="Calibri" pitchFamily="34" charset="0"/>
              </a:rPr>
            </a:br>
            <a:r>
              <a:rPr lang="en-US" sz="4000" b="1" dirty="0">
                <a:solidFill>
                  <a:srgbClr val="002060"/>
                </a:solidFill>
                <a:latin typeface="Calibri" pitchFamily="34" charset="0"/>
              </a:rPr>
              <a:t>Potential Uses in California</a:t>
            </a:r>
          </a:p>
        </p:txBody>
      </p:sp>
      <p:sp>
        <p:nvSpPr>
          <p:cNvPr id="4" name="Slide Number Placeholder 3"/>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E964436-13AA-40A1-AA7E-3C25EE5325C7}"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pic>
        <p:nvPicPr>
          <p:cNvPr id="7" name="Picture 6" descr="C:\Users\JZHENG25\AppData\Local\Microsoft\Windows\INetCache\Content.Word\Figure 9.jpg">
            <a:extLst>
              <a:ext uri="{FF2B5EF4-FFF2-40B4-BE49-F238E27FC236}">
                <a16:creationId xmlns:a16="http://schemas.microsoft.com/office/drawing/2014/main" id="{B60F085F-FEC6-4FD9-AA44-9A27AE396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8987" y="1538433"/>
            <a:ext cx="9503110" cy="5320146"/>
          </a:xfrm>
          <a:prstGeom prst="rect">
            <a:avLst/>
          </a:prstGeom>
          <a:noFill/>
          <a:ln>
            <a:solidFill>
              <a:schemeClr val="bg2">
                <a:lumMod val="50000"/>
              </a:schemeClr>
            </a:solidFill>
          </a:ln>
        </p:spPr>
      </p:pic>
      <p:sp>
        <p:nvSpPr>
          <p:cNvPr id="9" name="TextBox 8">
            <a:extLst>
              <a:ext uri="{FF2B5EF4-FFF2-40B4-BE49-F238E27FC236}">
                <a16:creationId xmlns:a16="http://schemas.microsoft.com/office/drawing/2014/main" id="{FFE38922-0B7F-4154-A8F2-413644ACF5CF}"/>
              </a:ext>
            </a:extLst>
          </p:cNvPr>
          <p:cNvSpPr txBox="1"/>
          <p:nvPr/>
        </p:nvSpPr>
        <p:spPr>
          <a:xfrm>
            <a:off x="10392097" y="5465893"/>
            <a:ext cx="19558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Ning Ai, Junjun Zheng, and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Weiqiang</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Chen (2019)</a:t>
            </a:r>
          </a:p>
        </p:txBody>
      </p:sp>
      <p:sp>
        <p:nvSpPr>
          <p:cNvPr id="10" name="Slide Number Placeholder 2">
            <a:extLst>
              <a:ext uri="{FF2B5EF4-FFF2-40B4-BE49-F238E27FC236}">
                <a16:creationId xmlns:a16="http://schemas.microsoft.com/office/drawing/2014/main" id="{5A1B2217-C412-490A-A8AD-36571311A17A}"/>
              </a:ext>
            </a:extLst>
          </p:cNvPr>
          <p:cNvSpPr txBox="1">
            <a:spLocks/>
          </p:cNvSpPr>
          <p:nvPr/>
        </p:nvSpPr>
        <p:spPr>
          <a:xfrm>
            <a:off x="0" y="1271589"/>
            <a:ext cx="711199" cy="244474"/>
          </a:xfrm>
          <a:prstGeom prst="rect">
            <a:avLst/>
          </a:prstGeom>
          <a:solidFill>
            <a:srgbClr val="FFC000"/>
          </a:solidFill>
          <a:ln>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10000"/>
              </a:lnSpc>
              <a:spcBef>
                <a:spcPct val="0"/>
              </a:spcBef>
              <a:spcAft>
                <a:spcPct val="0"/>
              </a:spcAft>
              <a:buClrTx/>
              <a:buSzTx/>
              <a:buFontTx/>
              <a:buNone/>
              <a:tabLst/>
              <a:defRPr/>
            </a:pPr>
            <a:fld id="{A925EB01-911C-4EE8-9222-1B7A689CF97B}" type="slidenum">
              <a:rPr kumimoji="0" lang="en-US" sz="1400" b="1" i="0" u="none" strike="noStrike" kern="1200" cap="none" spc="0" normalizeH="0" baseline="0" noProof="0">
                <a:ln>
                  <a:noFill/>
                </a:ln>
                <a:solidFill>
                  <a:srgbClr val="0070C0"/>
                </a:solidFill>
                <a:effectLst/>
                <a:uLnTx/>
                <a:uFillTx/>
                <a:latin typeface="Arial" charset="0"/>
                <a:ea typeface="+mn-ea"/>
                <a:cs typeface="+mn-cs"/>
              </a:rPr>
              <a:pPr marL="0" marR="0" lvl="0" indent="0" algn="ctr" defTabSz="914400" rtl="0" eaLnBrk="1" fontAlgn="base" latinLnBrk="0" hangingPunct="1">
                <a:lnSpc>
                  <a:spcPct val="110000"/>
                </a:lnSpc>
                <a:spcBef>
                  <a:spcPct val="0"/>
                </a:spcBef>
                <a:spcAft>
                  <a:spcPct val="0"/>
                </a:spcAft>
                <a:buClrTx/>
                <a:buSzTx/>
                <a:buFontTx/>
                <a:buNone/>
                <a:tabLst/>
                <a:defRPr/>
              </a:pPr>
              <a:t>31</a:t>
            </a:fld>
            <a:endParaRPr kumimoji="0" lang="en-US" sz="1400" b="1" i="0" u="none" strike="noStrike" kern="1200" cap="none" spc="0" normalizeH="0" baseline="0" noProof="0" dirty="0">
              <a:ln>
                <a:noFill/>
              </a:ln>
              <a:solidFill>
                <a:srgbClr val="0070C0"/>
              </a:solidFill>
              <a:effectLst/>
              <a:uLnTx/>
              <a:uFillTx/>
              <a:latin typeface="Arial" charset="0"/>
              <a:ea typeface="+mn-ea"/>
              <a:cs typeface="+mn-cs"/>
            </a:endParaRPr>
          </a:p>
        </p:txBody>
      </p:sp>
      <p:pic>
        <p:nvPicPr>
          <p:cNvPr id="8" name="Picture 7">
            <a:extLst>
              <a:ext uri="{FF2B5EF4-FFF2-40B4-BE49-F238E27FC236}">
                <a16:creationId xmlns:a16="http://schemas.microsoft.com/office/drawing/2014/main" id="{C71DDC5A-3934-4EE0-AB15-85190E81258D}"/>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0344" t="67817" r="72415" b="9195"/>
          <a:stretch/>
        </p:blipFill>
        <p:spPr>
          <a:xfrm>
            <a:off x="11377466" y="0"/>
            <a:ext cx="814534" cy="814534"/>
          </a:xfrm>
          <a:prstGeom prst="rect">
            <a:avLst/>
          </a:prstGeom>
        </p:spPr>
      </p:pic>
    </p:spTree>
    <p:extLst>
      <p:ext uri="{BB962C8B-B14F-4D97-AF65-F5344CB8AC3E}">
        <p14:creationId xmlns:p14="http://schemas.microsoft.com/office/powerpoint/2010/main" val="4154205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alpha val="34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828800" y="1600200"/>
            <a:ext cx="10160000" cy="990600"/>
          </a:xfrm>
        </p:spPr>
        <p:txBody>
          <a:bodyPr/>
          <a:lstStyle/>
          <a:p>
            <a:r>
              <a:rPr lang="en-US" b="1" dirty="0">
                <a:solidFill>
                  <a:schemeClr val="bg2">
                    <a:lumMod val="25000"/>
                  </a:schemeClr>
                </a:solidFill>
                <a:latin typeface="Calibri" panose="020F0502020204030204" pitchFamily="34" charset="0"/>
                <a:cs typeface="Calibri" panose="020F0502020204030204" pitchFamily="34" charset="0"/>
              </a:rPr>
              <a:t>Summary</a:t>
            </a:r>
          </a:p>
        </p:txBody>
      </p:sp>
      <p:sp>
        <p:nvSpPr>
          <p:cNvPr id="7" name="Rectangle 6"/>
          <p:cNvSpPr/>
          <p:nvPr/>
        </p:nvSpPr>
        <p:spPr>
          <a:xfrm>
            <a:off x="0" y="1600200"/>
            <a:ext cx="1740067" cy="990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pic>
        <p:nvPicPr>
          <p:cNvPr id="4" name="Picture 3">
            <a:extLst>
              <a:ext uri="{FF2B5EF4-FFF2-40B4-BE49-F238E27FC236}">
                <a16:creationId xmlns:a16="http://schemas.microsoft.com/office/drawing/2014/main" id="{13ABD285-2E45-4032-8219-0A89F2E59155}"/>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0344" t="67817" r="72415" b="9195"/>
          <a:stretch/>
        </p:blipFill>
        <p:spPr>
          <a:xfrm>
            <a:off x="11377466" y="0"/>
            <a:ext cx="814534" cy="814534"/>
          </a:xfrm>
          <a:prstGeom prst="rect">
            <a:avLst/>
          </a:prstGeom>
        </p:spPr>
      </p:pic>
      <p:sp>
        <p:nvSpPr>
          <p:cNvPr id="2" name="Slide Number Placeholder 1">
            <a:extLst>
              <a:ext uri="{FF2B5EF4-FFF2-40B4-BE49-F238E27FC236}">
                <a16:creationId xmlns:a16="http://schemas.microsoft.com/office/drawing/2014/main" id="{97ABE860-5E92-4C0A-9B23-9F63ED51E8F2}"/>
              </a:ext>
            </a:extLst>
          </p:cNvPr>
          <p:cNvSpPr>
            <a:spLocks noGrp="1"/>
          </p:cNvSpPr>
          <p:nvPr>
            <p:ph type="sldNum" sz="quarter" idx="11"/>
          </p:nvPr>
        </p:nvSpPr>
        <p:spPr/>
        <p:txBody>
          <a:bodyPr/>
          <a:lstStyle/>
          <a:p>
            <a:pPr>
              <a:defRPr/>
            </a:pPr>
            <a:fld id="{D822A769-B908-4589-9EBC-D0536149EA60}" type="slidenum">
              <a:rPr lang="en-US" smtClean="0">
                <a:solidFill>
                  <a:schemeClr val="bg2">
                    <a:lumMod val="25000"/>
                  </a:schemeClr>
                </a:solidFill>
              </a:rPr>
              <a:pPr>
                <a:defRPr/>
              </a:pPr>
              <a:t>32</a:t>
            </a:fld>
            <a:endParaRPr lang="en-US" dirty="0">
              <a:solidFill>
                <a:schemeClr val="bg2">
                  <a:lumMod val="25000"/>
                </a:schemeClr>
              </a:solidFill>
            </a:endParaRPr>
          </a:p>
        </p:txBody>
      </p:sp>
    </p:spTree>
    <p:extLst>
      <p:ext uri="{BB962C8B-B14F-4D97-AF65-F5344CB8AC3E}">
        <p14:creationId xmlns:p14="http://schemas.microsoft.com/office/powerpoint/2010/main" val="3552183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alpha val="34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598" y="1825625"/>
            <a:ext cx="11162881" cy="4689475"/>
          </a:xfrm>
        </p:spPr>
        <p:txBody>
          <a:bodyPr>
            <a:normAutofit fontScale="85000" lnSpcReduction="10000"/>
          </a:bodyPr>
          <a:lstStyle/>
          <a:p>
            <a:pPr>
              <a:lnSpc>
                <a:spcPct val="150000"/>
              </a:lnSpc>
              <a:spcBef>
                <a:spcPts val="1200"/>
              </a:spcBef>
              <a:buClr>
                <a:srgbClr val="0070C0"/>
              </a:buClr>
              <a:buFont typeface="Wingdings" pitchFamily="2" charset="2"/>
              <a:buChar char="q"/>
            </a:pPr>
            <a:r>
              <a:rPr lang="en-US" sz="3200" dirty="0">
                <a:solidFill>
                  <a:srgbClr val="002060"/>
                </a:solidFill>
                <a:latin typeface="Calibri" pitchFamily="34" charset="0"/>
              </a:rPr>
              <a:t>Sustainable policies need to be economically viable and sustainable. </a:t>
            </a:r>
          </a:p>
          <a:p>
            <a:pPr>
              <a:lnSpc>
                <a:spcPct val="150000"/>
              </a:lnSpc>
              <a:spcBef>
                <a:spcPts val="1200"/>
              </a:spcBef>
              <a:buClr>
                <a:srgbClr val="0070C0"/>
              </a:buClr>
              <a:buFont typeface="Wingdings" pitchFamily="2" charset="2"/>
              <a:buChar char="q"/>
            </a:pPr>
            <a:r>
              <a:rPr lang="en-US" sz="3200" dirty="0">
                <a:solidFill>
                  <a:srgbClr val="002060"/>
                </a:solidFill>
                <a:latin typeface="Calibri" pitchFamily="34" charset="0"/>
              </a:rPr>
              <a:t>Redistribution of costs and benefits necessitates careful examination. </a:t>
            </a:r>
          </a:p>
          <a:p>
            <a:pPr>
              <a:lnSpc>
                <a:spcPct val="150000"/>
              </a:lnSpc>
              <a:spcBef>
                <a:spcPts val="1200"/>
              </a:spcBef>
              <a:buClr>
                <a:srgbClr val="0070C0"/>
              </a:buClr>
              <a:buFont typeface="Wingdings" pitchFamily="2" charset="2"/>
              <a:buChar char="q"/>
            </a:pPr>
            <a:r>
              <a:rPr lang="en-US" sz="3200" dirty="0">
                <a:solidFill>
                  <a:srgbClr val="002060"/>
                </a:solidFill>
                <a:latin typeface="Calibri" pitchFamily="34" charset="0"/>
              </a:rPr>
              <a:t>Implementing local solutions would necessitate proactive facility planning and region-wide coordinated efforts.</a:t>
            </a:r>
          </a:p>
          <a:p>
            <a:pPr>
              <a:lnSpc>
                <a:spcPct val="150000"/>
              </a:lnSpc>
              <a:spcBef>
                <a:spcPts val="1200"/>
              </a:spcBef>
              <a:buClr>
                <a:srgbClr val="0070C0"/>
              </a:buClr>
              <a:buFont typeface="Wingdings" pitchFamily="2" charset="2"/>
              <a:buChar char="q"/>
            </a:pPr>
            <a:r>
              <a:rPr lang="en-US" sz="3200" dirty="0">
                <a:solidFill>
                  <a:srgbClr val="002060"/>
                </a:solidFill>
                <a:latin typeface="Calibri" pitchFamily="34" charset="0"/>
              </a:rPr>
              <a:t>Top-down and bottom-up approaches are both needed; education and innovation are critical. </a:t>
            </a:r>
            <a:endParaRPr lang="en-US" dirty="0">
              <a:latin typeface="Calibri" pitchFamily="34" charset="0"/>
              <a:cs typeface="Calibri" pitchFamily="34" charset="0"/>
            </a:endParaRPr>
          </a:p>
          <a:p>
            <a:pPr>
              <a:spcBef>
                <a:spcPts val="1200"/>
              </a:spcBef>
              <a:buClr>
                <a:srgbClr val="0070C0"/>
              </a:buClr>
              <a:buFont typeface="Wingdings" pitchFamily="2" charset="2"/>
              <a:buChar char="q"/>
            </a:pPr>
            <a:endParaRPr lang="en-US" altLang="en-US" sz="3200" dirty="0">
              <a:solidFill>
                <a:srgbClr val="002060"/>
              </a:solidFill>
              <a:latin typeface="Calibri" pitchFamily="34" charset="0"/>
            </a:endParaRPr>
          </a:p>
        </p:txBody>
      </p:sp>
      <p:sp>
        <p:nvSpPr>
          <p:cNvPr id="4" name="Slide Number Placeholder 3"/>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6D860D-FCF7-4E36-AFBE-FC1339C39888}" type="slidenum">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11198" y="184944"/>
            <a:ext cx="10820402" cy="990600"/>
          </a:xfrm>
        </p:spPr>
        <p:txBody>
          <a:bodyPr>
            <a:normAutofit/>
          </a:bodyPr>
          <a:lstStyle/>
          <a:p>
            <a:r>
              <a:rPr lang="en-US" sz="4000" b="1" dirty="0">
                <a:solidFill>
                  <a:srgbClr val="002060"/>
                </a:solidFill>
                <a:latin typeface="Calibri" pitchFamily="34" charset="0"/>
                <a:cs typeface="Calibri" pitchFamily="34" charset="0"/>
              </a:rPr>
              <a:t>Policy Discussions</a:t>
            </a:r>
          </a:p>
        </p:txBody>
      </p:sp>
      <p:sp>
        <p:nvSpPr>
          <p:cNvPr id="5" name="Slide Number Placeholder 2">
            <a:extLst>
              <a:ext uri="{FF2B5EF4-FFF2-40B4-BE49-F238E27FC236}">
                <a16:creationId xmlns:a16="http://schemas.microsoft.com/office/drawing/2014/main" id="{AA10C5BE-0846-4FC3-8620-89E1E8C8844B}"/>
              </a:ext>
            </a:extLst>
          </p:cNvPr>
          <p:cNvSpPr txBox="1">
            <a:spLocks/>
          </p:cNvSpPr>
          <p:nvPr/>
        </p:nvSpPr>
        <p:spPr>
          <a:xfrm>
            <a:off x="0" y="1271589"/>
            <a:ext cx="711199" cy="244474"/>
          </a:xfrm>
          <a:prstGeom prst="rect">
            <a:avLst/>
          </a:prstGeom>
          <a:solidFill>
            <a:srgbClr val="FFC000"/>
          </a:solidFill>
          <a:ln>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10000"/>
              </a:lnSpc>
              <a:spcBef>
                <a:spcPct val="0"/>
              </a:spcBef>
              <a:spcAft>
                <a:spcPct val="0"/>
              </a:spcAft>
              <a:buClrTx/>
              <a:buSzTx/>
              <a:buFontTx/>
              <a:buNone/>
              <a:tabLst/>
              <a:defRPr/>
            </a:pPr>
            <a:fld id="{A925EB01-911C-4EE8-9222-1B7A689CF97B}" type="slidenum">
              <a:rPr kumimoji="0" lang="en-US" sz="1400" b="1" i="0" u="none" strike="noStrike" kern="1200" cap="none" spc="0" normalizeH="0" baseline="0" noProof="0">
                <a:ln>
                  <a:noFill/>
                </a:ln>
                <a:solidFill>
                  <a:srgbClr val="0070C0"/>
                </a:solidFill>
                <a:effectLst/>
                <a:uLnTx/>
                <a:uFillTx/>
                <a:latin typeface="Arial" charset="0"/>
                <a:ea typeface="+mn-ea"/>
                <a:cs typeface="+mn-cs"/>
              </a:rPr>
              <a:pPr marL="0" marR="0" lvl="0" indent="0" algn="ctr" defTabSz="914400" rtl="0" eaLnBrk="1" fontAlgn="base" latinLnBrk="0" hangingPunct="1">
                <a:lnSpc>
                  <a:spcPct val="110000"/>
                </a:lnSpc>
                <a:spcBef>
                  <a:spcPct val="0"/>
                </a:spcBef>
                <a:spcAft>
                  <a:spcPct val="0"/>
                </a:spcAft>
                <a:buClrTx/>
                <a:buSzTx/>
                <a:buFontTx/>
                <a:buNone/>
                <a:tabLst/>
                <a:defRPr/>
              </a:pPr>
              <a:t>33</a:t>
            </a:fld>
            <a:endParaRPr kumimoji="0" lang="en-US" sz="1400" b="1" i="0" u="none" strike="noStrike" kern="1200" cap="none" spc="0" normalizeH="0" baseline="0" noProof="0" dirty="0">
              <a:ln>
                <a:noFill/>
              </a:ln>
              <a:solidFill>
                <a:srgbClr val="0070C0"/>
              </a:solidFill>
              <a:effectLst/>
              <a:uLnTx/>
              <a:uFillTx/>
              <a:latin typeface="Arial" charset="0"/>
              <a:ea typeface="+mn-ea"/>
              <a:cs typeface="+mn-cs"/>
            </a:endParaRPr>
          </a:p>
        </p:txBody>
      </p:sp>
      <p:pic>
        <p:nvPicPr>
          <p:cNvPr id="7" name="Picture 6">
            <a:extLst>
              <a:ext uri="{FF2B5EF4-FFF2-40B4-BE49-F238E27FC236}">
                <a16:creationId xmlns:a16="http://schemas.microsoft.com/office/drawing/2014/main" id="{1E14540A-6F14-4AD2-A30A-7CF2793DFA8F}"/>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0344" t="67817" r="72415" b="9195"/>
          <a:stretch/>
        </p:blipFill>
        <p:spPr>
          <a:xfrm>
            <a:off x="11370884" y="0"/>
            <a:ext cx="814534" cy="814534"/>
          </a:xfrm>
          <a:prstGeom prst="rect">
            <a:avLst/>
          </a:prstGeom>
        </p:spPr>
      </p:pic>
    </p:spTree>
    <p:extLst>
      <p:ext uri="{BB962C8B-B14F-4D97-AF65-F5344CB8AC3E}">
        <p14:creationId xmlns:p14="http://schemas.microsoft.com/office/powerpoint/2010/main" val="1610874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alpha val="34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AFD00A0-C3B8-403D-A22B-C7205C9866D5}"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400" b="1" i="0" u="none" strike="noStrike" kern="1200" cap="none" spc="0" normalizeH="0" baseline="0" noProof="0">
              <a:ln>
                <a:noFill/>
              </a:ln>
              <a:solidFill>
                <a:srgbClr val="FFFFFF"/>
              </a:solidFill>
              <a:effectLst/>
              <a:uLnTx/>
              <a:uFillTx/>
              <a:latin typeface="Tw Cen MT"/>
              <a:ea typeface="+mn-ea"/>
              <a:cs typeface="+mn-cs"/>
            </a:endParaRPr>
          </a:p>
        </p:txBody>
      </p:sp>
      <p:sp>
        <p:nvSpPr>
          <p:cNvPr id="5" name="Slide Number Placeholder 3"/>
          <p:cNvSpPr txBox="1">
            <a:spLocks/>
          </p:cNvSpPr>
          <p:nvPr/>
        </p:nvSpPr>
        <p:spPr bwMode="auto">
          <a:xfrm>
            <a:off x="0" y="1271589"/>
            <a:ext cx="711200" cy="244475"/>
          </a:xfrm>
          <a:prstGeom prst="rect">
            <a:avLst/>
          </a:prstGeom>
          <a:solidFill>
            <a:srgbClr val="FFC000"/>
          </a:solidFill>
          <a:ln>
            <a:miter lim="800000"/>
            <a:headEnd/>
            <a:tailEnd/>
          </a:ln>
        </p:spPr>
        <p:txBody>
          <a:bodyPr vert="horz" wrap="square" lIns="91440" tIns="45720" rIns="91440" bIns="45720" numCol="1" anchor="ctr" anchorCtr="0" compatLnSpc="1">
            <a:prstTxWarp prst="textNoShape">
              <a:avLst/>
            </a:prstTxWarp>
            <a:noAutofit/>
          </a:bodyPr>
          <a:lstStyle>
            <a:defPPr>
              <a:defRPr lang="en-US"/>
            </a:defPPr>
            <a:lvl1pPr algn="ctr" fontAlgn="base">
              <a:lnSpc>
                <a:spcPct val="110000"/>
              </a:lnSpc>
              <a:spcBef>
                <a:spcPct val="0"/>
              </a:spcBef>
              <a:spcAft>
                <a:spcPct val="0"/>
              </a:spcAft>
              <a:defRPr sz="1400" b="1">
                <a:solidFill>
                  <a:srgbClr val="0070C0"/>
                </a:solidFill>
                <a:latin typeface="Arial" charset="0"/>
              </a:defRPr>
            </a:lvl1pPr>
          </a:lstStyle>
          <a:p>
            <a:pPr marL="0" marR="0" lvl="0" indent="0" algn="ctr" defTabSz="914400" rtl="0" eaLnBrk="1" fontAlgn="base" latinLnBrk="0" hangingPunct="1">
              <a:lnSpc>
                <a:spcPct val="110000"/>
              </a:lnSpc>
              <a:spcBef>
                <a:spcPct val="0"/>
              </a:spcBef>
              <a:spcAft>
                <a:spcPct val="0"/>
              </a:spcAft>
              <a:buClrTx/>
              <a:buSzTx/>
              <a:buFontTx/>
              <a:buNone/>
              <a:tabLst/>
              <a:defRPr/>
            </a:pPr>
            <a:fld id="{721C7963-C09D-4A19-8C07-71631EA87AF9}" type="slidenum">
              <a:rPr kumimoji="0" lang="en-US" sz="1400" b="1" i="0" u="none" strike="noStrike" kern="1200" cap="none" spc="0" normalizeH="0" baseline="0" noProof="0">
                <a:ln>
                  <a:noFill/>
                </a:ln>
                <a:solidFill>
                  <a:srgbClr val="0070C0"/>
                </a:solidFill>
                <a:effectLst/>
                <a:uLnTx/>
                <a:uFillTx/>
                <a:latin typeface="Arial" charset="0"/>
                <a:ea typeface="+mn-ea"/>
                <a:cs typeface="+mn-cs"/>
              </a:rPr>
              <a:pPr marL="0" marR="0" lvl="0" indent="0" algn="ctr" defTabSz="914400" rtl="0" eaLnBrk="1" fontAlgn="base" latinLnBrk="0" hangingPunct="1">
                <a:lnSpc>
                  <a:spcPct val="110000"/>
                </a:lnSpc>
                <a:spcBef>
                  <a:spcPct val="0"/>
                </a:spcBef>
                <a:spcAft>
                  <a:spcPct val="0"/>
                </a:spcAft>
                <a:buClrTx/>
                <a:buSzTx/>
                <a:buFontTx/>
                <a:buNone/>
                <a:tabLst/>
                <a:defRPr/>
              </a:pPr>
              <a:t>34</a:t>
            </a:fld>
            <a:endParaRPr kumimoji="0" lang="en-US" sz="1400" b="1" i="0" u="none" strike="noStrike" kern="1200" cap="none" spc="0" normalizeH="0" baseline="0" noProof="0" dirty="0">
              <a:ln>
                <a:noFill/>
              </a:ln>
              <a:solidFill>
                <a:srgbClr val="0070C0"/>
              </a:solidFill>
              <a:effectLst/>
              <a:uLnTx/>
              <a:uFillTx/>
              <a:latin typeface="Arial" charset="0"/>
              <a:ea typeface="+mn-ea"/>
              <a:cs typeface="+mn-cs"/>
            </a:endParaRPr>
          </a:p>
        </p:txBody>
      </p:sp>
      <p:sp>
        <p:nvSpPr>
          <p:cNvPr id="8" name="Title 7">
            <a:extLst>
              <a:ext uri="{FF2B5EF4-FFF2-40B4-BE49-F238E27FC236}">
                <a16:creationId xmlns:a16="http://schemas.microsoft.com/office/drawing/2014/main" id="{FA41C8CC-F160-4017-A4DB-C7A22F2EBF99}"/>
              </a:ext>
            </a:extLst>
          </p:cNvPr>
          <p:cNvSpPr>
            <a:spLocks noGrp="1"/>
          </p:cNvSpPr>
          <p:nvPr>
            <p:ph type="title"/>
          </p:nvPr>
        </p:nvSpPr>
        <p:spPr/>
        <p:txBody>
          <a:bodyPr/>
          <a:lstStyle/>
          <a:p>
            <a:pPr eaLnBrk="1" hangingPunct="1"/>
            <a:r>
              <a:rPr lang="en-US" sz="3600" b="1" dirty="0">
                <a:solidFill>
                  <a:srgbClr val="002060"/>
                </a:solidFill>
                <a:latin typeface="Calibri" pitchFamily="34" charset="0"/>
              </a:rPr>
              <a:t>Where is the Garbage Can?</a:t>
            </a:r>
          </a:p>
        </p:txBody>
      </p:sp>
      <p:pic>
        <p:nvPicPr>
          <p:cNvPr id="12" name="Picture 11">
            <a:extLst>
              <a:ext uri="{FF2B5EF4-FFF2-40B4-BE49-F238E27FC236}">
                <a16:creationId xmlns:a16="http://schemas.microsoft.com/office/drawing/2014/main" id="{BD09A235-AF41-4F9B-95EE-D1E22FC5E724}"/>
              </a:ext>
            </a:extLst>
          </p:cNvPr>
          <p:cNvPicPr>
            <a:picLocks noChangeAspect="1"/>
          </p:cNvPicPr>
          <p:nvPr/>
        </p:nvPicPr>
        <p:blipFill rotWithShape="1">
          <a:blip r:embed="rId3">
            <a:extLst>
              <a:ext uri="{28A0092B-C50C-407E-A947-70E740481C1C}">
                <a14:useLocalDpi xmlns:a14="http://schemas.microsoft.com/office/drawing/2010/main" val="0"/>
              </a:ext>
            </a:extLst>
          </a:blip>
          <a:srcRect t="22246"/>
          <a:stretch/>
        </p:blipFill>
        <p:spPr>
          <a:xfrm>
            <a:off x="920151" y="1516064"/>
            <a:ext cx="10287000" cy="5299074"/>
          </a:xfrm>
          <a:prstGeom prst="rect">
            <a:avLst/>
          </a:prstGeom>
        </p:spPr>
      </p:pic>
      <p:sp>
        <p:nvSpPr>
          <p:cNvPr id="13" name="TextBox 12">
            <a:extLst>
              <a:ext uri="{FF2B5EF4-FFF2-40B4-BE49-F238E27FC236}">
                <a16:creationId xmlns:a16="http://schemas.microsoft.com/office/drawing/2014/main" id="{6394DF9A-3C7A-48DA-967D-399BD68273E5}"/>
              </a:ext>
            </a:extLst>
          </p:cNvPr>
          <p:cNvSpPr txBox="1"/>
          <p:nvPr/>
        </p:nvSpPr>
        <p:spPr>
          <a:xfrm>
            <a:off x="1655064" y="6444734"/>
            <a:ext cx="99949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https://www.thestar.com/life/2018/05/15/toronto-restaurant-takes-coffee-cup-recycling-into-their-own-hands.html</a:t>
            </a:r>
          </a:p>
        </p:txBody>
      </p:sp>
      <p:sp>
        <p:nvSpPr>
          <p:cNvPr id="14" name="TextBox 13">
            <a:extLst>
              <a:ext uri="{FF2B5EF4-FFF2-40B4-BE49-F238E27FC236}">
                <a16:creationId xmlns:a16="http://schemas.microsoft.com/office/drawing/2014/main" id="{6A56FEB1-48BA-455B-9589-7DFF5501BA0B}"/>
              </a:ext>
            </a:extLst>
          </p:cNvPr>
          <p:cNvSpPr txBox="1"/>
          <p:nvPr/>
        </p:nvSpPr>
        <p:spPr>
          <a:xfrm>
            <a:off x="984849" y="1952079"/>
            <a:ext cx="16313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Parka Food Co.</a:t>
            </a:r>
          </a:p>
        </p:txBody>
      </p:sp>
    </p:spTree>
    <p:extLst>
      <p:ext uri="{BB962C8B-B14F-4D97-AF65-F5344CB8AC3E}">
        <p14:creationId xmlns:p14="http://schemas.microsoft.com/office/powerpoint/2010/main" val="11699076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1491" y="2351782"/>
            <a:ext cx="9095874" cy="20159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3600" b="0" i="0" u="none" strike="noStrike" kern="1200" cap="none" spc="0" normalizeH="0" baseline="0" noProof="0" dirty="0">
                <a:ln>
                  <a:noFill/>
                </a:ln>
                <a:solidFill>
                  <a:srgbClr val="4472C4">
                    <a:lumMod val="50000"/>
                  </a:srgbClr>
                </a:solidFill>
                <a:effectLst/>
                <a:uLnTx/>
                <a:uFillTx/>
                <a:latin typeface="Calibri" pitchFamily="34" charset="0"/>
                <a:ea typeface="+mn-ea"/>
                <a:cs typeface="+mn-cs"/>
              </a:rPr>
              <a:t>Ning Ai </a:t>
            </a:r>
            <a:r>
              <a:rPr kumimoji="0" lang="zh-CN" altLang="en-US" sz="3600" b="0" i="0" u="none" strike="noStrike" kern="1200" cap="none" spc="0" normalizeH="0" baseline="0" noProof="0" dirty="0">
                <a:ln>
                  <a:noFill/>
                </a:ln>
                <a:solidFill>
                  <a:srgbClr val="4472C4">
                    <a:lumMod val="50000"/>
                  </a:srgbClr>
                </a:solidFill>
                <a:effectLst/>
                <a:uLnTx/>
                <a:uFillTx/>
                <a:latin typeface="Calibri" pitchFamily="34" charset="0"/>
                <a:ea typeface="+mn-ea"/>
                <a:cs typeface="+mn-cs"/>
              </a:rPr>
              <a:t>艾宁</a:t>
            </a:r>
            <a:endParaRPr kumimoji="0" lang="en-US" sz="3600" b="0" i="0" u="none" strike="noStrike" kern="1200" cap="none" spc="0" normalizeH="0" baseline="0" noProof="0" dirty="0">
              <a:ln>
                <a:noFill/>
              </a:ln>
              <a:solidFill>
                <a:srgbClr val="4472C4">
                  <a:lumMod val="50000"/>
                </a:srgbClr>
              </a:solidFill>
              <a:effectLst/>
              <a:uLnTx/>
              <a:uFillTx/>
              <a:latin typeface="Calibri" pitchFamily="34" charset="0"/>
              <a:ea typeface="+mn-ea"/>
              <a:cs typeface="+mn-cs"/>
            </a:endParaRPr>
          </a:p>
          <a:p>
            <a:pPr algn="ctr">
              <a:spcBef>
                <a:spcPts val="300"/>
              </a:spcBef>
              <a:defRPr/>
            </a:pPr>
            <a:r>
              <a:rPr lang="zh-CN" altLang="en-US" sz="3600" b="1" dirty="0">
                <a:solidFill>
                  <a:schemeClr val="tx2"/>
                </a:solidFill>
                <a:latin typeface="SimSun" pitchFamily="2" charset="-122"/>
                <a:ea typeface="SimSun" pitchFamily="2" charset="-122"/>
              </a:rPr>
              <a:t>美国伊利诺伊大学芝加哥分校</a:t>
            </a:r>
            <a:endParaRPr lang="en-US" altLang="zh-CN" sz="3600" b="1" dirty="0">
              <a:solidFill>
                <a:schemeClr val="tx2"/>
              </a:solidFill>
              <a:latin typeface="SimSun" pitchFamily="2" charset="-122"/>
              <a:ea typeface="SimSun" pitchFamily="2" charset="-122"/>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itchFamily="34" charset="0"/>
                <a:ea typeface="+mn-ea"/>
                <a:cs typeface="+mn-cs"/>
                <a:hlinkClick r:id="rId3"/>
              </a:rPr>
              <a:t>ain@uic.edu</a:t>
            </a:r>
            <a:r>
              <a:rPr kumimoji="0" lang="en-US" sz="4400" b="0" i="0" u="none" strike="noStrike" kern="1200" cap="none" spc="0" normalizeH="0" baseline="0" noProof="0" dirty="0">
                <a:ln>
                  <a:noFill/>
                </a:ln>
                <a:solidFill>
                  <a:prstClr val="black"/>
                </a:solidFill>
                <a:effectLst/>
                <a:uLnTx/>
                <a:uFillTx/>
                <a:latin typeface="Calibri" pitchFamily="34" charset="0"/>
                <a:ea typeface="+mn-ea"/>
                <a:cs typeface="+mn-cs"/>
              </a:rPr>
              <a:t> </a:t>
            </a:r>
          </a:p>
        </p:txBody>
      </p:sp>
      <p:sp>
        <p:nvSpPr>
          <p:cNvPr id="5" name="TextBox 4"/>
          <p:cNvSpPr txBox="1"/>
          <p:nvPr/>
        </p:nvSpPr>
        <p:spPr>
          <a:xfrm>
            <a:off x="3108475" y="1045295"/>
            <a:ext cx="582190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THANK YOU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25" y="4041426"/>
            <a:ext cx="3775389" cy="2831542"/>
          </a:xfrm>
          <a:prstGeom prst="rect">
            <a:avLst/>
          </a:prstGeom>
        </p:spPr>
      </p:pic>
      <p:pic>
        <p:nvPicPr>
          <p:cNvPr id="7" name="Picture 2" descr="https://pbs.twimg.com/profile_images/1490035274/UIC_Dragon_02.jpg">
            <a:extLst>
              <a:ext uri="{FF2B5EF4-FFF2-40B4-BE49-F238E27FC236}">
                <a16:creationId xmlns:a16="http://schemas.microsoft.com/office/drawing/2014/main" id="{4A58A98D-43A2-4460-A690-2D0E0F1B2525}"/>
              </a:ext>
            </a:extLst>
          </p:cNvPr>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815921" y="4506218"/>
            <a:ext cx="2302154" cy="2313249"/>
          </a:xfrm>
          <a:prstGeom prst="rect">
            <a:avLst/>
          </a:prstGeom>
          <a:noFill/>
        </p:spPr>
      </p:pic>
      <p:sp>
        <p:nvSpPr>
          <p:cNvPr id="2" name="Slide Number Placeholder 1">
            <a:extLst>
              <a:ext uri="{FF2B5EF4-FFF2-40B4-BE49-F238E27FC236}">
                <a16:creationId xmlns:a16="http://schemas.microsoft.com/office/drawing/2014/main" id="{85B56F39-8CAC-4575-855A-D96E04C86E8A}"/>
              </a:ext>
            </a:extLst>
          </p:cNvPr>
          <p:cNvSpPr>
            <a:spLocks noGrp="1"/>
          </p:cNvSpPr>
          <p:nvPr>
            <p:ph type="sldNum" sz="quarter" idx="12"/>
          </p:nvPr>
        </p:nvSpPr>
        <p:spPr/>
        <p:txBody>
          <a:bodyPr/>
          <a:lstStyle/>
          <a:p>
            <a:fld id="{ADF837DE-C633-480E-A306-45180251E10F}" type="slidenum">
              <a:rPr lang="en-US" smtClean="0"/>
              <a:t>35</a:t>
            </a:fld>
            <a:endParaRPr lang="en-US"/>
          </a:p>
        </p:txBody>
      </p:sp>
    </p:spTree>
    <p:extLst>
      <p:ext uri="{BB962C8B-B14F-4D97-AF65-F5344CB8AC3E}">
        <p14:creationId xmlns:p14="http://schemas.microsoft.com/office/powerpoint/2010/main" val="38027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alpha val="34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4000" b="1" dirty="0">
                <a:solidFill>
                  <a:srgbClr val="002060"/>
                </a:solidFill>
                <a:latin typeface="Calibri" pitchFamily="34" charset="0"/>
              </a:rPr>
              <a:t>A Metabolic View of Urban Sustainability </a:t>
            </a:r>
            <a:endParaRPr lang="en-US" sz="4000" dirty="0">
              <a:solidFill>
                <a:srgbClr val="002060"/>
              </a:solidFill>
              <a:latin typeface="Calibri" panose="020F0502020204030204" pitchFamily="34" charset="0"/>
            </a:endParaRPr>
          </a:p>
        </p:txBody>
      </p:sp>
      <p:sp>
        <p:nvSpPr>
          <p:cNvPr id="7" name="Slide Number Placeholder 6"/>
          <p:cNvSpPr>
            <a:spLocks noGrp="1"/>
          </p:cNvSpPr>
          <p:nvPr>
            <p:ph type="sldNum" sz="quarter" idx="12"/>
          </p:nvPr>
        </p:nvSpPr>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B8431-E5F2-477D-9E1B-6F9451B59166}" type="slidenum">
              <a:rPr kumimoji="0" lang="en-US" sz="12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200" b="1" i="0" u="none" strike="noStrike" kern="1200" cap="none" spc="0" normalizeH="0" baseline="0" noProof="0">
              <a:ln>
                <a:noFill/>
              </a:ln>
              <a:solidFill>
                <a:srgbClr val="FFFFFF"/>
              </a:solidFill>
              <a:effectLst/>
              <a:uLnTx/>
              <a:uFillTx/>
              <a:latin typeface="Tw Cen MT"/>
              <a:ea typeface="+mn-ea"/>
              <a:cs typeface="+mn-cs"/>
            </a:endParaRPr>
          </a:p>
        </p:txBody>
      </p:sp>
      <p:sp>
        <p:nvSpPr>
          <p:cNvPr id="11" name="Slide Number Placeholder 2"/>
          <p:cNvSpPr txBox="1">
            <a:spLocks/>
          </p:cNvSpPr>
          <p:nvPr/>
        </p:nvSpPr>
        <p:spPr>
          <a:xfrm>
            <a:off x="0" y="1271589"/>
            <a:ext cx="711199" cy="244474"/>
          </a:xfrm>
          <a:prstGeom prst="rect">
            <a:avLst/>
          </a:prstGeom>
          <a:solidFill>
            <a:srgbClr val="FFC000"/>
          </a:solidFill>
          <a:ln>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10000"/>
              </a:lnSpc>
              <a:spcBef>
                <a:spcPct val="0"/>
              </a:spcBef>
              <a:spcAft>
                <a:spcPct val="0"/>
              </a:spcAft>
              <a:buClrTx/>
              <a:buSzTx/>
              <a:buFontTx/>
              <a:buNone/>
              <a:tabLst/>
              <a:defRPr/>
            </a:pPr>
            <a:fld id="{A925EB01-911C-4EE8-9222-1B7A689CF97B}" type="slidenum">
              <a:rPr kumimoji="0" lang="en-US" sz="1400" b="1" i="0" u="none" strike="noStrike" kern="1200" cap="none" spc="0" normalizeH="0" baseline="0" noProof="0">
                <a:ln>
                  <a:noFill/>
                </a:ln>
                <a:solidFill>
                  <a:srgbClr val="0070C0"/>
                </a:solidFill>
                <a:effectLst/>
                <a:uLnTx/>
                <a:uFillTx/>
                <a:latin typeface="Arial" charset="0"/>
                <a:ea typeface="+mn-ea"/>
                <a:cs typeface="+mn-cs"/>
              </a:rPr>
              <a:pPr marL="0" marR="0" lvl="0" indent="0" algn="ctr" defTabSz="914400" rtl="0" eaLnBrk="1" fontAlgn="base" latinLnBrk="0" hangingPunct="1">
                <a:lnSpc>
                  <a:spcPct val="110000"/>
                </a:lnSpc>
                <a:spcBef>
                  <a:spcPct val="0"/>
                </a:spcBef>
                <a:spcAft>
                  <a:spcPct val="0"/>
                </a:spcAft>
                <a:buClrTx/>
                <a:buSzTx/>
                <a:buFontTx/>
                <a:buNone/>
                <a:tabLst/>
                <a:defRPr/>
              </a:pPr>
              <a:t>36</a:t>
            </a:fld>
            <a:endParaRPr kumimoji="0" lang="en-US" sz="1400" b="1" i="0" u="none" strike="noStrike" kern="1200" cap="none" spc="0" normalizeH="0" baseline="0" noProof="0" dirty="0">
              <a:ln>
                <a:noFill/>
              </a:ln>
              <a:solidFill>
                <a:srgbClr val="0070C0"/>
              </a:solidFill>
              <a:effectLst/>
              <a:uLnTx/>
              <a:uFillTx/>
              <a:latin typeface="Arial" charset="0"/>
              <a:ea typeface="+mn-ea"/>
              <a:cs typeface="+mn-cs"/>
            </a:endParaRPr>
          </a:p>
        </p:txBody>
      </p:sp>
      <p:pic>
        <p:nvPicPr>
          <p:cNvPr id="10" name="Picture 18" descr="C:\Users\gl\AppData\Local\Temp\MM900282877.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5346" y="3709556"/>
            <a:ext cx="1600200" cy="1091045"/>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p:cNvSpPr/>
          <p:nvPr/>
        </p:nvSpPr>
        <p:spPr>
          <a:xfrm>
            <a:off x="4010617" y="2514600"/>
            <a:ext cx="1280160" cy="64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itchFamily="34" charset="0"/>
                <a:ea typeface="+mn-ea"/>
                <a:cs typeface="Calibri" pitchFamily="34" charset="0"/>
              </a:rPr>
              <a:t>Energy</a:t>
            </a:r>
          </a:p>
        </p:txBody>
      </p:sp>
      <p:sp>
        <p:nvSpPr>
          <p:cNvPr id="18" name="Oval 17"/>
          <p:cNvSpPr/>
          <p:nvPr/>
        </p:nvSpPr>
        <p:spPr>
          <a:xfrm>
            <a:off x="4010617" y="3495040"/>
            <a:ext cx="1280160" cy="64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itchFamily="34" charset="0"/>
                <a:ea typeface="+mn-ea"/>
                <a:cs typeface="Calibri" pitchFamily="34" charset="0"/>
              </a:rPr>
              <a:t>Water</a:t>
            </a:r>
          </a:p>
        </p:txBody>
      </p:sp>
      <p:sp>
        <p:nvSpPr>
          <p:cNvPr id="19" name="Oval 18"/>
          <p:cNvSpPr/>
          <p:nvPr/>
        </p:nvSpPr>
        <p:spPr>
          <a:xfrm>
            <a:off x="4010617" y="4475480"/>
            <a:ext cx="1280160" cy="64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itchFamily="34" charset="0"/>
                <a:ea typeface="+mn-ea"/>
                <a:cs typeface="Calibri" pitchFamily="34" charset="0"/>
              </a:rPr>
              <a:t>Food</a:t>
            </a:r>
          </a:p>
        </p:txBody>
      </p:sp>
      <p:sp>
        <p:nvSpPr>
          <p:cNvPr id="20" name="Oval 19"/>
          <p:cNvSpPr/>
          <p:nvPr/>
        </p:nvSpPr>
        <p:spPr>
          <a:xfrm>
            <a:off x="4010617" y="5455920"/>
            <a:ext cx="1280160" cy="64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itchFamily="34" charset="0"/>
                <a:ea typeface="+mn-ea"/>
                <a:cs typeface="Calibri" pitchFamily="34" charset="0"/>
              </a:rPr>
              <a:t>Goods</a:t>
            </a:r>
          </a:p>
        </p:txBody>
      </p:sp>
      <p:sp>
        <p:nvSpPr>
          <p:cNvPr id="22" name="Right Arrow 21"/>
          <p:cNvSpPr/>
          <p:nvPr/>
        </p:nvSpPr>
        <p:spPr>
          <a:xfrm>
            <a:off x="5674508" y="4221480"/>
            <a:ext cx="365760" cy="27432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itchFamily="34" charset="0"/>
              <a:ea typeface="+mn-ea"/>
              <a:cs typeface="Calibri" pitchFamily="34" charset="0"/>
            </a:endParaRPr>
          </a:p>
        </p:txBody>
      </p:sp>
      <p:sp>
        <p:nvSpPr>
          <p:cNvPr id="24" name="Oval 23"/>
          <p:cNvSpPr/>
          <p:nvPr/>
        </p:nvSpPr>
        <p:spPr>
          <a:xfrm>
            <a:off x="9077010" y="2514600"/>
            <a:ext cx="1345513" cy="640080"/>
          </a:xfrm>
          <a:prstGeom prst="ellipse">
            <a:avLst/>
          </a:prstGeom>
          <a:solidFill>
            <a:schemeClr val="tx2">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itchFamily="34" charset="0"/>
                <a:ea typeface="+mn-ea"/>
                <a:cs typeface="Calibri" pitchFamily="34" charset="0"/>
              </a:rPr>
              <a:t>Air </a:t>
            </a:r>
            <a:r>
              <a:rPr kumimoji="0" lang="en-US" sz="1600" b="1" i="0" u="none" strike="noStrike" kern="1200" cap="none" spc="0" normalizeH="0" baseline="0" noProof="0" dirty="0">
                <a:ln>
                  <a:noFill/>
                </a:ln>
                <a:solidFill>
                  <a:srgbClr val="002060"/>
                </a:solidFill>
                <a:effectLst/>
                <a:uLnTx/>
                <a:uFillTx/>
                <a:latin typeface="Arial Narrow" pitchFamily="34" charset="0"/>
                <a:ea typeface="+mn-ea"/>
                <a:cs typeface="Calibri" pitchFamily="34" charset="0"/>
              </a:rPr>
              <a:t>Emission</a:t>
            </a:r>
          </a:p>
        </p:txBody>
      </p:sp>
      <p:sp>
        <p:nvSpPr>
          <p:cNvPr id="25" name="Oval 24"/>
          <p:cNvSpPr/>
          <p:nvPr/>
        </p:nvSpPr>
        <p:spPr>
          <a:xfrm>
            <a:off x="9125407" y="4475480"/>
            <a:ext cx="1280160" cy="640080"/>
          </a:xfrm>
          <a:prstGeom prst="ellipse">
            <a:avLst/>
          </a:prstGeom>
          <a:solidFill>
            <a:schemeClr val="tx2">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itchFamily="34" charset="0"/>
                <a:ea typeface="+mn-ea"/>
                <a:cs typeface="Calibri" pitchFamily="34" charset="0"/>
              </a:rPr>
              <a:t>Waste Water</a:t>
            </a:r>
          </a:p>
        </p:txBody>
      </p:sp>
      <p:sp>
        <p:nvSpPr>
          <p:cNvPr id="26" name="Oval 25"/>
          <p:cNvSpPr/>
          <p:nvPr/>
        </p:nvSpPr>
        <p:spPr>
          <a:xfrm>
            <a:off x="9125407" y="3495040"/>
            <a:ext cx="1280160" cy="640080"/>
          </a:xfrm>
          <a:prstGeom prst="ellipse">
            <a:avLst/>
          </a:prstGeom>
          <a:solidFill>
            <a:schemeClr val="tx2">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itchFamily="34" charset="0"/>
                <a:ea typeface="+mn-ea"/>
                <a:cs typeface="Calibri" pitchFamily="34" charset="0"/>
              </a:rPr>
              <a:t>Solid Waste</a:t>
            </a:r>
          </a:p>
        </p:txBody>
      </p:sp>
      <p:sp>
        <p:nvSpPr>
          <p:cNvPr id="27" name="Oval 26"/>
          <p:cNvSpPr/>
          <p:nvPr/>
        </p:nvSpPr>
        <p:spPr>
          <a:xfrm>
            <a:off x="9179296" y="5455920"/>
            <a:ext cx="1280160" cy="640080"/>
          </a:xfrm>
          <a:prstGeom prst="ellipse">
            <a:avLst/>
          </a:prstGeom>
          <a:solidFill>
            <a:schemeClr val="tx2">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itchFamily="34" charset="0"/>
                <a:ea typeface="+mn-ea"/>
                <a:cs typeface="Calibri" pitchFamily="34" charset="0"/>
              </a:rPr>
              <a:t>Waste Heat</a:t>
            </a:r>
          </a:p>
        </p:txBody>
      </p:sp>
      <p:sp>
        <p:nvSpPr>
          <p:cNvPr id="28" name="Right Arrow 27"/>
          <p:cNvSpPr/>
          <p:nvPr/>
        </p:nvSpPr>
        <p:spPr>
          <a:xfrm>
            <a:off x="8473440" y="4221480"/>
            <a:ext cx="365760" cy="274320"/>
          </a:xfrm>
          <a:prstGeom prst="rightArrow">
            <a:avLst/>
          </a:prstGeom>
          <a:solidFill>
            <a:schemeClr val="tx2">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itchFamily="34" charset="0"/>
              <a:ea typeface="+mn-ea"/>
              <a:cs typeface="Calibri" pitchFamily="34" charset="0"/>
            </a:endParaRPr>
          </a:p>
        </p:txBody>
      </p:sp>
      <p:sp>
        <p:nvSpPr>
          <p:cNvPr id="32" name="Rectangle 31"/>
          <p:cNvSpPr/>
          <p:nvPr/>
        </p:nvSpPr>
        <p:spPr>
          <a:xfrm>
            <a:off x="1177607" y="1610380"/>
            <a:ext cx="1529201" cy="523220"/>
          </a:xfrm>
          <a:prstGeom prst="rect">
            <a:avLst/>
          </a:prstGeom>
          <a:noFill/>
          <a:ln>
            <a:noFill/>
          </a:ln>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w="1905"/>
                <a:solidFill>
                  <a:srgbClr val="D6ECFF">
                    <a:lumMod val="50000"/>
                  </a:srgbClr>
                </a:solidFill>
                <a:effectLst>
                  <a:innerShdw blurRad="69850" dist="43180" dir="5400000">
                    <a:srgbClr val="000000">
                      <a:alpha val="65000"/>
                    </a:srgbClr>
                  </a:innerShdw>
                </a:effectLst>
                <a:uLnTx/>
                <a:uFillTx/>
                <a:latin typeface="Calibri" pitchFamily="34" charset="0"/>
                <a:ea typeface="+mn-ea"/>
                <a:cs typeface="Calibri" pitchFamily="34" charset="0"/>
              </a:rPr>
              <a:t>Stressors</a:t>
            </a:r>
          </a:p>
        </p:txBody>
      </p:sp>
      <p:sp>
        <p:nvSpPr>
          <p:cNvPr id="33" name="Rectangle 32"/>
          <p:cNvSpPr/>
          <p:nvPr/>
        </p:nvSpPr>
        <p:spPr>
          <a:xfrm>
            <a:off x="4064307" y="1610380"/>
            <a:ext cx="1125629" cy="52322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w="1905"/>
                <a:solidFill>
                  <a:srgbClr val="00B050"/>
                </a:solidFill>
                <a:effectLst>
                  <a:innerShdw blurRad="69850" dist="43180" dir="5400000">
                    <a:srgbClr val="000000">
                      <a:alpha val="65000"/>
                    </a:srgbClr>
                  </a:innerShdw>
                </a:effectLst>
                <a:uLnTx/>
                <a:uFillTx/>
                <a:latin typeface="Calibri" pitchFamily="34" charset="0"/>
                <a:ea typeface="+mn-ea"/>
                <a:cs typeface="Calibri" pitchFamily="34" charset="0"/>
              </a:rPr>
              <a:t>Inputs</a:t>
            </a:r>
          </a:p>
        </p:txBody>
      </p:sp>
      <p:sp>
        <p:nvSpPr>
          <p:cNvPr id="34" name="Rectangle 33"/>
          <p:cNvSpPr/>
          <p:nvPr/>
        </p:nvSpPr>
        <p:spPr>
          <a:xfrm>
            <a:off x="8942612" y="1610380"/>
            <a:ext cx="1396536" cy="52322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w="1905"/>
                <a:solidFill>
                  <a:srgbClr val="FEB80A">
                    <a:lumMod val="75000"/>
                  </a:srgbClr>
                </a:solidFill>
                <a:effectLst>
                  <a:innerShdw blurRad="69850" dist="43180" dir="5400000">
                    <a:srgbClr val="000000">
                      <a:alpha val="65000"/>
                    </a:srgbClr>
                  </a:innerShdw>
                </a:effectLst>
                <a:uLnTx/>
                <a:uFillTx/>
                <a:latin typeface="Calibri" pitchFamily="34" charset="0"/>
                <a:ea typeface="+mn-ea"/>
                <a:cs typeface="Calibri" pitchFamily="34" charset="0"/>
              </a:rPr>
              <a:t>Outputs</a:t>
            </a:r>
          </a:p>
        </p:txBody>
      </p:sp>
      <p:sp>
        <p:nvSpPr>
          <p:cNvPr id="31" name="Pentagon 30"/>
          <p:cNvSpPr/>
          <p:nvPr/>
        </p:nvSpPr>
        <p:spPr>
          <a:xfrm>
            <a:off x="1030407" y="2590800"/>
            <a:ext cx="2194560" cy="609600"/>
          </a:xfrm>
          <a:prstGeom prst="homePlate">
            <a:avLst/>
          </a:prstGeom>
          <a:solidFill>
            <a:schemeClr val="accent6">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738AC8">
                    <a:lumMod val="50000"/>
                  </a:srgbClr>
                </a:solidFill>
                <a:effectLst/>
                <a:uLnTx/>
                <a:uFillTx/>
                <a:latin typeface="Calibri" pitchFamily="34" charset="0"/>
                <a:ea typeface="+mn-ea"/>
                <a:cs typeface="Calibri" pitchFamily="34" charset="0"/>
              </a:rPr>
              <a:t>Population Growth</a:t>
            </a:r>
          </a:p>
        </p:txBody>
      </p:sp>
      <p:sp>
        <p:nvSpPr>
          <p:cNvPr id="35" name="Pentagon 34"/>
          <p:cNvSpPr/>
          <p:nvPr/>
        </p:nvSpPr>
        <p:spPr>
          <a:xfrm>
            <a:off x="1030407" y="3556000"/>
            <a:ext cx="2194560" cy="609600"/>
          </a:xfrm>
          <a:prstGeom prst="homePlate">
            <a:avLst/>
          </a:prstGeom>
          <a:solidFill>
            <a:schemeClr val="accent6">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738AC8">
                    <a:lumMod val="50000"/>
                  </a:srgbClr>
                </a:solidFill>
                <a:effectLst/>
                <a:uLnTx/>
                <a:uFillTx/>
                <a:latin typeface="Calibri" pitchFamily="34" charset="0"/>
                <a:ea typeface="+mn-ea"/>
                <a:cs typeface="Calibri" pitchFamily="34" charset="0"/>
              </a:rPr>
              <a:t>Land Development</a:t>
            </a:r>
          </a:p>
        </p:txBody>
      </p:sp>
      <p:sp>
        <p:nvSpPr>
          <p:cNvPr id="36" name="Pentagon 35"/>
          <p:cNvSpPr/>
          <p:nvPr/>
        </p:nvSpPr>
        <p:spPr>
          <a:xfrm>
            <a:off x="1030407" y="4521200"/>
            <a:ext cx="2194560" cy="609600"/>
          </a:xfrm>
          <a:prstGeom prst="homePlate">
            <a:avLst/>
          </a:prstGeom>
          <a:solidFill>
            <a:schemeClr val="accent6">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738AC8">
                    <a:lumMod val="50000"/>
                  </a:srgbClr>
                </a:solidFill>
                <a:effectLst/>
                <a:uLnTx/>
                <a:uFillTx/>
                <a:latin typeface="Calibri" pitchFamily="34" charset="0"/>
                <a:ea typeface="+mn-ea"/>
                <a:cs typeface="Calibri" pitchFamily="34" charset="0"/>
              </a:rPr>
              <a:t>Decreasing Life Span of Products</a:t>
            </a:r>
          </a:p>
        </p:txBody>
      </p:sp>
      <p:sp>
        <p:nvSpPr>
          <p:cNvPr id="37" name="Pentagon 36"/>
          <p:cNvSpPr/>
          <p:nvPr/>
        </p:nvSpPr>
        <p:spPr>
          <a:xfrm>
            <a:off x="1030407" y="5486400"/>
            <a:ext cx="2194560" cy="609600"/>
          </a:xfrm>
          <a:prstGeom prst="homePlate">
            <a:avLst/>
          </a:prstGeom>
          <a:solidFill>
            <a:schemeClr val="accent6">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738AC8">
                    <a:lumMod val="50000"/>
                  </a:srgbClr>
                </a:solidFill>
                <a:effectLst/>
                <a:uLnTx/>
                <a:uFillTx/>
                <a:latin typeface="Calibri" pitchFamily="34" charset="0"/>
                <a:ea typeface="+mn-ea"/>
                <a:cs typeface="Calibri" pitchFamily="34" charset="0"/>
              </a:rPr>
              <a:t>Increasing Intensity of Material Use </a:t>
            </a:r>
          </a:p>
        </p:txBody>
      </p:sp>
      <p:sp>
        <p:nvSpPr>
          <p:cNvPr id="23" name="TextBox 22"/>
          <p:cNvSpPr txBox="1"/>
          <p:nvPr/>
        </p:nvSpPr>
        <p:spPr>
          <a:xfrm>
            <a:off x="1811168" y="6226108"/>
            <a:ext cx="8458200"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pitchFamily="34" charset="0"/>
                <a:ea typeface="+mn-ea"/>
                <a:cs typeface="+mn-cs"/>
              </a:rPr>
              <a:t>An urban system cannot be sustainable if it requires more resources than it can produce on its own and generates more wastes than the environment can assimilate. </a:t>
            </a:r>
            <a:endParaRPr kumimoji="0" lang="en-US" sz="1800" b="1" i="1" u="none" strike="noStrike" kern="1200" cap="none" spc="0" normalizeH="0" baseline="0" noProof="0" dirty="0">
              <a:ln>
                <a:noFill/>
              </a:ln>
              <a:solidFill>
                <a:prstClr val="black"/>
              </a:solidFill>
              <a:effectLst/>
              <a:uLnTx/>
              <a:uFillTx/>
              <a:latin typeface="Arial" charset="0"/>
              <a:ea typeface="+mn-ea"/>
              <a:cs typeface="+mn-cs"/>
            </a:endParaRPr>
          </a:p>
        </p:txBody>
      </p:sp>
      <p:sp>
        <p:nvSpPr>
          <p:cNvPr id="29" name="Left Arrow 28"/>
          <p:cNvSpPr/>
          <p:nvPr/>
        </p:nvSpPr>
        <p:spPr>
          <a:xfrm>
            <a:off x="6024346" y="1614312"/>
            <a:ext cx="2133600" cy="685800"/>
          </a:xfrm>
          <a:prstGeom prst="leftArrow">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Tw Cen MT"/>
                <a:ea typeface="+mn-ea"/>
                <a:cs typeface="+mn-cs"/>
              </a:rPr>
              <a:t>Close the Loop</a:t>
            </a:r>
          </a:p>
        </p:txBody>
      </p:sp>
      <p:pic>
        <p:nvPicPr>
          <p:cNvPr id="30" name="Picture 29">
            <a:extLst>
              <a:ext uri="{FF2B5EF4-FFF2-40B4-BE49-F238E27FC236}">
                <a16:creationId xmlns:a16="http://schemas.microsoft.com/office/drawing/2014/main" id="{3AA80BDE-02CF-4BB9-AF57-7E38385A3DCF}"/>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0344" t="67817" r="72415" b="9195"/>
          <a:stretch/>
        </p:blipFill>
        <p:spPr>
          <a:xfrm>
            <a:off x="11370884" y="0"/>
            <a:ext cx="814534" cy="814534"/>
          </a:xfrm>
          <a:prstGeom prst="rect">
            <a:avLst/>
          </a:prstGeom>
        </p:spPr>
      </p:pic>
    </p:spTree>
    <p:extLst>
      <p:ext uri="{BB962C8B-B14F-4D97-AF65-F5344CB8AC3E}">
        <p14:creationId xmlns:p14="http://schemas.microsoft.com/office/powerpoint/2010/main" val="275646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blinds(horizontal)">
                                      <p:cBhvr>
                                        <p:cTn id="35" dur="500"/>
                                        <p:tgtEl>
                                          <p:spTgt spid="32"/>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blinds(horizontal)">
                                      <p:cBhvr>
                                        <p:cTn id="38" dur="500"/>
                                        <p:tgtEl>
                                          <p:spTgt spid="31"/>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blinds(horizontal)">
                                      <p:cBhvr>
                                        <p:cTn id="41" dur="500"/>
                                        <p:tgtEl>
                                          <p:spTgt spid="35"/>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blinds(horizontal)">
                                      <p:cBhvr>
                                        <p:cTn id="44" dur="500"/>
                                        <p:tgtEl>
                                          <p:spTgt spid="36"/>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blinds(horizontal)">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1" nodeType="clickEffect">
                                  <p:stCondLst>
                                    <p:cond delay="0"/>
                                  </p:stCondLst>
                                  <p:childTnLst>
                                    <p:set>
                                      <p:cBhvr>
                                        <p:cTn id="55" dur="1" fill="hold">
                                          <p:stCondLst>
                                            <p:cond delay="0"/>
                                          </p:stCondLst>
                                        </p:cTn>
                                        <p:tgtEl>
                                          <p:spTgt spid="29"/>
                                        </p:tgtEl>
                                        <p:attrNameLst>
                                          <p:attrName>style.visibility</p:attrName>
                                        </p:attrNameLst>
                                      </p:cBhvr>
                                      <p:to>
                                        <p:strVal val="visible"/>
                                      </p:to>
                                    </p:set>
                                  </p:childTnLst>
                                </p:cTn>
                              </p:par>
                              <p:par>
                                <p:cTn id="56" presetID="33" presetClass="emph" presetSubtype="0" fill="remove" grpId="0" nodeType="withEffect">
                                  <p:stCondLst>
                                    <p:cond delay="0"/>
                                  </p:stCondLst>
                                  <p:childTnLst>
                                    <p:animClr clrSpc="rgb" dir="cw">
                                      <p:cBhvr override="childStyle">
                                        <p:cTn id="57" dur="1500" accel="50000" autoRev="1" fill="hold" tmFilter="0, 0; .33333, 1; 1, 1">
                                          <p:stCondLst>
                                            <p:cond delay="0"/>
                                          </p:stCondLst>
                                        </p:cTn>
                                        <p:tgtEl>
                                          <p:spTgt spid="29"/>
                                        </p:tgtEl>
                                        <p:attrNameLst>
                                          <p:attrName>style.color</p:attrName>
                                        </p:attrNameLst>
                                      </p:cBhvr>
                                      <p:to>
                                        <a:schemeClr val="hlink"/>
                                      </p:to>
                                    </p:animClr>
                                    <p:animClr clrSpc="rgb" dir="cw">
                                      <p:cBhvr>
                                        <p:cTn id="58" dur="1500" accel="50000" autoRev="1" fill="hold" tmFilter="0, 0; .33333, 1; 1, 1">
                                          <p:stCondLst>
                                            <p:cond delay="0"/>
                                          </p:stCondLst>
                                        </p:cTn>
                                        <p:tgtEl>
                                          <p:spTgt spid="29"/>
                                        </p:tgtEl>
                                        <p:attrNameLst>
                                          <p:attrName>fillcolor</p:attrName>
                                        </p:attrNameLst>
                                      </p:cBhvr>
                                      <p:to>
                                        <a:schemeClr val="hlink"/>
                                      </p:to>
                                    </p:animClr>
                                    <p:set>
                                      <p:cBhvr>
                                        <p:cTn id="59" dur="3000" fill="hold"/>
                                        <p:tgtEl>
                                          <p:spTgt spid="29"/>
                                        </p:tgtEl>
                                        <p:attrNameLst>
                                          <p:attrName>fill.type</p:attrName>
                                        </p:attrNameLst>
                                      </p:cBhvr>
                                      <p:to>
                                        <p:strVal val="solid"/>
                                      </p:to>
                                    </p:set>
                                    <p:set>
                                      <p:cBhvr>
                                        <p:cTn id="60" dur="3000" fill="hold"/>
                                        <p:tgtEl>
                                          <p:spTgt spid="29"/>
                                        </p:tgtEl>
                                        <p:attrNameLst>
                                          <p:attrName>fill.on</p:attrName>
                                        </p:attrNameLst>
                                      </p:cBhvr>
                                      <p:to>
                                        <p:strVal val="true"/>
                                      </p:to>
                                    </p:set>
                                    <p:animScale>
                                      <p:cBhvr>
                                        <p:cTn id="61" dur="1500" accel="50000" autoRev="1" fill="hold" tmFilter="0, 0; .33333, 1; 1, 1">
                                          <p:stCondLst>
                                            <p:cond delay="0"/>
                                          </p:stCondLst>
                                        </p:cTn>
                                        <p:tgtEl>
                                          <p:spTgt spid="29"/>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2" grpId="0" animBg="1"/>
      <p:bldP spid="24" grpId="0" animBg="1"/>
      <p:bldP spid="25" grpId="0" animBg="1"/>
      <p:bldP spid="26" grpId="0" animBg="1"/>
      <p:bldP spid="27" grpId="0" animBg="1"/>
      <p:bldP spid="28" grpId="0" animBg="1"/>
      <p:bldP spid="32" grpId="0"/>
      <p:bldP spid="33" grpId="0"/>
      <p:bldP spid="34" grpId="0"/>
      <p:bldP spid="31" grpId="0" animBg="1"/>
      <p:bldP spid="35" grpId="0" animBg="1"/>
      <p:bldP spid="36" grpId="0" animBg="1"/>
      <p:bldP spid="37" grpId="0" animBg="1"/>
      <p:bldP spid="23" grpId="0"/>
      <p:bldP spid="29" grpId="0" animBg="1"/>
      <p:bldP spid="29"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alpha val="34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598" y="1825625"/>
            <a:ext cx="11544898" cy="4689475"/>
          </a:xfrm>
        </p:spPr>
        <p:txBody>
          <a:bodyPr>
            <a:normAutofit/>
          </a:bodyPr>
          <a:lstStyle/>
          <a:p>
            <a:pPr>
              <a:spcBef>
                <a:spcPts val="1200"/>
              </a:spcBef>
              <a:buClr>
                <a:srgbClr val="0070C0"/>
              </a:buClr>
              <a:buFont typeface="Wingdings" pitchFamily="2" charset="2"/>
              <a:buChar char="q"/>
            </a:pPr>
            <a:r>
              <a:rPr lang="en-US" sz="3200" dirty="0">
                <a:solidFill>
                  <a:srgbClr val="002060"/>
                </a:solidFill>
                <a:latin typeface="Calibri" pitchFamily="34" charset="0"/>
              </a:rPr>
              <a:t>Local Efforts vs. Global Impacts </a:t>
            </a:r>
          </a:p>
          <a:p>
            <a:pPr>
              <a:spcBef>
                <a:spcPts val="1200"/>
              </a:spcBef>
              <a:buClr>
                <a:srgbClr val="0070C0"/>
              </a:buClr>
              <a:buFont typeface="Wingdings" pitchFamily="2" charset="2"/>
              <a:buChar char="q"/>
            </a:pPr>
            <a:r>
              <a:rPr lang="en-US" sz="3200" dirty="0">
                <a:solidFill>
                  <a:srgbClr val="002060"/>
                </a:solidFill>
                <a:latin typeface="Calibri" pitchFamily="34" charset="0"/>
              </a:rPr>
              <a:t>Efficiency vs. Equity </a:t>
            </a:r>
          </a:p>
          <a:p>
            <a:pPr>
              <a:spcBef>
                <a:spcPts val="1200"/>
              </a:spcBef>
              <a:buClr>
                <a:srgbClr val="0070C0"/>
              </a:buClr>
              <a:buFont typeface="Wingdings" pitchFamily="2" charset="2"/>
              <a:buChar char="q"/>
            </a:pPr>
            <a:r>
              <a:rPr lang="en-US" sz="3200" dirty="0">
                <a:solidFill>
                  <a:srgbClr val="002060"/>
                </a:solidFill>
                <a:latin typeface="Calibri" pitchFamily="34" charset="0"/>
              </a:rPr>
              <a:t>Short-Term vs. Long-Term Impacts</a:t>
            </a:r>
          </a:p>
          <a:p>
            <a:pPr>
              <a:spcBef>
                <a:spcPts val="1200"/>
              </a:spcBef>
              <a:buClr>
                <a:srgbClr val="0070C0"/>
              </a:buClr>
              <a:buFont typeface="Wingdings" pitchFamily="2" charset="2"/>
              <a:buChar char="q"/>
            </a:pPr>
            <a:r>
              <a:rPr lang="en-US" sz="3200" dirty="0">
                <a:solidFill>
                  <a:srgbClr val="002060"/>
                </a:solidFill>
                <a:latin typeface="Calibri" pitchFamily="34" charset="0"/>
              </a:rPr>
              <a:t>Limited Local Data vs. Regional Heterogeneity </a:t>
            </a:r>
          </a:p>
          <a:p>
            <a:pPr marL="319088" lvl="1" indent="-319088">
              <a:spcBef>
                <a:spcPts val="1200"/>
              </a:spcBef>
              <a:buClr>
                <a:srgbClr val="0070C0"/>
              </a:buClr>
              <a:buSzPct val="60000"/>
              <a:buFont typeface="Wingdings" pitchFamily="2" charset="2"/>
              <a:buChar char="q"/>
            </a:pPr>
            <a:r>
              <a:rPr lang="en-US" sz="3200" dirty="0">
                <a:solidFill>
                  <a:srgbClr val="002060"/>
                </a:solidFill>
                <a:latin typeface="Calibri" pitchFamily="34" charset="0"/>
              </a:rPr>
              <a:t>Impacts across environmental media, geographical boundaries, and academic and professional disciplines </a:t>
            </a:r>
          </a:p>
        </p:txBody>
      </p:sp>
      <p:sp>
        <p:nvSpPr>
          <p:cNvPr id="4" name="Slide Number Placeholder 3"/>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6D860D-FCF7-4E36-AFBE-FC1339C39888}" type="slidenum">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p:txBody>
          <a:bodyPr>
            <a:normAutofit/>
          </a:bodyPr>
          <a:lstStyle/>
          <a:p>
            <a:r>
              <a:rPr lang="en-US" sz="4000" b="1" dirty="0">
                <a:solidFill>
                  <a:srgbClr val="002060"/>
                </a:solidFill>
                <a:latin typeface="Calibri" pitchFamily="34" charset="0"/>
              </a:rPr>
              <a:t>Challenges of Policy Making </a:t>
            </a:r>
          </a:p>
        </p:txBody>
      </p:sp>
      <p:sp>
        <p:nvSpPr>
          <p:cNvPr id="5" name="Slide Number Placeholder 2">
            <a:extLst>
              <a:ext uri="{FF2B5EF4-FFF2-40B4-BE49-F238E27FC236}">
                <a16:creationId xmlns:a16="http://schemas.microsoft.com/office/drawing/2014/main" id="{AA10C5BE-0846-4FC3-8620-89E1E8C8844B}"/>
              </a:ext>
            </a:extLst>
          </p:cNvPr>
          <p:cNvSpPr txBox="1">
            <a:spLocks/>
          </p:cNvSpPr>
          <p:nvPr/>
        </p:nvSpPr>
        <p:spPr>
          <a:xfrm>
            <a:off x="0" y="1271589"/>
            <a:ext cx="711199" cy="244474"/>
          </a:xfrm>
          <a:prstGeom prst="rect">
            <a:avLst/>
          </a:prstGeom>
          <a:solidFill>
            <a:srgbClr val="FFC000"/>
          </a:solidFill>
          <a:ln>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10000"/>
              </a:lnSpc>
              <a:spcBef>
                <a:spcPct val="0"/>
              </a:spcBef>
              <a:spcAft>
                <a:spcPct val="0"/>
              </a:spcAft>
              <a:buClrTx/>
              <a:buSzTx/>
              <a:buFontTx/>
              <a:buNone/>
              <a:tabLst/>
              <a:defRPr/>
            </a:pPr>
            <a:fld id="{A925EB01-911C-4EE8-9222-1B7A689CF97B}" type="slidenum">
              <a:rPr kumimoji="0" lang="en-US" sz="1400" b="1" i="0" u="none" strike="noStrike" kern="1200" cap="none" spc="0" normalizeH="0" baseline="0" noProof="0">
                <a:ln>
                  <a:noFill/>
                </a:ln>
                <a:solidFill>
                  <a:srgbClr val="0070C0"/>
                </a:solidFill>
                <a:effectLst/>
                <a:uLnTx/>
                <a:uFillTx/>
                <a:latin typeface="Arial" charset="0"/>
                <a:ea typeface="+mn-ea"/>
                <a:cs typeface="+mn-cs"/>
              </a:rPr>
              <a:pPr marL="0" marR="0" lvl="0" indent="0" algn="ctr" defTabSz="914400" rtl="0" eaLnBrk="1" fontAlgn="base" latinLnBrk="0" hangingPunct="1">
                <a:lnSpc>
                  <a:spcPct val="110000"/>
                </a:lnSpc>
                <a:spcBef>
                  <a:spcPct val="0"/>
                </a:spcBef>
                <a:spcAft>
                  <a:spcPct val="0"/>
                </a:spcAft>
                <a:buClrTx/>
                <a:buSzTx/>
                <a:buFontTx/>
                <a:buNone/>
                <a:tabLst/>
                <a:defRPr/>
              </a:pPr>
              <a:t>37</a:t>
            </a:fld>
            <a:endParaRPr kumimoji="0" lang="en-US" sz="1400" b="1" i="0" u="none" strike="noStrike" kern="1200" cap="none" spc="0" normalizeH="0" baseline="0" noProof="0" dirty="0">
              <a:ln>
                <a:noFill/>
              </a:ln>
              <a:solidFill>
                <a:srgbClr val="0070C0"/>
              </a:solidFill>
              <a:effectLst/>
              <a:uLnTx/>
              <a:uFillTx/>
              <a:latin typeface="Arial" charset="0"/>
              <a:ea typeface="+mn-ea"/>
              <a:cs typeface="+mn-cs"/>
            </a:endParaRPr>
          </a:p>
        </p:txBody>
      </p:sp>
      <p:sp>
        <p:nvSpPr>
          <p:cNvPr id="6" name="Rectangle 5">
            <a:extLst>
              <a:ext uri="{FF2B5EF4-FFF2-40B4-BE49-F238E27FC236}">
                <a16:creationId xmlns:a16="http://schemas.microsoft.com/office/drawing/2014/main" id="{4FDBFFF8-EB11-40CF-ACEC-8FAD18F503D3}"/>
              </a:ext>
            </a:extLst>
          </p:cNvPr>
          <p:cNvSpPr/>
          <p:nvPr/>
        </p:nvSpPr>
        <p:spPr>
          <a:xfrm>
            <a:off x="435379" y="6352401"/>
            <a:ext cx="11451336" cy="276999"/>
          </a:xfrm>
          <a:prstGeom prst="rect">
            <a:avLst/>
          </a:prstGeom>
        </p:spPr>
        <p:txBody>
          <a:bodyPr wrap="square">
            <a:spAutoFit/>
          </a:bodyPr>
          <a:lstStyle/>
          <a:p>
            <a:r>
              <a:rPr lang="en-US" sz="1200" dirty="0">
                <a:latin typeface="Calibri" panose="020F0502020204030204"/>
              </a:rPr>
              <a:t>Ning Ai and </a:t>
            </a:r>
            <a:r>
              <a:rPr lang="en-US" sz="1200" dirty="0" err="1">
                <a:latin typeface="Calibri" panose="020F0502020204030204"/>
              </a:rPr>
              <a:t>Nancey</a:t>
            </a:r>
            <a:r>
              <a:rPr lang="en-US" sz="1200" dirty="0">
                <a:latin typeface="Calibri" panose="020F0502020204030204"/>
              </a:rPr>
              <a:t> Green Leigh. “Planning for Sustainable Material and Waste Management.” American Planning Association Planning Advisory Service (PAS) Report #587. May 2017. </a:t>
            </a:r>
          </a:p>
        </p:txBody>
      </p:sp>
      <p:pic>
        <p:nvPicPr>
          <p:cNvPr id="7" name="Picture 6">
            <a:extLst>
              <a:ext uri="{FF2B5EF4-FFF2-40B4-BE49-F238E27FC236}">
                <a16:creationId xmlns:a16="http://schemas.microsoft.com/office/drawing/2014/main" id="{1E14540A-6F14-4AD2-A30A-7CF2793DFA8F}"/>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0344" t="67817" r="72415" b="9195"/>
          <a:stretch/>
        </p:blipFill>
        <p:spPr>
          <a:xfrm>
            <a:off x="11370884" y="0"/>
            <a:ext cx="814534" cy="814534"/>
          </a:xfrm>
          <a:prstGeom prst="rect">
            <a:avLst/>
          </a:prstGeom>
        </p:spPr>
      </p:pic>
    </p:spTree>
    <p:extLst>
      <p:ext uri="{BB962C8B-B14F-4D97-AF65-F5344CB8AC3E}">
        <p14:creationId xmlns:p14="http://schemas.microsoft.com/office/powerpoint/2010/main" val="509277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alpha val="34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17916"/>
            <a:ext cx="11951207" cy="894635"/>
          </a:xfrm>
        </p:spPr>
        <p:txBody>
          <a:bodyPr/>
          <a:lstStyle/>
          <a:p>
            <a:pPr eaLnBrk="1" hangingPunct="1"/>
            <a:r>
              <a:rPr lang="en-US" b="1" dirty="0">
                <a:solidFill>
                  <a:srgbClr val="002060"/>
                </a:solidFill>
                <a:latin typeface="Calibri" pitchFamily="34" charset="0"/>
              </a:rPr>
              <a:t>Drivers of Material &amp; Waste Management (MWM)</a:t>
            </a:r>
          </a:p>
        </p:txBody>
      </p:sp>
      <p:sp>
        <p:nvSpPr>
          <p:cNvPr id="4" name="Slide Number Placeholder 3"/>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E964436-13AA-40A1-AA7E-3C25EE5325C7}"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1400" b="1" i="0" u="none" strike="noStrike" kern="1200" cap="none" spc="0" normalizeH="0" baseline="0" noProof="0">
              <a:ln>
                <a:noFill/>
              </a:ln>
              <a:solidFill>
                <a:srgbClr val="FFFFFF"/>
              </a:solidFill>
              <a:effectLst/>
              <a:uLnTx/>
              <a:uFillTx/>
              <a:latin typeface="Tw Cen MT"/>
              <a:ea typeface="+mn-ea"/>
              <a:cs typeface="+mn-cs"/>
            </a:endParaRPr>
          </a:p>
        </p:txBody>
      </p:sp>
      <p:sp>
        <p:nvSpPr>
          <p:cNvPr id="6" name="Slide Number Placeholder 2"/>
          <p:cNvSpPr txBox="1">
            <a:spLocks/>
          </p:cNvSpPr>
          <p:nvPr/>
        </p:nvSpPr>
        <p:spPr>
          <a:xfrm>
            <a:off x="0" y="1271588"/>
            <a:ext cx="711200" cy="241448"/>
          </a:xfrm>
          <a:prstGeom prst="rect">
            <a:avLst/>
          </a:prstGeom>
          <a:solidFill>
            <a:srgbClr val="FFC000"/>
          </a:solidFill>
          <a:ln>
            <a:miter lim="800000"/>
            <a:headEnd/>
            <a:tailEnd/>
          </a:ln>
        </p:spPr>
        <p:txBody>
          <a:bodyPr vert="horz" wrap="square" lIns="91440" tIns="45720" rIns="91440" bIns="45720" numCol="1" anchor="ctr" anchorCtr="0" compatLnSpc="1">
            <a:prstTxWarp prst="textNoShape">
              <a:avLst/>
            </a:prstTxWarp>
            <a:noAutofit/>
          </a:bodyPr>
          <a:lstStyle>
            <a:defPPr>
              <a:defRPr lang="en-US"/>
            </a:defPPr>
            <a:lvl1pPr algn="ctr" fontAlgn="base">
              <a:lnSpc>
                <a:spcPct val="110000"/>
              </a:lnSpc>
              <a:spcBef>
                <a:spcPct val="0"/>
              </a:spcBef>
              <a:spcAft>
                <a:spcPct val="0"/>
              </a:spcAft>
              <a:defRPr sz="1400" b="1">
                <a:solidFill>
                  <a:srgbClr val="0070C0"/>
                </a:solidFill>
                <a:latin typeface="Arial" charset="0"/>
              </a:defRPr>
            </a:lvl1pPr>
          </a:lstStyle>
          <a:p>
            <a:pPr marL="0" marR="0" lvl="0" indent="0" algn="ctr" defTabSz="914400" rtl="0" eaLnBrk="1" fontAlgn="base" latinLnBrk="0" hangingPunct="1">
              <a:lnSpc>
                <a:spcPct val="110000"/>
              </a:lnSpc>
              <a:spcBef>
                <a:spcPct val="0"/>
              </a:spcBef>
              <a:spcAft>
                <a:spcPct val="0"/>
              </a:spcAft>
              <a:buClrTx/>
              <a:buSzTx/>
              <a:buFontTx/>
              <a:buNone/>
              <a:tabLst/>
              <a:defRPr/>
            </a:pPr>
            <a:r>
              <a:rPr lang="en-US" dirty="0"/>
              <a:t>4</a:t>
            </a:r>
            <a:endParaRPr kumimoji="0" lang="en-US" sz="1400" b="1" i="0" u="none" strike="noStrike" kern="1200" cap="none" spc="0" normalizeH="0" baseline="0" noProof="0" dirty="0">
              <a:ln>
                <a:noFill/>
              </a:ln>
              <a:solidFill>
                <a:srgbClr val="0070C0"/>
              </a:solidFill>
              <a:effectLst/>
              <a:uLnTx/>
              <a:uFillTx/>
              <a:latin typeface="Arial" charset="0"/>
              <a:ea typeface="+mn-ea"/>
              <a:cs typeface="+mn-cs"/>
            </a:endParaRPr>
          </a:p>
        </p:txBody>
      </p:sp>
      <p:pic>
        <p:nvPicPr>
          <p:cNvPr id="7" name="Picture 6">
            <a:extLst>
              <a:ext uri="{FF2B5EF4-FFF2-40B4-BE49-F238E27FC236}">
                <a16:creationId xmlns:a16="http://schemas.microsoft.com/office/drawing/2014/main" id="{7153A834-FD5E-42CD-838B-054B3D1F931D}"/>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0344" t="67817" r="72415" b="9195"/>
          <a:stretch/>
        </p:blipFill>
        <p:spPr>
          <a:xfrm>
            <a:off x="11479448" y="-77779"/>
            <a:ext cx="814534" cy="814534"/>
          </a:xfrm>
          <a:prstGeom prst="rect">
            <a:avLst/>
          </a:prstGeom>
        </p:spPr>
      </p:pic>
      <p:grpSp>
        <p:nvGrpSpPr>
          <p:cNvPr id="52" name="Group 51">
            <a:extLst>
              <a:ext uri="{FF2B5EF4-FFF2-40B4-BE49-F238E27FC236}">
                <a16:creationId xmlns:a16="http://schemas.microsoft.com/office/drawing/2014/main" id="{356EBA4E-8B48-43C8-B6D0-076ED62887CA}"/>
              </a:ext>
            </a:extLst>
          </p:cNvPr>
          <p:cNvGrpSpPr/>
          <p:nvPr/>
        </p:nvGrpSpPr>
        <p:grpSpPr>
          <a:xfrm>
            <a:off x="711201" y="1504607"/>
            <a:ext cx="10524602" cy="5201018"/>
            <a:chOff x="3445425" y="948327"/>
            <a:chExt cx="8746575" cy="5704330"/>
          </a:xfrm>
        </p:grpSpPr>
        <p:sp>
          <p:nvSpPr>
            <p:cNvPr id="53" name="Rectangle 52">
              <a:extLst>
                <a:ext uri="{FF2B5EF4-FFF2-40B4-BE49-F238E27FC236}">
                  <a16:creationId xmlns:a16="http://schemas.microsoft.com/office/drawing/2014/main" id="{7650090C-A522-4B0A-82F5-5327070D007C}"/>
                </a:ext>
              </a:extLst>
            </p:cNvPr>
            <p:cNvSpPr/>
            <p:nvPr/>
          </p:nvSpPr>
          <p:spPr>
            <a:xfrm>
              <a:off x="3445425" y="948327"/>
              <a:ext cx="6643634" cy="53657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a:p>
          </p:txBody>
        </p:sp>
        <p:sp>
          <p:nvSpPr>
            <p:cNvPr id="54" name="TextBox 7">
              <a:extLst>
                <a:ext uri="{FF2B5EF4-FFF2-40B4-BE49-F238E27FC236}">
                  <a16:creationId xmlns:a16="http://schemas.microsoft.com/office/drawing/2014/main" id="{4DFFD002-6CC5-492F-9FD8-4DED5FE5B1AB}"/>
                </a:ext>
              </a:extLst>
            </p:cNvPr>
            <p:cNvSpPr txBox="1"/>
            <p:nvPr/>
          </p:nvSpPr>
          <p:spPr>
            <a:xfrm>
              <a:off x="10409753" y="4844122"/>
              <a:ext cx="1503397" cy="400110"/>
            </a:xfrm>
            <a:prstGeom prst="rect">
              <a:avLst/>
            </a:prstGeom>
            <a:noFill/>
          </p:spPr>
          <p:txBody>
            <a:bodyPr wrap="square" rtlCol="0">
              <a:spAutoFit/>
            </a:bodyPr>
            <a:lstStyle/>
            <a:p>
              <a:pPr algn="ctr"/>
              <a:r>
                <a:rPr lang="en-US" sz="2000" b="1" dirty="0">
                  <a:solidFill>
                    <a:srgbClr val="000000"/>
                  </a:solidFill>
                  <a:latin typeface="Calibri Light" panose="020F0302020204030204" pitchFamily="34" charset="0"/>
                  <a:ea typeface="SimSun" panose="02010600030101010101" pitchFamily="2" charset="-122"/>
                  <a:cs typeface="Times New Roman" panose="02020603050405020304" pitchFamily="18" charset="0"/>
                </a:rPr>
                <a:t>Social equity</a:t>
              </a:r>
              <a:endParaRPr lang="en-US" sz="2000" dirty="0">
                <a:latin typeface="Times New Roman" panose="02020603050405020304" pitchFamily="18" charset="0"/>
                <a:ea typeface="SimSun" panose="02010600030101010101" pitchFamily="2" charset="-122"/>
              </a:endParaRPr>
            </a:p>
          </p:txBody>
        </p:sp>
        <p:sp>
          <p:nvSpPr>
            <p:cNvPr id="55" name="TextBox 8">
              <a:extLst>
                <a:ext uri="{FF2B5EF4-FFF2-40B4-BE49-F238E27FC236}">
                  <a16:creationId xmlns:a16="http://schemas.microsoft.com/office/drawing/2014/main" id="{1DAED74D-BFE2-4736-B24F-5E6ECC492F56}"/>
                </a:ext>
              </a:extLst>
            </p:cNvPr>
            <p:cNvSpPr txBox="1"/>
            <p:nvPr/>
          </p:nvSpPr>
          <p:spPr>
            <a:xfrm>
              <a:off x="10294129" y="5653906"/>
              <a:ext cx="1600091" cy="400110"/>
            </a:xfrm>
            <a:prstGeom prst="rect">
              <a:avLst/>
            </a:prstGeom>
            <a:noFill/>
          </p:spPr>
          <p:txBody>
            <a:bodyPr wrap="square" rtlCol="0">
              <a:spAutoFit/>
            </a:bodyPr>
            <a:lstStyle/>
            <a:p>
              <a:pPr algn="ctr"/>
              <a:r>
                <a:rPr lang="en-US" sz="2000" b="1">
                  <a:solidFill>
                    <a:srgbClr val="000000"/>
                  </a:solidFill>
                  <a:latin typeface="Calibri Light" panose="020F0302020204030204" pitchFamily="34" charset="0"/>
                  <a:ea typeface="SimSun" panose="02010600030101010101" pitchFamily="2" charset="-122"/>
                  <a:cs typeface="Times New Roman" panose="02020603050405020304" pitchFamily="18" charset="0"/>
                </a:rPr>
                <a:t>Green jobs</a:t>
              </a:r>
              <a:endParaRPr lang="en-US" sz="2000">
                <a:latin typeface="Times New Roman" panose="02020603050405020304" pitchFamily="18" charset="0"/>
                <a:ea typeface="SimSun" panose="02010600030101010101" pitchFamily="2" charset="-122"/>
              </a:endParaRPr>
            </a:p>
          </p:txBody>
        </p:sp>
        <p:sp>
          <p:nvSpPr>
            <p:cNvPr id="56" name="TextBox 9">
              <a:extLst>
                <a:ext uri="{FF2B5EF4-FFF2-40B4-BE49-F238E27FC236}">
                  <a16:creationId xmlns:a16="http://schemas.microsoft.com/office/drawing/2014/main" id="{F9C5ADA2-8185-40E3-BB0F-8886A4EA8CBD}"/>
                </a:ext>
              </a:extLst>
            </p:cNvPr>
            <p:cNvSpPr txBox="1"/>
            <p:nvPr/>
          </p:nvSpPr>
          <p:spPr>
            <a:xfrm>
              <a:off x="9631410" y="6313607"/>
              <a:ext cx="566381" cy="338554"/>
            </a:xfrm>
            <a:prstGeom prst="rect">
              <a:avLst/>
            </a:prstGeom>
            <a:noFill/>
          </p:spPr>
          <p:txBody>
            <a:bodyPr wrap="square" rtlCol="0">
              <a:spAutoFit/>
            </a:bodyPr>
            <a:lstStyle/>
            <a:p>
              <a:pPr algn="ctr"/>
              <a:r>
                <a:rPr lang="en-US" sz="1600" b="1" dirty="0">
                  <a:solidFill>
                    <a:srgbClr val="000000"/>
                  </a:solidFill>
                  <a:latin typeface="Arial Narrow" panose="020B0606020202030204" pitchFamily="34" charset="0"/>
                  <a:ea typeface="SimSun" panose="02010600030101010101" pitchFamily="2" charset="-122"/>
                  <a:cs typeface="Times New Roman" panose="02020603050405020304" pitchFamily="18" charset="0"/>
                </a:rPr>
                <a:t>2020</a:t>
              </a:r>
              <a:endParaRPr lang="en-US" sz="1600" b="1" dirty="0">
                <a:latin typeface="Arial Narrow" panose="020B0606020202030204" pitchFamily="34" charset="0"/>
                <a:ea typeface="SimSun" panose="02010600030101010101" pitchFamily="2" charset="-122"/>
              </a:endParaRPr>
            </a:p>
          </p:txBody>
        </p:sp>
        <p:sp>
          <p:nvSpPr>
            <p:cNvPr id="57" name="TextBox 10">
              <a:extLst>
                <a:ext uri="{FF2B5EF4-FFF2-40B4-BE49-F238E27FC236}">
                  <a16:creationId xmlns:a16="http://schemas.microsoft.com/office/drawing/2014/main" id="{B951B33F-3214-4710-9F39-F2BD8F9FE48D}"/>
                </a:ext>
              </a:extLst>
            </p:cNvPr>
            <p:cNvSpPr txBox="1"/>
            <p:nvPr/>
          </p:nvSpPr>
          <p:spPr>
            <a:xfrm>
              <a:off x="8626802" y="6314103"/>
              <a:ext cx="566381" cy="338554"/>
            </a:xfrm>
            <a:prstGeom prst="rect">
              <a:avLst/>
            </a:prstGeom>
            <a:noFill/>
          </p:spPr>
          <p:txBody>
            <a:bodyPr wrap="square" rtlCol="0">
              <a:spAutoFit/>
            </a:bodyPr>
            <a:lstStyle/>
            <a:p>
              <a:pPr algn="ctr"/>
              <a:r>
                <a:rPr lang="en-US" sz="1600" b="1">
                  <a:solidFill>
                    <a:srgbClr val="000000"/>
                  </a:solidFill>
                  <a:latin typeface="Arial Narrow" panose="020B0606020202030204" pitchFamily="34" charset="0"/>
                  <a:ea typeface="SimSun" panose="02010600030101010101" pitchFamily="2" charset="-122"/>
                  <a:cs typeface="Times New Roman" panose="02020603050405020304" pitchFamily="18" charset="0"/>
                </a:rPr>
                <a:t>2010</a:t>
              </a:r>
              <a:endParaRPr lang="en-US" sz="1600" b="1">
                <a:latin typeface="Arial Narrow" panose="020B0606020202030204" pitchFamily="34" charset="0"/>
                <a:ea typeface="SimSun" panose="02010600030101010101" pitchFamily="2" charset="-122"/>
              </a:endParaRPr>
            </a:p>
          </p:txBody>
        </p:sp>
        <p:sp>
          <p:nvSpPr>
            <p:cNvPr id="58" name="TextBox 11">
              <a:extLst>
                <a:ext uri="{FF2B5EF4-FFF2-40B4-BE49-F238E27FC236}">
                  <a16:creationId xmlns:a16="http://schemas.microsoft.com/office/drawing/2014/main" id="{AE6AA540-0509-4BF6-BA35-5A52F0D5A38F}"/>
                </a:ext>
              </a:extLst>
            </p:cNvPr>
            <p:cNvSpPr txBox="1"/>
            <p:nvPr/>
          </p:nvSpPr>
          <p:spPr>
            <a:xfrm>
              <a:off x="7581698" y="6313632"/>
              <a:ext cx="566381" cy="338554"/>
            </a:xfrm>
            <a:prstGeom prst="rect">
              <a:avLst/>
            </a:prstGeom>
            <a:noFill/>
          </p:spPr>
          <p:txBody>
            <a:bodyPr wrap="square" rtlCol="0">
              <a:spAutoFit/>
            </a:bodyPr>
            <a:lstStyle/>
            <a:p>
              <a:pPr algn="ctr"/>
              <a:r>
                <a:rPr lang="en-US" sz="1600" b="1">
                  <a:solidFill>
                    <a:srgbClr val="000000"/>
                  </a:solidFill>
                  <a:latin typeface="Arial Narrow" panose="020B0606020202030204" pitchFamily="34" charset="0"/>
                  <a:ea typeface="SimSun" panose="02010600030101010101" pitchFamily="2" charset="-122"/>
                  <a:cs typeface="Times New Roman" panose="02020603050405020304" pitchFamily="18" charset="0"/>
                </a:rPr>
                <a:t>2000</a:t>
              </a:r>
              <a:endParaRPr lang="en-US" sz="1600" b="1">
                <a:latin typeface="Arial Narrow" panose="020B0606020202030204" pitchFamily="34" charset="0"/>
                <a:ea typeface="SimSun" panose="02010600030101010101" pitchFamily="2" charset="-122"/>
              </a:endParaRPr>
            </a:p>
          </p:txBody>
        </p:sp>
        <p:sp>
          <p:nvSpPr>
            <p:cNvPr id="59" name="TextBox 12">
              <a:extLst>
                <a:ext uri="{FF2B5EF4-FFF2-40B4-BE49-F238E27FC236}">
                  <a16:creationId xmlns:a16="http://schemas.microsoft.com/office/drawing/2014/main" id="{3A7D2D64-E480-43BA-935E-317E812B213F}"/>
                </a:ext>
              </a:extLst>
            </p:cNvPr>
            <p:cNvSpPr txBox="1"/>
            <p:nvPr/>
          </p:nvSpPr>
          <p:spPr>
            <a:xfrm>
              <a:off x="6536592" y="6313632"/>
              <a:ext cx="566381" cy="338554"/>
            </a:xfrm>
            <a:prstGeom prst="rect">
              <a:avLst/>
            </a:prstGeom>
            <a:noFill/>
          </p:spPr>
          <p:txBody>
            <a:bodyPr wrap="square" rtlCol="0">
              <a:spAutoFit/>
            </a:bodyPr>
            <a:lstStyle/>
            <a:p>
              <a:pPr algn="ctr"/>
              <a:r>
                <a:rPr lang="en-US" sz="1600" b="1">
                  <a:solidFill>
                    <a:srgbClr val="000000"/>
                  </a:solidFill>
                  <a:latin typeface="Arial Narrow" panose="020B0606020202030204" pitchFamily="34" charset="0"/>
                  <a:ea typeface="SimSun" panose="02010600030101010101" pitchFamily="2" charset="-122"/>
                  <a:cs typeface="Times New Roman" panose="02020603050405020304" pitchFamily="18" charset="0"/>
                </a:rPr>
                <a:t>1990</a:t>
              </a:r>
              <a:endParaRPr lang="en-US" sz="1600" b="1">
                <a:latin typeface="Arial Narrow" panose="020B0606020202030204" pitchFamily="34" charset="0"/>
                <a:ea typeface="SimSun" panose="02010600030101010101" pitchFamily="2" charset="-122"/>
              </a:endParaRPr>
            </a:p>
          </p:txBody>
        </p:sp>
        <p:sp>
          <p:nvSpPr>
            <p:cNvPr id="60" name="TextBox 13">
              <a:extLst>
                <a:ext uri="{FF2B5EF4-FFF2-40B4-BE49-F238E27FC236}">
                  <a16:creationId xmlns:a16="http://schemas.microsoft.com/office/drawing/2014/main" id="{535DF777-472D-4AB0-BD39-F4BDF8AEFA4B}"/>
                </a:ext>
              </a:extLst>
            </p:cNvPr>
            <p:cNvSpPr txBox="1"/>
            <p:nvPr/>
          </p:nvSpPr>
          <p:spPr>
            <a:xfrm>
              <a:off x="5553717" y="6313632"/>
              <a:ext cx="566381" cy="338554"/>
            </a:xfrm>
            <a:prstGeom prst="rect">
              <a:avLst/>
            </a:prstGeom>
            <a:noFill/>
          </p:spPr>
          <p:txBody>
            <a:bodyPr wrap="square" rtlCol="0">
              <a:spAutoFit/>
            </a:bodyPr>
            <a:lstStyle/>
            <a:p>
              <a:pPr algn="ctr"/>
              <a:r>
                <a:rPr lang="en-US" sz="1600" b="1">
                  <a:solidFill>
                    <a:srgbClr val="000000"/>
                  </a:solidFill>
                  <a:latin typeface="Arial Narrow" panose="020B0606020202030204" pitchFamily="34" charset="0"/>
                  <a:ea typeface="SimSun" panose="02010600030101010101" pitchFamily="2" charset="-122"/>
                  <a:cs typeface="Times New Roman" panose="02020603050405020304" pitchFamily="18" charset="0"/>
                </a:rPr>
                <a:t>1980</a:t>
              </a:r>
              <a:endParaRPr lang="en-US" sz="1600" b="1">
                <a:latin typeface="Arial Narrow" panose="020B0606020202030204" pitchFamily="34" charset="0"/>
                <a:ea typeface="SimSun" panose="02010600030101010101" pitchFamily="2" charset="-122"/>
              </a:endParaRPr>
            </a:p>
          </p:txBody>
        </p:sp>
        <p:sp>
          <p:nvSpPr>
            <p:cNvPr id="61" name="TextBox 14">
              <a:extLst>
                <a:ext uri="{FF2B5EF4-FFF2-40B4-BE49-F238E27FC236}">
                  <a16:creationId xmlns:a16="http://schemas.microsoft.com/office/drawing/2014/main" id="{D6BF0ABD-F972-431A-8F9E-3B63FF3000B6}"/>
                </a:ext>
              </a:extLst>
            </p:cNvPr>
            <p:cNvSpPr txBox="1"/>
            <p:nvPr/>
          </p:nvSpPr>
          <p:spPr>
            <a:xfrm>
              <a:off x="4508611" y="6313632"/>
              <a:ext cx="566381" cy="338554"/>
            </a:xfrm>
            <a:prstGeom prst="rect">
              <a:avLst/>
            </a:prstGeom>
            <a:noFill/>
          </p:spPr>
          <p:txBody>
            <a:bodyPr wrap="square" rtlCol="0">
              <a:spAutoFit/>
            </a:bodyPr>
            <a:lstStyle/>
            <a:p>
              <a:pPr algn="ctr"/>
              <a:r>
                <a:rPr lang="en-US" sz="1600" b="1">
                  <a:solidFill>
                    <a:srgbClr val="000000"/>
                  </a:solidFill>
                  <a:latin typeface="Arial Narrow" panose="020B0606020202030204" pitchFamily="34" charset="0"/>
                  <a:ea typeface="SimSun" panose="02010600030101010101" pitchFamily="2" charset="-122"/>
                  <a:cs typeface="Times New Roman" panose="02020603050405020304" pitchFamily="18" charset="0"/>
                </a:rPr>
                <a:t>1970</a:t>
              </a:r>
              <a:endParaRPr lang="en-US" sz="1600" b="1">
                <a:latin typeface="Arial Narrow" panose="020B0606020202030204" pitchFamily="34" charset="0"/>
                <a:ea typeface="SimSun" panose="02010600030101010101" pitchFamily="2" charset="-122"/>
              </a:endParaRPr>
            </a:p>
          </p:txBody>
        </p:sp>
        <p:sp>
          <p:nvSpPr>
            <p:cNvPr id="62" name="TextBox 15">
              <a:extLst>
                <a:ext uri="{FF2B5EF4-FFF2-40B4-BE49-F238E27FC236}">
                  <a16:creationId xmlns:a16="http://schemas.microsoft.com/office/drawing/2014/main" id="{D5ABF550-F4A7-4D58-929F-B90855B4B79C}"/>
                </a:ext>
              </a:extLst>
            </p:cNvPr>
            <p:cNvSpPr txBox="1"/>
            <p:nvPr/>
          </p:nvSpPr>
          <p:spPr>
            <a:xfrm>
              <a:off x="3463507" y="6313632"/>
              <a:ext cx="566381" cy="338554"/>
            </a:xfrm>
            <a:prstGeom prst="rect">
              <a:avLst/>
            </a:prstGeom>
            <a:noFill/>
          </p:spPr>
          <p:txBody>
            <a:bodyPr wrap="square" rtlCol="0">
              <a:spAutoFit/>
            </a:bodyPr>
            <a:lstStyle/>
            <a:p>
              <a:pPr algn="just"/>
              <a:r>
                <a:rPr lang="en-US" sz="1600" b="1" dirty="0">
                  <a:solidFill>
                    <a:srgbClr val="000000"/>
                  </a:solidFill>
                  <a:latin typeface="Arial Narrow" panose="020B0606020202030204" pitchFamily="34" charset="0"/>
                  <a:ea typeface="SimSun" panose="02010600030101010101" pitchFamily="2" charset="-122"/>
                  <a:cs typeface="Times New Roman" panose="02020603050405020304" pitchFamily="18" charset="0"/>
                </a:rPr>
                <a:t>1960</a:t>
              </a:r>
              <a:endParaRPr lang="en-US" sz="1600" b="1" dirty="0">
                <a:latin typeface="Arial Narrow" panose="020B0606020202030204" pitchFamily="34" charset="0"/>
                <a:ea typeface="SimSun" panose="02010600030101010101" pitchFamily="2" charset="-122"/>
              </a:endParaRPr>
            </a:p>
          </p:txBody>
        </p:sp>
        <p:sp>
          <p:nvSpPr>
            <p:cNvPr id="63" name="Rectangle 62">
              <a:extLst>
                <a:ext uri="{FF2B5EF4-FFF2-40B4-BE49-F238E27FC236}">
                  <a16:creationId xmlns:a16="http://schemas.microsoft.com/office/drawing/2014/main" id="{DA5FF9B7-5F9F-4876-B99A-72BA8585319C}"/>
                </a:ext>
              </a:extLst>
            </p:cNvPr>
            <p:cNvSpPr/>
            <p:nvPr/>
          </p:nvSpPr>
          <p:spPr>
            <a:xfrm>
              <a:off x="8553700" y="5561346"/>
              <a:ext cx="1345733" cy="615672"/>
            </a:xfrm>
            <a:prstGeom prst="rect">
              <a:avLst/>
            </a:prstGeom>
            <a:gradFill flip="none" rotWithShape="1">
              <a:gsLst>
                <a:gs pos="90000">
                  <a:srgbClr val="92D050"/>
                </a:gs>
                <a:gs pos="0">
                  <a:schemeClr val="accent6"/>
                </a:gs>
                <a:gs pos="100000">
                  <a:schemeClr val="accent6">
                    <a:lumMod val="30000"/>
                    <a:lumOff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a:p>
          </p:txBody>
        </p:sp>
        <p:sp>
          <p:nvSpPr>
            <p:cNvPr id="64" name="Rectangle 63">
              <a:extLst>
                <a:ext uri="{FF2B5EF4-FFF2-40B4-BE49-F238E27FC236}">
                  <a16:creationId xmlns:a16="http://schemas.microsoft.com/office/drawing/2014/main" id="{240B37C0-2CB1-46CA-B421-8F0F4C3CEB99}"/>
                </a:ext>
              </a:extLst>
            </p:cNvPr>
            <p:cNvSpPr/>
            <p:nvPr/>
          </p:nvSpPr>
          <p:spPr>
            <a:xfrm flipH="1">
              <a:off x="7253586" y="5561346"/>
              <a:ext cx="1300113" cy="615672"/>
            </a:xfrm>
            <a:prstGeom prst="rect">
              <a:avLst/>
            </a:prstGeom>
            <a:gradFill flip="none" rotWithShape="1">
              <a:gsLst>
                <a:gs pos="90000">
                  <a:srgbClr val="92D050"/>
                </a:gs>
                <a:gs pos="0">
                  <a:schemeClr val="accent6"/>
                </a:gs>
                <a:gs pos="100000">
                  <a:schemeClr val="accent6">
                    <a:lumMod val="30000"/>
                    <a:lumOff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a:p>
          </p:txBody>
        </p:sp>
        <p:sp>
          <p:nvSpPr>
            <p:cNvPr id="65" name="TextBox 4">
              <a:extLst>
                <a:ext uri="{FF2B5EF4-FFF2-40B4-BE49-F238E27FC236}">
                  <a16:creationId xmlns:a16="http://schemas.microsoft.com/office/drawing/2014/main" id="{48FC48B6-B950-4BAC-B254-B7AA3B99EB17}"/>
                </a:ext>
              </a:extLst>
            </p:cNvPr>
            <p:cNvSpPr txBox="1"/>
            <p:nvPr/>
          </p:nvSpPr>
          <p:spPr>
            <a:xfrm>
              <a:off x="10156306" y="1056727"/>
              <a:ext cx="1846641" cy="707886"/>
            </a:xfrm>
            <a:prstGeom prst="rect">
              <a:avLst/>
            </a:prstGeom>
            <a:noFill/>
          </p:spPr>
          <p:txBody>
            <a:bodyPr wrap="square" rtlCol="0">
              <a:spAutoFit/>
            </a:bodyPr>
            <a:lstStyle/>
            <a:p>
              <a:pPr algn="ctr"/>
              <a:r>
                <a:rPr lang="en-US" sz="2000" b="1" dirty="0">
                  <a:solidFill>
                    <a:srgbClr val="000000"/>
                  </a:solidFill>
                  <a:latin typeface="Calibri Light" panose="020F0302020204030204" pitchFamily="34" charset="0"/>
                  <a:ea typeface="SimSun" panose="02010600030101010101" pitchFamily="2" charset="-122"/>
                  <a:cs typeface="Times New Roman" panose="02020603050405020304" pitchFamily="18" charset="0"/>
                </a:rPr>
                <a:t>Environmental</a:t>
              </a:r>
              <a:endParaRPr lang="en-US" sz="2000" dirty="0">
                <a:latin typeface="Times New Roman" panose="02020603050405020304" pitchFamily="18" charset="0"/>
                <a:ea typeface="SimSun" panose="02010600030101010101" pitchFamily="2" charset="-122"/>
              </a:endParaRPr>
            </a:p>
            <a:p>
              <a:pPr algn="ctr"/>
              <a:r>
                <a:rPr lang="en-US" sz="2000" b="1" dirty="0">
                  <a:solidFill>
                    <a:srgbClr val="000000"/>
                  </a:solidFill>
                  <a:latin typeface="Calibri Light" panose="020F0302020204030204" pitchFamily="34" charset="0"/>
                  <a:ea typeface="SimSun" panose="02010600030101010101" pitchFamily="2" charset="-122"/>
                  <a:cs typeface="Times New Roman" panose="02020603050405020304" pitchFamily="18" charset="0"/>
                </a:rPr>
                <a:t>protection</a:t>
              </a:r>
              <a:endParaRPr lang="en-US" sz="2000" dirty="0">
                <a:latin typeface="Times New Roman" panose="02020603050405020304" pitchFamily="18" charset="0"/>
                <a:ea typeface="SimSun" panose="02010600030101010101" pitchFamily="2" charset="-122"/>
              </a:endParaRPr>
            </a:p>
          </p:txBody>
        </p:sp>
        <p:sp>
          <p:nvSpPr>
            <p:cNvPr id="66" name="TextBox 5">
              <a:extLst>
                <a:ext uri="{FF2B5EF4-FFF2-40B4-BE49-F238E27FC236}">
                  <a16:creationId xmlns:a16="http://schemas.microsoft.com/office/drawing/2014/main" id="{B4B019B7-895D-4330-A169-EB743E90C9B9}"/>
                </a:ext>
              </a:extLst>
            </p:cNvPr>
            <p:cNvSpPr txBox="1"/>
            <p:nvPr/>
          </p:nvSpPr>
          <p:spPr>
            <a:xfrm>
              <a:off x="10269458" y="2224603"/>
              <a:ext cx="1624761" cy="400110"/>
            </a:xfrm>
            <a:prstGeom prst="rect">
              <a:avLst/>
            </a:prstGeom>
            <a:noFill/>
          </p:spPr>
          <p:txBody>
            <a:bodyPr wrap="square" rtlCol="0">
              <a:spAutoFit/>
            </a:bodyPr>
            <a:lstStyle/>
            <a:p>
              <a:pPr algn="ctr"/>
              <a:r>
                <a:rPr lang="en-US" sz="2000" b="1" dirty="0">
                  <a:solidFill>
                    <a:srgbClr val="000000"/>
                  </a:solidFill>
                  <a:latin typeface="Calibri Light" panose="020F0302020204030204" pitchFamily="34" charset="0"/>
                  <a:ea typeface="SimSun" panose="02010600030101010101" pitchFamily="2" charset="-122"/>
                  <a:cs typeface="Times New Roman" panose="02020603050405020304" pitchFamily="18" charset="0"/>
                </a:rPr>
                <a:t>Public health</a:t>
              </a:r>
              <a:endParaRPr lang="en-US" sz="2000" dirty="0">
                <a:latin typeface="Times New Roman" panose="02020603050405020304" pitchFamily="18" charset="0"/>
                <a:ea typeface="SimSun" panose="02010600030101010101" pitchFamily="2" charset="-122"/>
              </a:endParaRPr>
            </a:p>
          </p:txBody>
        </p:sp>
        <p:sp>
          <p:nvSpPr>
            <p:cNvPr id="67" name="TextBox 6">
              <a:extLst>
                <a:ext uri="{FF2B5EF4-FFF2-40B4-BE49-F238E27FC236}">
                  <a16:creationId xmlns:a16="http://schemas.microsoft.com/office/drawing/2014/main" id="{C8B8F1EA-C772-4869-A51C-1FB0D5DFAF4E}"/>
                </a:ext>
              </a:extLst>
            </p:cNvPr>
            <p:cNvSpPr txBox="1"/>
            <p:nvPr/>
          </p:nvSpPr>
          <p:spPr>
            <a:xfrm>
              <a:off x="10342404" y="3660414"/>
              <a:ext cx="1666973" cy="1015663"/>
            </a:xfrm>
            <a:prstGeom prst="rect">
              <a:avLst/>
            </a:prstGeom>
            <a:noFill/>
          </p:spPr>
          <p:txBody>
            <a:bodyPr wrap="square" rtlCol="0">
              <a:spAutoFit/>
            </a:bodyPr>
            <a:lstStyle/>
            <a:p>
              <a:pPr algn="ctr"/>
              <a:r>
                <a:rPr lang="en-US" sz="2000" b="1" dirty="0">
                  <a:solidFill>
                    <a:srgbClr val="000000"/>
                  </a:solidFill>
                  <a:latin typeface="Calibri Light" panose="020F0302020204030204" pitchFamily="34" charset="0"/>
                  <a:ea typeface="SimSun" panose="02010600030101010101" pitchFamily="2" charset="-122"/>
                  <a:cs typeface="Times New Roman" panose="02020603050405020304" pitchFamily="18" charset="0"/>
                </a:rPr>
                <a:t>Resource value of the waste</a:t>
              </a:r>
              <a:endParaRPr lang="en-US" sz="2000" dirty="0">
                <a:latin typeface="Times New Roman" panose="02020603050405020304" pitchFamily="18" charset="0"/>
                <a:ea typeface="SimSun" panose="02010600030101010101" pitchFamily="2" charset="-122"/>
              </a:endParaRPr>
            </a:p>
          </p:txBody>
        </p:sp>
        <p:sp>
          <p:nvSpPr>
            <p:cNvPr id="68" name="Rectangle 67">
              <a:extLst>
                <a:ext uri="{FF2B5EF4-FFF2-40B4-BE49-F238E27FC236}">
                  <a16:creationId xmlns:a16="http://schemas.microsoft.com/office/drawing/2014/main" id="{1911210D-2EDD-45E3-B8B5-678027A08CD9}"/>
                </a:ext>
              </a:extLst>
            </p:cNvPr>
            <p:cNvSpPr/>
            <p:nvPr/>
          </p:nvSpPr>
          <p:spPr>
            <a:xfrm>
              <a:off x="7119912" y="1056727"/>
              <a:ext cx="2779522" cy="1005751"/>
            </a:xfrm>
            <a:prstGeom prst="rect">
              <a:avLst/>
            </a:prstGeom>
            <a:gradFill flip="none" rotWithShape="1">
              <a:gsLst>
                <a:gs pos="90000">
                  <a:srgbClr val="92D050"/>
                </a:gs>
                <a:gs pos="0">
                  <a:schemeClr val="accent6"/>
                </a:gs>
                <a:gs pos="100000">
                  <a:schemeClr val="accent6">
                    <a:lumMod val="30000"/>
                    <a:lumOff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a:p>
          </p:txBody>
        </p:sp>
        <p:sp>
          <p:nvSpPr>
            <p:cNvPr id="69" name="Rectangle 68">
              <a:extLst>
                <a:ext uri="{FF2B5EF4-FFF2-40B4-BE49-F238E27FC236}">
                  <a16:creationId xmlns:a16="http://schemas.microsoft.com/office/drawing/2014/main" id="{8F5DB37E-9428-49A9-82FE-46DED3551C62}"/>
                </a:ext>
              </a:extLst>
            </p:cNvPr>
            <p:cNvSpPr/>
            <p:nvPr/>
          </p:nvSpPr>
          <p:spPr>
            <a:xfrm flipH="1">
              <a:off x="4413409" y="1056727"/>
              <a:ext cx="2706502" cy="1005751"/>
            </a:xfrm>
            <a:prstGeom prst="rect">
              <a:avLst/>
            </a:prstGeom>
            <a:gradFill flip="none" rotWithShape="1">
              <a:gsLst>
                <a:gs pos="90000">
                  <a:srgbClr val="92D050"/>
                </a:gs>
                <a:gs pos="0">
                  <a:schemeClr val="accent6"/>
                </a:gs>
                <a:gs pos="100000">
                  <a:schemeClr val="accent6">
                    <a:lumMod val="30000"/>
                    <a:lumOff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a:p>
          </p:txBody>
        </p:sp>
        <p:sp>
          <p:nvSpPr>
            <p:cNvPr id="70" name="Rectangle 69">
              <a:extLst>
                <a:ext uri="{FF2B5EF4-FFF2-40B4-BE49-F238E27FC236}">
                  <a16:creationId xmlns:a16="http://schemas.microsoft.com/office/drawing/2014/main" id="{2786FFCD-9AC9-40D4-AD6A-88504E9847F1}"/>
                </a:ext>
              </a:extLst>
            </p:cNvPr>
            <p:cNvSpPr/>
            <p:nvPr/>
          </p:nvSpPr>
          <p:spPr>
            <a:xfrm>
              <a:off x="6682259" y="2195387"/>
              <a:ext cx="3217172" cy="548592"/>
            </a:xfrm>
            <a:prstGeom prst="rect">
              <a:avLst/>
            </a:prstGeom>
            <a:gradFill flip="none" rotWithShape="1">
              <a:gsLst>
                <a:gs pos="90000">
                  <a:srgbClr val="92D050"/>
                </a:gs>
                <a:gs pos="0">
                  <a:schemeClr val="accent6"/>
                </a:gs>
                <a:gs pos="100000">
                  <a:schemeClr val="accent6">
                    <a:lumMod val="30000"/>
                    <a:lumOff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a:p>
          </p:txBody>
        </p:sp>
        <p:sp>
          <p:nvSpPr>
            <p:cNvPr id="71" name="Rectangle 70">
              <a:extLst>
                <a:ext uri="{FF2B5EF4-FFF2-40B4-BE49-F238E27FC236}">
                  <a16:creationId xmlns:a16="http://schemas.microsoft.com/office/drawing/2014/main" id="{15B65BF4-886E-4306-9D27-4F6BA0C2A8EB}"/>
                </a:ext>
              </a:extLst>
            </p:cNvPr>
            <p:cNvSpPr/>
            <p:nvPr/>
          </p:nvSpPr>
          <p:spPr>
            <a:xfrm flipH="1">
              <a:off x="3598759" y="2195387"/>
              <a:ext cx="3083500" cy="548592"/>
            </a:xfrm>
            <a:prstGeom prst="rect">
              <a:avLst/>
            </a:prstGeom>
            <a:gradFill flip="none" rotWithShape="1">
              <a:gsLst>
                <a:gs pos="90000">
                  <a:srgbClr val="92D050"/>
                </a:gs>
                <a:gs pos="0">
                  <a:schemeClr val="accent6"/>
                </a:gs>
                <a:gs pos="100000">
                  <a:schemeClr val="accent6">
                    <a:lumMod val="30000"/>
                    <a:lumOff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a:p>
          </p:txBody>
        </p:sp>
        <p:sp>
          <p:nvSpPr>
            <p:cNvPr id="72" name="Rounded Rectangle 20">
              <a:extLst>
                <a:ext uri="{FF2B5EF4-FFF2-40B4-BE49-F238E27FC236}">
                  <a16:creationId xmlns:a16="http://schemas.microsoft.com/office/drawing/2014/main" id="{64749AE1-5B1A-43C3-890B-38A39D584383}"/>
                </a:ext>
              </a:extLst>
            </p:cNvPr>
            <p:cNvSpPr/>
            <p:nvPr/>
          </p:nvSpPr>
          <p:spPr>
            <a:xfrm>
              <a:off x="7550792" y="1553054"/>
              <a:ext cx="2149752" cy="445595"/>
            </a:xfrm>
            <a:prstGeom prst="roundRect">
              <a:avLst/>
            </a:prstGeom>
            <a:gradFill flip="none" rotWithShape="1">
              <a:gsLst>
                <a:gs pos="70000">
                  <a:srgbClr val="2BAB40"/>
                </a:gs>
                <a:gs pos="0">
                  <a:srgbClr val="2BAB40"/>
                </a:gs>
                <a:gs pos="100000">
                  <a:srgbClr val="92D05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700" b="1" dirty="0">
                  <a:solidFill>
                    <a:srgbClr val="FFFFFF"/>
                  </a:solidFill>
                  <a:latin typeface="Arial Narrow" panose="020B0606020202030204" pitchFamily="34" charset="0"/>
                  <a:ea typeface="SimSun" panose="02010600030101010101" pitchFamily="2" charset="-122"/>
                  <a:cs typeface="Times New Roman" panose="02020603050405020304" pitchFamily="18" charset="0"/>
                </a:rPr>
                <a:t>Global Environmental – climate change</a:t>
              </a:r>
              <a:endParaRPr lang="en-US" sz="1700" dirty="0">
                <a:latin typeface="Arial Narrow" panose="020B0606020202030204" pitchFamily="34" charset="0"/>
                <a:ea typeface="SimSun" panose="02010600030101010101" pitchFamily="2" charset="-122"/>
              </a:endParaRPr>
            </a:p>
          </p:txBody>
        </p:sp>
        <p:sp>
          <p:nvSpPr>
            <p:cNvPr id="73" name="Rounded Rectangle 21">
              <a:extLst>
                <a:ext uri="{FF2B5EF4-FFF2-40B4-BE49-F238E27FC236}">
                  <a16:creationId xmlns:a16="http://schemas.microsoft.com/office/drawing/2014/main" id="{1E23228F-BA77-4B65-8E6A-39755B144C87}"/>
                </a:ext>
              </a:extLst>
            </p:cNvPr>
            <p:cNvSpPr/>
            <p:nvPr/>
          </p:nvSpPr>
          <p:spPr>
            <a:xfrm>
              <a:off x="4522610" y="1150199"/>
              <a:ext cx="5209925" cy="363699"/>
            </a:xfrm>
            <a:prstGeom prst="roundRect">
              <a:avLst/>
            </a:prstGeom>
            <a:gradFill flip="none" rotWithShape="1">
              <a:gsLst>
                <a:gs pos="70000">
                  <a:srgbClr val="2BAB40"/>
                </a:gs>
                <a:gs pos="0">
                  <a:srgbClr val="2BAB40"/>
                </a:gs>
                <a:gs pos="100000">
                  <a:srgbClr val="92D05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a:solidFill>
                    <a:srgbClr val="FFFFFF"/>
                  </a:solidFill>
                  <a:latin typeface="Arial Narrow" panose="020B0606020202030204" pitchFamily="34" charset="0"/>
                  <a:ea typeface="SimSun" panose="02010600030101010101" pitchFamily="2" charset="-122"/>
                  <a:cs typeface="Times New Roman" panose="02020603050405020304" pitchFamily="18" charset="0"/>
                </a:rPr>
                <a:t> Local environmental – treatment and disposal</a:t>
              </a:r>
              <a:endParaRPr lang="en-US" sz="2000" dirty="0">
                <a:latin typeface="Arial Narrow" panose="020B0606020202030204" pitchFamily="34" charset="0"/>
                <a:ea typeface="SimSun" panose="02010600030101010101" pitchFamily="2" charset="-122"/>
              </a:endParaRPr>
            </a:p>
          </p:txBody>
        </p:sp>
        <p:sp>
          <p:nvSpPr>
            <p:cNvPr id="74" name="Rounded Rectangle 22">
              <a:extLst>
                <a:ext uri="{FF2B5EF4-FFF2-40B4-BE49-F238E27FC236}">
                  <a16:creationId xmlns:a16="http://schemas.microsoft.com/office/drawing/2014/main" id="{F8782B04-B51A-4453-9D0A-10BAFF4BD903}"/>
                </a:ext>
              </a:extLst>
            </p:cNvPr>
            <p:cNvSpPr/>
            <p:nvPr/>
          </p:nvSpPr>
          <p:spPr>
            <a:xfrm>
              <a:off x="3884431" y="2295435"/>
              <a:ext cx="2459506" cy="363699"/>
            </a:xfrm>
            <a:prstGeom prst="roundRect">
              <a:avLst/>
            </a:prstGeom>
            <a:gradFill flip="none" rotWithShape="1">
              <a:gsLst>
                <a:gs pos="70000">
                  <a:srgbClr val="2BAB40"/>
                </a:gs>
                <a:gs pos="0">
                  <a:srgbClr val="2BAB40"/>
                </a:gs>
                <a:gs pos="100000">
                  <a:srgbClr val="92D05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a:solidFill>
                    <a:srgbClr val="FFFFFF"/>
                  </a:solidFill>
                  <a:latin typeface="Arial Narrow" panose="020B0606020202030204" pitchFamily="34" charset="0"/>
                  <a:ea typeface="SimSun" panose="02010600030101010101" pitchFamily="2" charset="-122"/>
                  <a:cs typeface="Times New Roman" panose="02020603050405020304" pitchFamily="18" charset="0"/>
                </a:rPr>
                <a:t>Public health - collection</a:t>
              </a:r>
              <a:endParaRPr lang="en-US" sz="2000">
                <a:latin typeface="Arial Narrow" panose="020B0606020202030204" pitchFamily="34" charset="0"/>
                <a:ea typeface="SimSun" panose="02010600030101010101" pitchFamily="2" charset="-122"/>
              </a:endParaRPr>
            </a:p>
          </p:txBody>
        </p:sp>
        <p:sp>
          <p:nvSpPr>
            <p:cNvPr id="75" name="Rectangle 74">
              <a:extLst>
                <a:ext uri="{FF2B5EF4-FFF2-40B4-BE49-F238E27FC236}">
                  <a16:creationId xmlns:a16="http://schemas.microsoft.com/office/drawing/2014/main" id="{A6022661-9772-47DC-B4AF-48F3BD1A733E}"/>
                </a:ext>
              </a:extLst>
            </p:cNvPr>
            <p:cNvSpPr/>
            <p:nvPr/>
          </p:nvSpPr>
          <p:spPr>
            <a:xfrm>
              <a:off x="7988469" y="3597823"/>
              <a:ext cx="1910965" cy="1033181"/>
            </a:xfrm>
            <a:prstGeom prst="rect">
              <a:avLst/>
            </a:prstGeom>
            <a:gradFill flip="none" rotWithShape="1">
              <a:gsLst>
                <a:gs pos="90000">
                  <a:srgbClr val="92D050"/>
                </a:gs>
                <a:gs pos="0">
                  <a:schemeClr val="accent6"/>
                </a:gs>
                <a:gs pos="100000">
                  <a:schemeClr val="accent6">
                    <a:lumMod val="30000"/>
                    <a:lumOff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latin typeface="Arial Narrow" panose="020B0606020202030204" pitchFamily="34" charset="0"/>
              </a:endParaRPr>
            </a:p>
          </p:txBody>
        </p:sp>
        <p:sp>
          <p:nvSpPr>
            <p:cNvPr id="76" name="Rectangle 75">
              <a:extLst>
                <a:ext uri="{FF2B5EF4-FFF2-40B4-BE49-F238E27FC236}">
                  <a16:creationId xmlns:a16="http://schemas.microsoft.com/office/drawing/2014/main" id="{992EEBBA-9776-48A9-9F21-1BD620BA513B}"/>
                </a:ext>
              </a:extLst>
            </p:cNvPr>
            <p:cNvSpPr/>
            <p:nvPr/>
          </p:nvSpPr>
          <p:spPr>
            <a:xfrm flipH="1">
              <a:off x="6079551" y="3597823"/>
              <a:ext cx="1908918" cy="1034844"/>
            </a:xfrm>
            <a:prstGeom prst="rect">
              <a:avLst/>
            </a:prstGeom>
            <a:gradFill flip="none" rotWithShape="1">
              <a:gsLst>
                <a:gs pos="90000">
                  <a:srgbClr val="92D050"/>
                </a:gs>
                <a:gs pos="0">
                  <a:schemeClr val="accent6"/>
                </a:gs>
                <a:gs pos="100000">
                  <a:schemeClr val="accent6">
                    <a:lumMod val="30000"/>
                    <a:lumOff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latin typeface="Arial Narrow" panose="020B0606020202030204" pitchFamily="34" charset="0"/>
              </a:endParaRPr>
            </a:p>
          </p:txBody>
        </p:sp>
        <p:sp>
          <p:nvSpPr>
            <p:cNvPr id="77" name="Rounded Rectangle 24">
              <a:extLst>
                <a:ext uri="{FF2B5EF4-FFF2-40B4-BE49-F238E27FC236}">
                  <a16:creationId xmlns:a16="http://schemas.microsoft.com/office/drawing/2014/main" id="{E93B3EF5-6915-403F-B653-0FC22AD9D707}"/>
                </a:ext>
              </a:extLst>
            </p:cNvPr>
            <p:cNvSpPr/>
            <p:nvPr/>
          </p:nvSpPr>
          <p:spPr>
            <a:xfrm>
              <a:off x="6141097" y="3694713"/>
              <a:ext cx="2147632" cy="363699"/>
            </a:xfrm>
            <a:prstGeom prst="roundRect">
              <a:avLst/>
            </a:prstGeom>
            <a:gradFill flip="none" rotWithShape="1">
              <a:gsLst>
                <a:gs pos="70000">
                  <a:srgbClr val="2BAB40"/>
                </a:gs>
                <a:gs pos="0">
                  <a:srgbClr val="2BAB40"/>
                </a:gs>
                <a:gs pos="100000">
                  <a:srgbClr val="92D05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a:solidFill>
                    <a:srgbClr val="FFFFFF"/>
                  </a:solidFill>
                  <a:latin typeface="Arial Narrow" panose="020B0606020202030204" pitchFamily="34" charset="0"/>
                  <a:ea typeface="SimSun" panose="02010600030101010101" pitchFamily="2" charset="-122"/>
                  <a:cs typeface="Times New Roman" panose="02020603050405020304" pitchFamily="18" charset="0"/>
                </a:rPr>
                <a:t>Rediscover recycling</a:t>
              </a:r>
              <a:endParaRPr lang="en-US" sz="2000">
                <a:latin typeface="Arial Narrow" panose="020B0606020202030204" pitchFamily="34" charset="0"/>
                <a:ea typeface="SimSun" panose="02010600030101010101" pitchFamily="2" charset="-122"/>
              </a:endParaRPr>
            </a:p>
          </p:txBody>
        </p:sp>
        <p:sp>
          <p:nvSpPr>
            <p:cNvPr id="78" name="Rounded Rectangle 25">
              <a:extLst>
                <a:ext uri="{FF2B5EF4-FFF2-40B4-BE49-F238E27FC236}">
                  <a16:creationId xmlns:a16="http://schemas.microsoft.com/office/drawing/2014/main" id="{FD8B64A9-E853-4582-9F4F-47C99D555120}"/>
                </a:ext>
              </a:extLst>
            </p:cNvPr>
            <p:cNvSpPr/>
            <p:nvPr/>
          </p:nvSpPr>
          <p:spPr>
            <a:xfrm>
              <a:off x="7553905" y="4135506"/>
              <a:ext cx="2147632" cy="435851"/>
            </a:xfrm>
            <a:prstGeom prst="roundRect">
              <a:avLst/>
            </a:prstGeom>
            <a:gradFill flip="none" rotWithShape="1">
              <a:gsLst>
                <a:gs pos="70000">
                  <a:srgbClr val="2BAB40"/>
                </a:gs>
                <a:gs pos="0">
                  <a:srgbClr val="2BAB40"/>
                </a:gs>
                <a:gs pos="100000">
                  <a:srgbClr val="92D05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a:solidFill>
                    <a:srgbClr val="FFFFFF"/>
                  </a:solidFill>
                  <a:latin typeface="Arial Narrow" panose="020B0606020202030204" pitchFamily="34" charset="0"/>
                  <a:ea typeface="SimSun" panose="02010600030101010101" pitchFamily="2" charset="-122"/>
                  <a:cs typeface="Times New Roman" panose="02020603050405020304" pitchFamily="18" charset="0"/>
                </a:rPr>
                <a:t>Resource scarcity management </a:t>
              </a:r>
              <a:endParaRPr lang="en-US" sz="2000" dirty="0">
                <a:latin typeface="Arial Narrow" panose="020B0606020202030204" pitchFamily="34" charset="0"/>
                <a:ea typeface="SimSun" panose="02010600030101010101" pitchFamily="2" charset="-122"/>
              </a:endParaRPr>
            </a:p>
          </p:txBody>
        </p:sp>
        <p:sp>
          <p:nvSpPr>
            <p:cNvPr id="79" name="Rounded Rectangle 26">
              <a:extLst>
                <a:ext uri="{FF2B5EF4-FFF2-40B4-BE49-F238E27FC236}">
                  <a16:creationId xmlns:a16="http://schemas.microsoft.com/office/drawing/2014/main" id="{A191AB5D-B0ED-491E-AE5F-ACC0E37C61E0}"/>
                </a:ext>
              </a:extLst>
            </p:cNvPr>
            <p:cNvSpPr/>
            <p:nvPr/>
          </p:nvSpPr>
          <p:spPr>
            <a:xfrm>
              <a:off x="7331871" y="5639589"/>
              <a:ext cx="2459506" cy="504381"/>
            </a:xfrm>
            <a:prstGeom prst="roundRect">
              <a:avLst/>
            </a:prstGeom>
            <a:gradFill flip="none" rotWithShape="1">
              <a:gsLst>
                <a:gs pos="70000">
                  <a:srgbClr val="2BAB40"/>
                </a:gs>
                <a:gs pos="0">
                  <a:srgbClr val="2BAB40"/>
                </a:gs>
                <a:gs pos="100000">
                  <a:srgbClr val="92D05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FFFF"/>
                  </a:solidFill>
                  <a:latin typeface="Arial Narrow" panose="020B0606020202030204" pitchFamily="34" charset="0"/>
                  <a:ea typeface="SimSun" panose="02010600030101010101" pitchFamily="2" charset="-122"/>
                  <a:cs typeface="Times New Roman" panose="02020603050405020304" pitchFamily="18" charset="0"/>
                </a:rPr>
                <a:t>Job creation – recycling, reuse &amp; remanufacturing </a:t>
              </a:r>
              <a:endParaRPr lang="en-US" sz="2000" dirty="0">
                <a:latin typeface="Arial Narrow" panose="020B0606020202030204" pitchFamily="34" charset="0"/>
                <a:ea typeface="SimSun" panose="02010600030101010101" pitchFamily="2" charset="-122"/>
              </a:endParaRPr>
            </a:p>
          </p:txBody>
        </p:sp>
        <p:grpSp>
          <p:nvGrpSpPr>
            <p:cNvPr id="80" name="Group 79">
              <a:extLst>
                <a:ext uri="{FF2B5EF4-FFF2-40B4-BE49-F238E27FC236}">
                  <a16:creationId xmlns:a16="http://schemas.microsoft.com/office/drawing/2014/main" id="{467CCC64-9EB2-4A7E-80D2-C5673F901C1E}"/>
                </a:ext>
              </a:extLst>
            </p:cNvPr>
            <p:cNvGrpSpPr/>
            <p:nvPr/>
          </p:nvGrpSpPr>
          <p:grpSpPr>
            <a:xfrm>
              <a:off x="6537540" y="4797158"/>
              <a:ext cx="3361893" cy="615672"/>
              <a:chOff x="4674444" y="3849171"/>
              <a:chExt cx="4419600" cy="718100"/>
            </a:xfrm>
          </p:grpSpPr>
          <p:sp>
            <p:nvSpPr>
              <p:cNvPr id="87" name="Rectangle 86">
                <a:extLst>
                  <a:ext uri="{FF2B5EF4-FFF2-40B4-BE49-F238E27FC236}">
                    <a16:creationId xmlns:a16="http://schemas.microsoft.com/office/drawing/2014/main" id="{526A9912-CC4E-491F-9BD7-1DA21DE698B4}"/>
                  </a:ext>
                </a:extLst>
              </p:cNvPr>
              <p:cNvSpPr/>
              <p:nvPr/>
            </p:nvSpPr>
            <p:spPr>
              <a:xfrm>
                <a:off x="6846143" y="3849172"/>
                <a:ext cx="2247901" cy="718099"/>
              </a:xfrm>
              <a:prstGeom prst="rect">
                <a:avLst/>
              </a:prstGeom>
              <a:gradFill flip="none" rotWithShape="1">
                <a:gsLst>
                  <a:gs pos="90000">
                    <a:srgbClr val="92D050"/>
                  </a:gs>
                  <a:gs pos="0">
                    <a:schemeClr val="accent6"/>
                  </a:gs>
                  <a:gs pos="100000">
                    <a:schemeClr val="accent6">
                      <a:lumMod val="30000"/>
                      <a:lumOff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latin typeface="Arial Narrow" panose="020B0606020202030204" pitchFamily="34" charset="0"/>
                </a:endParaRPr>
              </a:p>
            </p:txBody>
          </p:sp>
          <p:sp>
            <p:nvSpPr>
              <p:cNvPr id="88" name="Rectangle 87">
                <a:extLst>
                  <a:ext uri="{FF2B5EF4-FFF2-40B4-BE49-F238E27FC236}">
                    <a16:creationId xmlns:a16="http://schemas.microsoft.com/office/drawing/2014/main" id="{5BD515F2-D94E-49B7-965F-6A8147993F40}"/>
                  </a:ext>
                </a:extLst>
              </p:cNvPr>
              <p:cNvSpPr/>
              <p:nvPr/>
            </p:nvSpPr>
            <p:spPr>
              <a:xfrm flipH="1">
                <a:off x="4674444" y="3849171"/>
                <a:ext cx="2171698" cy="718099"/>
              </a:xfrm>
              <a:prstGeom prst="rect">
                <a:avLst/>
              </a:prstGeom>
              <a:gradFill flip="none" rotWithShape="1">
                <a:gsLst>
                  <a:gs pos="90000">
                    <a:srgbClr val="92D050"/>
                  </a:gs>
                  <a:gs pos="0">
                    <a:schemeClr val="accent6"/>
                  </a:gs>
                  <a:gs pos="100000">
                    <a:schemeClr val="accent6">
                      <a:lumMod val="30000"/>
                      <a:lumOff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latin typeface="Arial Narrow" panose="020B0606020202030204" pitchFamily="34" charset="0"/>
                </a:endParaRPr>
              </a:p>
            </p:txBody>
          </p:sp>
        </p:grpSp>
        <p:sp>
          <p:nvSpPr>
            <p:cNvPr id="81" name="Rounded Rectangle 35">
              <a:extLst>
                <a:ext uri="{FF2B5EF4-FFF2-40B4-BE49-F238E27FC236}">
                  <a16:creationId xmlns:a16="http://schemas.microsoft.com/office/drawing/2014/main" id="{A0B211E9-FDEB-48AA-88FE-87F5F014B4C7}"/>
                </a:ext>
              </a:extLst>
            </p:cNvPr>
            <p:cNvSpPr/>
            <p:nvPr/>
          </p:nvSpPr>
          <p:spPr>
            <a:xfrm>
              <a:off x="6661193" y="4890811"/>
              <a:ext cx="2459506" cy="363699"/>
            </a:xfrm>
            <a:prstGeom prst="roundRect">
              <a:avLst/>
            </a:prstGeom>
            <a:gradFill flip="none" rotWithShape="1">
              <a:gsLst>
                <a:gs pos="70000">
                  <a:srgbClr val="2BAB40"/>
                </a:gs>
                <a:gs pos="0">
                  <a:srgbClr val="2BAB40"/>
                </a:gs>
                <a:gs pos="100000">
                  <a:srgbClr val="92D05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FFFF"/>
                  </a:solidFill>
                  <a:latin typeface="Arial Narrow" panose="020B0606020202030204" pitchFamily="34" charset="0"/>
                  <a:ea typeface="SimSun" panose="02010600030101010101" pitchFamily="2" charset="-122"/>
                  <a:cs typeface="Times New Roman" panose="02020603050405020304" pitchFamily="18" charset="0"/>
                </a:rPr>
                <a:t>Facility siting- waste infrastructure</a:t>
              </a:r>
              <a:endParaRPr lang="en-US" sz="2000" dirty="0">
                <a:latin typeface="Arial Narrow" panose="020B0606020202030204" pitchFamily="34" charset="0"/>
                <a:ea typeface="SimSun" panose="02010600030101010101" pitchFamily="2" charset="-122"/>
              </a:endParaRPr>
            </a:p>
          </p:txBody>
        </p:sp>
        <p:sp>
          <p:nvSpPr>
            <p:cNvPr id="82" name="TextBox 46">
              <a:extLst>
                <a:ext uri="{FF2B5EF4-FFF2-40B4-BE49-F238E27FC236}">
                  <a16:creationId xmlns:a16="http://schemas.microsoft.com/office/drawing/2014/main" id="{1D9676AA-1A22-41CE-AB8F-16FC98D416B0}"/>
                </a:ext>
              </a:extLst>
            </p:cNvPr>
            <p:cNvSpPr txBox="1"/>
            <p:nvPr/>
          </p:nvSpPr>
          <p:spPr>
            <a:xfrm>
              <a:off x="10130905" y="2837800"/>
              <a:ext cx="2061095" cy="707886"/>
            </a:xfrm>
            <a:prstGeom prst="rect">
              <a:avLst/>
            </a:prstGeom>
            <a:noFill/>
          </p:spPr>
          <p:txBody>
            <a:bodyPr wrap="square" rtlCol="0">
              <a:spAutoFit/>
            </a:bodyPr>
            <a:lstStyle/>
            <a:p>
              <a:pPr algn="ctr"/>
              <a:r>
                <a:rPr lang="en-US" sz="2000" b="1" dirty="0">
                  <a:solidFill>
                    <a:srgbClr val="000000"/>
                  </a:solidFill>
                  <a:latin typeface="Calibri Light" panose="020F0302020204030204" pitchFamily="34" charset="0"/>
                  <a:ea typeface="SimSun" panose="02010600030101010101" pitchFamily="2" charset="-122"/>
                  <a:cs typeface="Times New Roman" panose="02020603050405020304" pitchFamily="18" charset="0"/>
                </a:rPr>
                <a:t>Waste disposal capacity</a:t>
              </a:r>
              <a:endParaRPr lang="en-US" sz="2000" dirty="0">
                <a:latin typeface="Times New Roman" panose="02020603050405020304" pitchFamily="18" charset="0"/>
                <a:ea typeface="SimSun" panose="02010600030101010101" pitchFamily="2" charset="-122"/>
              </a:endParaRPr>
            </a:p>
          </p:txBody>
        </p:sp>
        <p:grpSp>
          <p:nvGrpSpPr>
            <p:cNvPr id="83" name="Group 82">
              <a:extLst>
                <a:ext uri="{FF2B5EF4-FFF2-40B4-BE49-F238E27FC236}">
                  <a16:creationId xmlns:a16="http://schemas.microsoft.com/office/drawing/2014/main" id="{2B27B347-44E3-49FC-9AB1-EB9B2DB444CA}"/>
                </a:ext>
              </a:extLst>
            </p:cNvPr>
            <p:cNvGrpSpPr/>
            <p:nvPr/>
          </p:nvGrpSpPr>
          <p:grpSpPr>
            <a:xfrm>
              <a:off x="6151223" y="2891217"/>
              <a:ext cx="3748210" cy="548592"/>
              <a:chOff x="4288101" y="1943061"/>
              <a:chExt cx="4419600" cy="639859"/>
            </a:xfrm>
          </p:grpSpPr>
          <p:sp>
            <p:nvSpPr>
              <p:cNvPr id="85" name="Rectangle 84">
                <a:extLst>
                  <a:ext uri="{FF2B5EF4-FFF2-40B4-BE49-F238E27FC236}">
                    <a16:creationId xmlns:a16="http://schemas.microsoft.com/office/drawing/2014/main" id="{02C5F3E0-47B4-4E21-94D4-7248121E9211}"/>
                  </a:ext>
                </a:extLst>
              </p:cNvPr>
              <p:cNvSpPr/>
              <p:nvPr/>
            </p:nvSpPr>
            <p:spPr>
              <a:xfrm>
                <a:off x="6459800" y="1943061"/>
                <a:ext cx="2247901" cy="639859"/>
              </a:xfrm>
              <a:prstGeom prst="rect">
                <a:avLst/>
              </a:prstGeom>
              <a:gradFill flip="none" rotWithShape="1">
                <a:gsLst>
                  <a:gs pos="90000">
                    <a:srgbClr val="92D050"/>
                  </a:gs>
                  <a:gs pos="0">
                    <a:schemeClr val="accent6"/>
                  </a:gs>
                  <a:gs pos="100000">
                    <a:schemeClr val="accent6">
                      <a:lumMod val="30000"/>
                      <a:lumOff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latin typeface="Arial Narrow" panose="020B0606020202030204" pitchFamily="34" charset="0"/>
                </a:endParaRPr>
              </a:p>
            </p:txBody>
          </p:sp>
          <p:sp>
            <p:nvSpPr>
              <p:cNvPr id="86" name="Rectangle 85">
                <a:extLst>
                  <a:ext uri="{FF2B5EF4-FFF2-40B4-BE49-F238E27FC236}">
                    <a16:creationId xmlns:a16="http://schemas.microsoft.com/office/drawing/2014/main" id="{45155D0A-5A7C-4073-A480-0F2135DC97FA}"/>
                  </a:ext>
                </a:extLst>
              </p:cNvPr>
              <p:cNvSpPr/>
              <p:nvPr/>
            </p:nvSpPr>
            <p:spPr>
              <a:xfrm flipH="1">
                <a:off x="4288101" y="1943061"/>
                <a:ext cx="2171698" cy="639859"/>
              </a:xfrm>
              <a:prstGeom prst="rect">
                <a:avLst/>
              </a:prstGeom>
              <a:gradFill flip="none" rotWithShape="1">
                <a:gsLst>
                  <a:gs pos="90000">
                    <a:srgbClr val="92D050"/>
                  </a:gs>
                  <a:gs pos="0">
                    <a:schemeClr val="accent6"/>
                  </a:gs>
                  <a:gs pos="100000">
                    <a:schemeClr val="accent6">
                      <a:lumMod val="30000"/>
                      <a:lumOff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latin typeface="Arial Narrow" panose="020B0606020202030204" pitchFamily="34" charset="0"/>
                </a:endParaRPr>
              </a:p>
            </p:txBody>
          </p:sp>
        </p:grpSp>
        <p:sp>
          <p:nvSpPr>
            <p:cNvPr id="84" name="Rounded Rectangle 31">
              <a:extLst>
                <a:ext uri="{FF2B5EF4-FFF2-40B4-BE49-F238E27FC236}">
                  <a16:creationId xmlns:a16="http://schemas.microsoft.com/office/drawing/2014/main" id="{873FC735-F36F-4DD0-98D7-6EB5538464BB}"/>
                </a:ext>
              </a:extLst>
            </p:cNvPr>
            <p:cNvSpPr/>
            <p:nvPr/>
          </p:nvSpPr>
          <p:spPr>
            <a:xfrm>
              <a:off x="6289085" y="2944843"/>
              <a:ext cx="3132707" cy="403725"/>
            </a:xfrm>
            <a:prstGeom prst="roundRect">
              <a:avLst/>
            </a:prstGeom>
            <a:gradFill flip="none" rotWithShape="1">
              <a:gsLst>
                <a:gs pos="70000">
                  <a:srgbClr val="2BAB40"/>
                </a:gs>
                <a:gs pos="0">
                  <a:srgbClr val="2BAB40"/>
                </a:gs>
                <a:gs pos="100000">
                  <a:srgbClr val="92D05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FFFF"/>
                  </a:solidFill>
                  <a:latin typeface="Arial Narrow" panose="020B0606020202030204" pitchFamily="34" charset="0"/>
                  <a:ea typeface="SimSun" panose="02010600030101010101" pitchFamily="2" charset="-122"/>
                  <a:cs typeface="Times New Roman" panose="02020603050405020304" pitchFamily="18" charset="0"/>
                </a:rPr>
                <a:t>Waste export &amp; landfill diversion </a:t>
              </a:r>
              <a:endParaRPr lang="en-US" sz="2000" dirty="0">
                <a:latin typeface="Arial Narrow" panose="020B0606020202030204" pitchFamily="34" charset="0"/>
                <a:ea typeface="SimSun" panose="02010600030101010101" pitchFamily="2" charset="-122"/>
              </a:endParaRPr>
            </a:p>
          </p:txBody>
        </p:sp>
      </p:grpSp>
      <p:sp>
        <p:nvSpPr>
          <p:cNvPr id="90" name="Rectangle: Rounded Corners 89">
            <a:extLst>
              <a:ext uri="{FF2B5EF4-FFF2-40B4-BE49-F238E27FC236}">
                <a16:creationId xmlns:a16="http://schemas.microsoft.com/office/drawing/2014/main" id="{111B2BE4-1E7A-48D5-BAD6-2BB810CEF661}"/>
              </a:ext>
            </a:extLst>
          </p:cNvPr>
          <p:cNvSpPr/>
          <p:nvPr/>
        </p:nvSpPr>
        <p:spPr>
          <a:xfrm>
            <a:off x="9005286" y="3115072"/>
            <a:ext cx="2118735" cy="3048072"/>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1" name="Rectangle 90">
            <a:extLst>
              <a:ext uri="{FF2B5EF4-FFF2-40B4-BE49-F238E27FC236}">
                <a16:creationId xmlns:a16="http://schemas.microsoft.com/office/drawing/2014/main" id="{813FD94C-1FF2-4C24-91AA-DA903058119D}"/>
              </a:ext>
            </a:extLst>
          </p:cNvPr>
          <p:cNvSpPr/>
          <p:nvPr/>
        </p:nvSpPr>
        <p:spPr>
          <a:xfrm>
            <a:off x="435379" y="6609073"/>
            <a:ext cx="11451336" cy="276999"/>
          </a:xfrm>
          <a:prstGeom prst="rect">
            <a:avLst/>
          </a:prstGeom>
        </p:spPr>
        <p:txBody>
          <a:bodyPr wrap="square">
            <a:spAutoFit/>
          </a:bodyPr>
          <a:lstStyle/>
          <a:p>
            <a:r>
              <a:rPr lang="en-US" sz="1200" dirty="0">
                <a:latin typeface="Calibri" panose="020F0502020204030204"/>
              </a:rPr>
              <a:t>Ning Ai and </a:t>
            </a:r>
            <a:r>
              <a:rPr lang="en-US" sz="1200" dirty="0" err="1">
                <a:latin typeface="Calibri" panose="020F0502020204030204"/>
              </a:rPr>
              <a:t>Nancey</a:t>
            </a:r>
            <a:r>
              <a:rPr lang="en-US" sz="1200" dirty="0">
                <a:latin typeface="Calibri" panose="020F0502020204030204"/>
              </a:rPr>
              <a:t> Green Leigh. “Planning for Sustainable Material and Waste Management.” American Planning Association Planning Advisory Service (PAS) Report #587. May 2017. </a:t>
            </a:r>
          </a:p>
        </p:txBody>
      </p:sp>
    </p:spTree>
    <p:extLst>
      <p:ext uri="{BB962C8B-B14F-4D97-AF65-F5344CB8AC3E}">
        <p14:creationId xmlns:p14="http://schemas.microsoft.com/office/powerpoint/2010/main" val="190511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452"/>
            <a:ext cx="10515600" cy="863516"/>
          </a:xfrm>
        </p:spPr>
        <p:txBody>
          <a:bodyPr>
            <a:normAutofit/>
          </a:bodyPr>
          <a:lstStyle/>
          <a:p>
            <a:r>
              <a:rPr lang="en-US" sz="4000" b="1" dirty="0">
                <a:solidFill>
                  <a:schemeClr val="bg1"/>
                </a:solidFill>
                <a:latin typeface="Calibri" pitchFamily="34" charset="0"/>
                <a:cs typeface="Calibri" pitchFamily="34" charset="0"/>
              </a:rPr>
              <a:t>General Flows of Municipal Solid Waste (MSW) </a:t>
            </a:r>
          </a:p>
        </p:txBody>
      </p:sp>
      <p:sp>
        <p:nvSpPr>
          <p:cNvPr id="3" name="Slide Number Placeholder 2"/>
          <p:cNvSpPr>
            <a:spLocks noGrp="1"/>
          </p:cNvSpPr>
          <p:nvPr>
            <p:ph type="sldNum" sz="quarter" idx="12"/>
          </p:nvPr>
        </p:nvSpPr>
        <p:spPr/>
        <p:txBody>
          <a:bodyPr/>
          <a:lstStyle/>
          <a:p>
            <a:fld id="{4DDD25C7-843B-4E3C-9EDD-7311695D5967}" type="slidenum">
              <a:rPr lang="en-US" smtClean="0"/>
              <a:t>4</a:t>
            </a:fld>
            <a:endParaRPr lang="en-US"/>
          </a:p>
        </p:txBody>
      </p:sp>
      <p:pic>
        <p:nvPicPr>
          <p:cNvPr id="4" name="Picture 3"/>
          <p:cNvPicPr>
            <a:picLocks noChangeAspect="1"/>
          </p:cNvPicPr>
          <p:nvPr/>
        </p:nvPicPr>
        <p:blipFill>
          <a:blip r:embed="rId3"/>
          <a:stretch>
            <a:fillRect/>
          </a:stretch>
        </p:blipFill>
        <p:spPr>
          <a:xfrm>
            <a:off x="1054797" y="927569"/>
            <a:ext cx="9499897" cy="5581364"/>
          </a:xfrm>
          <a:prstGeom prst="rect">
            <a:avLst/>
          </a:prstGeom>
        </p:spPr>
      </p:pic>
      <p:sp>
        <p:nvSpPr>
          <p:cNvPr id="5" name="TextBox 4"/>
          <p:cNvSpPr txBox="1"/>
          <p:nvPr/>
        </p:nvSpPr>
        <p:spPr>
          <a:xfrm>
            <a:off x="272716" y="6508933"/>
            <a:ext cx="11646568" cy="307777"/>
          </a:xfrm>
          <a:prstGeom prst="rect">
            <a:avLst/>
          </a:prstGeom>
          <a:noFill/>
        </p:spPr>
        <p:txBody>
          <a:bodyPr wrap="square" rtlCol="0">
            <a:spAutoFit/>
          </a:bodyPr>
          <a:lstStyle/>
          <a:p>
            <a:r>
              <a:rPr lang="en-US" sz="1400" dirty="0">
                <a:solidFill>
                  <a:schemeClr val="bg1"/>
                </a:solidFill>
              </a:rPr>
              <a:t>Ai, Ning. 2011. "Challenges of Sustainable Urban Planning: The Case of Municipal Solid Waste Management." Doctoral Dissertation, Georgia Tech.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37101" y="1771014"/>
            <a:ext cx="975360" cy="73152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7263" y="2755265"/>
            <a:ext cx="1828800" cy="692720"/>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t="8993" b="11579"/>
          <a:stretch/>
        </p:blipFill>
        <p:spPr>
          <a:xfrm>
            <a:off x="4513066" y="5267361"/>
            <a:ext cx="768740" cy="4572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83986" y="5860920"/>
            <a:ext cx="826900" cy="45720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10600" y="974239"/>
            <a:ext cx="975360" cy="731520"/>
          </a:xfrm>
          <a:prstGeom prst="rect">
            <a:avLst/>
          </a:prstGeom>
        </p:spPr>
      </p:pic>
    </p:spTree>
    <p:extLst>
      <p:ext uri="{BB962C8B-B14F-4D97-AF65-F5344CB8AC3E}">
        <p14:creationId xmlns:p14="http://schemas.microsoft.com/office/powerpoint/2010/main" val="3598181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88913"/>
            <a:ext cx="10515600" cy="1325563"/>
          </a:xfrm>
        </p:spPr>
        <p:txBody>
          <a:bodyPr>
            <a:normAutofit/>
          </a:bodyPr>
          <a:lstStyle/>
          <a:p>
            <a:r>
              <a:rPr lang="en-US" sz="4000" b="1" dirty="0">
                <a:solidFill>
                  <a:schemeClr val="bg1"/>
                </a:solidFill>
                <a:latin typeface="Calibri" pitchFamily="34" charset="0"/>
                <a:cs typeface="Calibri" pitchFamily="34" charset="0"/>
              </a:rPr>
              <a:t>Improve the MWM Efficiency by Strategic Infrastructure Planning </a:t>
            </a:r>
          </a:p>
        </p:txBody>
      </p:sp>
      <p:sp>
        <p:nvSpPr>
          <p:cNvPr id="5" name="Text Placeholder 4"/>
          <p:cNvSpPr>
            <a:spLocks noGrp="1"/>
          </p:cNvSpPr>
          <p:nvPr>
            <p:ph type="body" idx="1"/>
          </p:nvPr>
        </p:nvSpPr>
        <p:spPr/>
        <p:txBody>
          <a:bodyPr/>
          <a:lstStyle/>
          <a:p>
            <a:r>
              <a:rPr lang="en-US" u="sng" dirty="0">
                <a:solidFill>
                  <a:schemeClr val="bg1"/>
                </a:solidFill>
                <a:latin typeface="Calibri" pitchFamily="34" charset="0"/>
                <a:cs typeface="Calibri" pitchFamily="34" charset="0"/>
              </a:rPr>
              <a:t>Integrated Infrastructure Planning</a:t>
            </a:r>
            <a:endParaRPr lang="en-US" u="sng" dirty="0"/>
          </a:p>
        </p:txBody>
      </p:sp>
      <p:sp>
        <p:nvSpPr>
          <p:cNvPr id="6" name="Content Placeholder 5"/>
          <p:cNvSpPr>
            <a:spLocks noGrp="1"/>
          </p:cNvSpPr>
          <p:nvPr>
            <p:ph sz="half" idx="2"/>
          </p:nvPr>
        </p:nvSpPr>
        <p:spPr>
          <a:xfrm>
            <a:off x="839788" y="2505074"/>
            <a:ext cx="5157787" cy="4024313"/>
          </a:xfrm>
        </p:spPr>
        <p:txBody>
          <a:bodyPr>
            <a:normAutofit fontScale="25000" lnSpcReduction="20000"/>
          </a:bodyPr>
          <a:lstStyle/>
          <a:p>
            <a:pPr>
              <a:buFont typeface="Wingdings" panose="05000000000000000000" pitchFamily="2" charset="2"/>
              <a:buChar char="Ø"/>
            </a:pPr>
            <a:r>
              <a:rPr lang="en-US" sz="6000" b="1" dirty="0">
                <a:solidFill>
                  <a:schemeClr val="bg1"/>
                </a:solidFill>
              </a:rPr>
              <a:t>Minimize Impacts of Existing Facilities </a:t>
            </a:r>
            <a:endParaRPr lang="en-US" sz="6000" dirty="0">
              <a:solidFill>
                <a:schemeClr val="bg1"/>
              </a:solidFill>
            </a:endParaRPr>
          </a:p>
          <a:p>
            <a:pPr lvl="0">
              <a:lnSpc>
                <a:spcPct val="120000"/>
              </a:lnSpc>
              <a:spcBef>
                <a:spcPts val="0"/>
              </a:spcBef>
            </a:pPr>
            <a:r>
              <a:rPr lang="en-US" sz="4800" dirty="0">
                <a:solidFill>
                  <a:schemeClr val="bg1"/>
                </a:solidFill>
              </a:rPr>
              <a:t>Monitor existing use and capacity</a:t>
            </a:r>
          </a:p>
          <a:p>
            <a:pPr lvl="0">
              <a:lnSpc>
                <a:spcPct val="120000"/>
              </a:lnSpc>
              <a:spcBef>
                <a:spcPts val="0"/>
              </a:spcBef>
            </a:pPr>
            <a:r>
              <a:rPr lang="en-US" sz="4800" dirty="0">
                <a:solidFill>
                  <a:schemeClr val="bg1"/>
                </a:solidFill>
              </a:rPr>
              <a:t>Expand MRF, C&amp;D, and WTE capabilities</a:t>
            </a:r>
          </a:p>
          <a:p>
            <a:pPr lvl="0">
              <a:lnSpc>
                <a:spcPct val="120000"/>
              </a:lnSpc>
              <a:spcBef>
                <a:spcPts val="0"/>
              </a:spcBef>
            </a:pPr>
            <a:r>
              <a:rPr lang="en-US" sz="4800" dirty="0">
                <a:solidFill>
                  <a:schemeClr val="bg1"/>
                </a:solidFill>
              </a:rPr>
              <a:t>Explore new MWM methods and techniques</a:t>
            </a:r>
          </a:p>
          <a:p>
            <a:pPr lvl="0">
              <a:lnSpc>
                <a:spcPct val="120000"/>
              </a:lnSpc>
              <a:spcBef>
                <a:spcPts val="0"/>
              </a:spcBef>
            </a:pPr>
            <a:r>
              <a:rPr lang="en-US" sz="4800" dirty="0">
                <a:solidFill>
                  <a:schemeClr val="bg1"/>
                </a:solidFill>
              </a:rPr>
              <a:t>Recover methane from closed landfills </a:t>
            </a:r>
          </a:p>
          <a:p>
            <a:pPr marL="0" lvl="0" indent="0">
              <a:lnSpc>
                <a:spcPct val="120000"/>
              </a:lnSpc>
              <a:spcBef>
                <a:spcPts val="0"/>
              </a:spcBef>
              <a:buNone/>
            </a:pPr>
            <a:endParaRPr lang="en-US" sz="4800" dirty="0">
              <a:solidFill>
                <a:schemeClr val="bg1"/>
              </a:solidFill>
            </a:endParaRPr>
          </a:p>
          <a:p>
            <a:pPr>
              <a:buFont typeface="Wingdings" panose="05000000000000000000" pitchFamily="2" charset="2"/>
              <a:buChar char="Ø"/>
            </a:pPr>
            <a:r>
              <a:rPr lang="en-US" sz="6000" b="1" dirty="0">
                <a:solidFill>
                  <a:schemeClr val="bg1"/>
                </a:solidFill>
              </a:rPr>
              <a:t>Avoid Unnecessary Expansion</a:t>
            </a:r>
            <a:endParaRPr lang="en-US" sz="6000" dirty="0">
              <a:solidFill>
                <a:schemeClr val="bg1"/>
              </a:solidFill>
            </a:endParaRPr>
          </a:p>
          <a:p>
            <a:pPr>
              <a:lnSpc>
                <a:spcPct val="120000"/>
              </a:lnSpc>
              <a:spcBef>
                <a:spcPts val="0"/>
              </a:spcBef>
            </a:pPr>
            <a:r>
              <a:rPr lang="en-US" sz="4800" dirty="0">
                <a:solidFill>
                  <a:schemeClr val="bg1"/>
                </a:solidFill>
              </a:rPr>
              <a:t>Encourage source reduction and separation, recycling, reuse and composting</a:t>
            </a:r>
          </a:p>
          <a:p>
            <a:pPr>
              <a:lnSpc>
                <a:spcPct val="120000"/>
              </a:lnSpc>
              <a:spcBef>
                <a:spcPts val="0"/>
              </a:spcBef>
            </a:pPr>
            <a:r>
              <a:rPr lang="en-US" sz="4800" dirty="0">
                <a:solidFill>
                  <a:schemeClr val="bg1"/>
                </a:solidFill>
              </a:rPr>
              <a:t>Incorporate reduction, diversion, and conversion in capacity projections</a:t>
            </a:r>
          </a:p>
          <a:p>
            <a:pPr>
              <a:lnSpc>
                <a:spcPct val="120000"/>
              </a:lnSpc>
              <a:spcBef>
                <a:spcPts val="0"/>
              </a:spcBef>
            </a:pPr>
            <a:r>
              <a:rPr lang="en-US" sz="4800" dirty="0">
                <a:solidFill>
                  <a:schemeClr val="bg1"/>
                </a:solidFill>
              </a:rPr>
              <a:t>Require a county-wide review before siting new landfills </a:t>
            </a:r>
          </a:p>
          <a:p>
            <a:pPr marL="0" indent="0">
              <a:lnSpc>
                <a:spcPct val="120000"/>
              </a:lnSpc>
              <a:spcBef>
                <a:spcPts val="0"/>
              </a:spcBef>
              <a:buNone/>
            </a:pPr>
            <a:endParaRPr lang="en-US" sz="4800" dirty="0">
              <a:solidFill>
                <a:schemeClr val="bg1"/>
              </a:solidFill>
            </a:endParaRPr>
          </a:p>
          <a:p>
            <a:pPr>
              <a:buFont typeface="Wingdings" panose="05000000000000000000" pitchFamily="2" charset="2"/>
              <a:buChar char="Ø"/>
            </a:pPr>
            <a:r>
              <a:rPr lang="en-US" sz="6000" b="1" dirty="0">
                <a:solidFill>
                  <a:schemeClr val="bg1"/>
                </a:solidFill>
              </a:rPr>
              <a:t>Mitigate Impacts of New Facilities</a:t>
            </a:r>
            <a:endParaRPr lang="en-US" sz="6000" dirty="0">
              <a:solidFill>
                <a:schemeClr val="bg1"/>
              </a:solidFill>
            </a:endParaRPr>
          </a:p>
          <a:p>
            <a:pPr lvl="0">
              <a:lnSpc>
                <a:spcPct val="120000"/>
              </a:lnSpc>
              <a:spcBef>
                <a:spcPts val="0"/>
              </a:spcBef>
            </a:pPr>
            <a:r>
              <a:rPr lang="en-US" sz="4800" dirty="0">
                <a:solidFill>
                  <a:schemeClr val="bg1"/>
                </a:solidFill>
              </a:rPr>
              <a:t>Preserve industrial lands</a:t>
            </a:r>
          </a:p>
          <a:p>
            <a:pPr lvl="0">
              <a:lnSpc>
                <a:spcPct val="120000"/>
              </a:lnSpc>
              <a:spcBef>
                <a:spcPts val="0"/>
              </a:spcBef>
            </a:pPr>
            <a:r>
              <a:rPr lang="en-US" sz="4800" dirty="0">
                <a:solidFill>
                  <a:schemeClr val="bg1"/>
                </a:solidFill>
              </a:rPr>
              <a:t>Only site new landfills in Candidate Solid Waste Landfill overlay</a:t>
            </a:r>
          </a:p>
          <a:p>
            <a:pPr lvl="0">
              <a:lnSpc>
                <a:spcPct val="120000"/>
              </a:lnSpc>
              <a:spcBef>
                <a:spcPts val="0"/>
              </a:spcBef>
            </a:pPr>
            <a:r>
              <a:rPr lang="en-US" sz="4800" dirty="0">
                <a:solidFill>
                  <a:schemeClr val="bg1"/>
                </a:solidFill>
              </a:rPr>
              <a:t>Design access routes to minimize traffic impacts</a:t>
            </a:r>
          </a:p>
          <a:p>
            <a:pPr lvl="0">
              <a:lnSpc>
                <a:spcPct val="120000"/>
              </a:lnSpc>
              <a:spcBef>
                <a:spcPts val="0"/>
              </a:spcBef>
            </a:pPr>
            <a:r>
              <a:rPr lang="en-US" sz="4800" dirty="0">
                <a:solidFill>
                  <a:schemeClr val="bg1"/>
                </a:solidFill>
              </a:rPr>
              <a:t>Screen landfills with vegetation</a:t>
            </a:r>
          </a:p>
          <a:p>
            <a:pPr lvl="0">
              <a:lnSpc>
                <a:spcPct val="120000"/>
              </a:lnSpc>
              <a:spcBef>
                <a:spcPts val="0"/>
              </a:spcBef>
            </a:pPr>
            <a:r>
              <a:rPr lang="en-US" sz="4800" dirty="0">
                <a:solidFill>
                  <a:schemeClr val="bg1"/>
                </a:solidFill>
              </a:rPr>
              <a:t>Plan for eventual restoration</a:t>
            </a:r>
          </a:p>
          <a:p>
            <a:pPr lvl="0">
              <a:lnSpc>
                <a:spcPct val="120000"/>
              </a:lnSpc>
              <a:spcBef>
                <a:spcPts val="0"/>
              </a:spcBef>
            </a:pPr>
            <a:r>
              <a:rPr lang="en-US" sz="4800" dirty="0">
                <a:solidFill>
                  <a:schemeClr val="bg1"/>
                </a:solidFill>
              </a:rPr>
              <a:t>Increase public awareness of solid waste issues</a:t>
            </a:r>
          </a:p>
        </p:txBody>
      </p:sp>
      <p:sp>
        <p:nvSpPr>
          <p:cNvPr id="7" name="Text Placeholder 6"/>
          <p:cNvSpPr>
            <a:spLocks noGrp="1"/>
          </p:cNvSpPr>
          <p:nvPr>
            <p:ph type="body" sz="quarter" idx="3"/>
          </p:nvPr>
        </p:nvSpPr>
        <p:spPr/>
        <p:txBody>
          <a:bodyPr/>
          <a:lstStyle/>
          <a:p>
            <a:r>
              <a:rPr lang="en-US" u="sng" dirty="0">
                <a:solidFill>
                  <a:schemeClr val="bg1"/>
                </a:solidFill>
              </a:rPr>
              <a:t>Consider MWM in New Development</a:t>
            </a:r>
          </a:p>
        </p:txBody>
      </p:sp>
      <p:sp>
        <p:nvSpPr>
          <p:cNvPr id="8" name="Content Placeholder 7"/>
          <p:cNvSpPr>
            <a:spLocks noGrp="1"/>
          </p:cNvSpPr>
          <p:nvPr>
            <p:ph sz="quarter" idx="4"/>
          </p:nvPr>
        </p:nvSpPr>
        <p:spPr/>
        <p:txBody>
          <a:bodyPr/>
          <a:lstStyle/>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D25C7-843B-4E3C-9EDD-7311695D596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Picture 8"/>
          <p:cNvPicPr>
            <a:picLocks noChangeAspect="1"/>
          </p:cNvPicPr>
          <p:nvPr/>
        </p:nvPicPr>
        <p:blipFill>
          <a:blip r:embed="rId3"/>
          <a:stretch>
            <a:fillRect/>
          </a:stretch>
        </p:blipFill>
        <p:spPr>
          <a:xfrm>
            <a:off x="6271917" y="2582069"/>
            <a:ext cx="4983754" cy="3690937"/>
          </a:xfrm>
          <a:prstGeom prst="rect">
            <a:avLst/>
          </a:prstGeom>
        </p:spPr>
      </p:pic>
      <p:sp>
        <p:nvSpPr>
          <p:cNvPr id="10" name="TextBox 9"/>
          <p:cNvSpPr txBox="1"/>
          <p:nvPr/>
        </p:nvSpPr>
        <p:spPr>
          <a:xfrm>
            <a:off x="6172200" y="6356350"/>
            <a:ext cx="555783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white"/>
                </a:solidFill>
                <a:effectLst/>
                <a:uLnTx/>
                <a:uFillTx/>
                <a:latin typeface="Calibri" panose="020F0502020204030204"/>
                <a:ea typeface="+mn-ea"/>
                <a:cs typeface="+mn-cs"/>
              </a:rPr>
              <a:t>Ai and Leigh (2017) Adapted from Daniels, 2014, p. 238.</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839788" y="6284910"/>
            <a:ext cx="45180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white"/>
                </a:solidFill>
                <a:effectLst/>
                <a:uLnTx/>
                <a:uFillTx/>
                <a:latin typeface="Calibri" panose="020F0502020204030204"/>
                <a:ea typeface="+mn-ea"/>
                <a:cs typeface="+mn-cs"/>
              </a:rPr>
              <a:t>Summary from Envision San José 2040: General Plan, Adopted November 1, 2011 </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48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407" y="8189"/>
            <a:ext cx="5741610" cy="1114758"/>
          </a:xfrm>
        </p:spPr>
        <p:txBody>
          <a:bodyPr>
            <a:noAutofit/>
          </a:bodyPr>
          <a:lstStyle/>
          <a:p>
            <a:r>
              <a:rPr lang="en-US" sz="4000" b="1" dirty="0">
                <a:solidFill>
                  <a:schemeClr val="bg1"/>
                </a:solidFill>
                <a:latin typeface="Calibri" pitchFamily="34" charset="0"/>
                <a:cs typeface="Calibri" pitchFamily="34" charset="0"/>
              </a:rPr>
              <a:t>Connecting MWM Plans</a:t>
            </a:r>
            <a:br>
              <a:rPr lang="en-US" sz="4000" b="1" dirty="0">
                <a:solidFill>
                  <a:schemeClr val="bg1"/>
                </a:solidFill>
                <a:latin typeface="Calibri" pitchFamily="34" charset="0"/>
                <a:cs typeface="Calibri" pitchFamily="34" charset="0"/>
              </a:rPr>
            </a:br>
            <a:r>
              <a:rPr lang="en-US" sz="4000" b="1" dirty="0">
                <a:solidFill>
                  <a:schemeClr val="bg1"/>
                </a:solidFill>
                <a:latin typeface="Calibri" pitchFamily="34" charset="0"/>
                <a:cs typeface="Calibri" pitchFamily="34" charset="0"/>
              </a:rPr>
              <a:t>with Other Regional Plans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480117" y="0"/>
            <a:ext cx="5711883" cy="6897278"/>
          </a:xfrm>
          <a:prstGeom prst="rect">
            <a:avLst/>
          </a:prstGeom>
          <a:ln>
            <a:solidFill>
              <a:schemeClr val="accent2">
                <a:lumMod val="50000"/>
              </a:schemeClr>
            </a:solid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fld id="{4DDD25C7-843B-4E3C-9EDD-7311695D5967}" type="slidenum">
              <a:rPr lang="en-US" smtClean="0"/>
              <a:t>6</a:t>
            </a:fld>
            <a:endParaRPr lang="en-US"/>
          </a:p>
        </p:txBody>
      </p:sp>
      <p:sp>
        <p:nvSpPr>
          <p:cNvPr id="6" name="TextBox 5"/>
          <p:cNvSpPr txBox="1"/>
          <p:nvPr/>
        </p:nvSpPr>
        <p:spPr>
          <a:xfrm>
            <a:off x="6493707" y="6158614"/>
            <a:ext cx="1278693" cy="738664"/>
          </a:xfrm>
          <a:prstGeom prst="rect">
            <a:avLst/>
          </a:prstGeom>
          <a:noFill/>
        </p:spPr>
        <p:txBody>
          <a:bodyPr wrap="square" rtlCol="0">
            <a:spAutoFit/>
          </a:bodyPr>
          <a:lstStyle/>
          <a:p>
            <a:r>
              <a:rPr lang="en-US" sz="1400" i="1" dirty="0"/>
              <a:t>Source: Metro Vancouver (2010). </a:t>
            </a:r>
            <a:endParaRPr lang="en-US" sz="14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895" y="1413792"/>
            <a:ext cx="2103120" cy="27220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3517" y="4611205"/>
            <a:ext cx="2857500" cy="222885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14947" y="1419312"/>
            <a:ext cx="2834640" cy="2716530"/>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2029" r="3022" b="3423"/>
          <a:stretch/>
        </p:blipFill>
        <p:spPr>
          <a:xfrm>
            <a:off x="481895" y="4611205"/>
            <a:ext cx="2103120" cy="1659703"/>
          </a:xfrm>
          <a:prstGeom prst="rect">
            <a:avLst/>
          </a:prstGeom>
        </p:spPr>
      </p:pic>
    </p:spTree>
    <p:extLst>
      <p:ext uri="{BB962C8B-B14F-4D97-AF65-F5344CB8AC3E}">
        <p14:creationId xmlns:p14="http://schemas.microsoft.com/office/powerpoint/2010/main" val="393343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1469873" y="270537"/>
            <a:ext cx="10485059" cy="6446129"/>
            <a:chOff x="1264226" y="270537"/>
            <a:chExt cx="9716133" cy="6446129"/>
          </a:xfrm>
        </p:grpSpPr>
        <p:sp>
          <p:nvSpPr>
            <p:cNvPr id="2" name="Oval 1"/>
            <p:cNvSpPr/>
            <p:nvPr/>
          </p:nvSpPr>
          <p:spPr>
            <a:xfrm>
              <a:off x="1921738" y="2792215"/>
              <a:ext cx="1995055" cy="1402773"/>
            </a:xfrm>
            <a:prstGeom prst="ellipse">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Sustainable MWM </a:t>
              </a:r>
            </a:p>
            <a:p>
              <a:pPr algn="ctr"/>
              <a:r>
                <a:rPr lang="en-US" sz="1600" dirty="0"/>
                <a:t>Planning</a:t>
              </a:r>
            </a:p>
            <a:p>
              <a:pPr algn="ctr"/>
              <a:r>
                <a:rPr lang="en-US" sz="1600" dirty="0"/>
                <a:t>Strategies</a:t>
              </a:r>
            </a:p>
          </p:txBody>
        </p:sp>
        <p:sp>
          <p:nvSpPr>
            <p:cNvPr id="4" name="Arc 3"/>
            <p:cNvSpPr/>
            <p:nvPr/>
          </p:nvSpPr>
          <p:spPr>
            <a:xfrm>
              <a:off x="1267691" y="935182"/>
              <a:ext cx="3200400" cy="5611091"/>
            </a:xfrm>
            <a:prstGeom prst="arc">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p:cNvSpPr/>
            <p:nvPr/>
          </p:nvSpPr>
          <p:spPr>
            <a:xfrm flipV="1">
              <a:off x="1264226" y="942108"/>
              <a:ext cx="3200400" cy="5611091"/>
            </a:xfrm>
            <a:prstGeom prst="arc">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0" name="Group 19"/>
            <p:cNvGrpSpPr/>
            <p:nvPr/>
          </p:nvGrpSpPr>
          <p:grpSpPr>
            <a:xfrm>
              <a:off x="3203748" y="270537"/>
              <a:ext cx="6696076" cy="914400"/>
              <a:chOff x="3203748" y="543497"/>
              <a:chExt cx="6696076" cy="914400"/>
            </a:xfrm>
          </p:grpSpPr>
          <p:sp>
            <p:nvSpPr>
              <p:cNvPr id="11" name="Rectangle 10"/>
              <p:cNvSpPr/>
              <p:nvPr/>
            </p:nvSpPr>
            <p:spPr>
              <a:xfrm>
                <a:off x="4413424" y="543497"/>
                <a:ext cx="5486400"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628650" lvl="1" indent="-171450">
                  <a:buFont typeface="Arial" panose="020B0604020202020204" pitchFamily="34" charset="0"/>
                  <a:buChar char="•"/>
                </a:pPr>
                <a:r>
                  <a:rPr lang="en-US" sz="1200" dirty="0"/>
                  <a:t>Compliance and progressive zero waste plans</a:t>
                </a:r>
              </a:p>
              <a:p>
                <a:pPr marL="628650" lvl="1" indent="-171450">
                  <a:buFont typeface="Arial" panose="020B0604020202020204" pitchFamily="34" charset="0"/>
                  <a:buChar char="•"/>
                </a:pPr>
                <a:r>
                  <a:rPr lang="en-US" sz="1200" dirty="0"/>
                  <a:t>Determine locally specific MWM methods</a:t>
                </a:r>
              </a:p>
              <a:p>
                <a:pPr marL="628650" lvl="1" indent="-171450">
                  <a:buFont typeface="Arial" panose="020B0604020202020204" pitchFamily="34" charset="0"/>
                  <a:buChar char="•"/>
                </a:pPr>
                <a:r>
                  <a:rPr lang="en-US" sz="1200" dirty="0"/>
                  <a:t>Plan across environmental media</a:t>
                </a:r>
              </a:p>
              <a:p>
                <a:pPr marL="628650" lvl="1" indent="-171450">
                  <a:buFont typeface="Arial" panose="020B0604020202020204" pitchFamily="34" charset="0"/>
                  <a:buChar char="•"/>
                </a:pPr>
                <a:r>
                  <a:rPr lang="en-US" sz="1200" dirty="0"/>
                  <a:t>Connections with other sustainability plans </a:t>
                </a:r>
              </a:p>
            </p:txBody>
          </p:sp>
          <p:sp>
            <p:nvSpPr>
              <p:cNvPr id="7" name="Pentagon 6"/>
              <p:cNvSpPr/>
              <p:nvPr/>
            </p:nvSpPr>
            <p:spPr>
              <a:xfrm>
                <a:off x="3203748" y="543497"/>
                <a:ext cx="1645920" cy="914400"/>
              </a:xfrm>
              <a:prstGeom prst="homePlat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j-lt"/>
                  </a:rPr>
                  <a:t>Environment</a:t>
                </a:r>
              </a:p>
            </p:txBody>
          </p:sp>
        </p:grpSp>
        <p:grpSp>
          <p:nvGrpSpPr>
            <p:cNvPr id="21" name="Group 20"/>
            <p:cNvGrpSpPr/>
            <p:nvPr/>
          </p:nvGrpSpPr>
          <p:grpSpPr>
            <a:xfrm>
              <a:off x="3832455" y="1376883"/>
              <a:ext cx="6682104" cy="914400"/>
              <a:chOff x="3832455" y="1745104"/>
              <a:chExt cx="6682104" cy="914400"/>
            </a:xfrm>
          </p:grpSpPr>
          <p:sp>
            <p:nvSpPr>
              <p:cNvPr id="12" name="Rectangle 11"/>
              <p:cNvSpPr/>
              <p:nvPr/>
            </p:nvSpPr>
            <p:spPr>
              <a:xfrm>
                <a:off x="5028159" y="1745104"/>
                <a:ext cx="5486400"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628650" lvl="1" indent="-171450">
                  <a:buFont typeface="Arial" panose="020B0604020202020204" pitchFamily="34" charset="0"/>
                  <a:buChar char="•"/>
                </a:pPr>
                <a:r>
                  <a:rPr lang="en-US" sz="1200" dirty="0">
                    <a:solidFill>
                      <a:schemeClr val="tx1"/>
                    </a:solidFill>
                  </a:rPr>
                  <a:t>Incorporate MWM considerations in new development reviews</a:t>
                </a:r>
              </a:p>
              <a:p>
                <a:pPr marL="628650" lvl="1" indent="-171450">
                  <a:buFont typeface="Arial" panose="020B0604020202020204" pitchFamily="34" charset="0"/>
                  <a:buChar char="•"/>
                </a:pPr>
                <a:r>
                  <a:rPr lang="en-US" sz="1200" dirty="0">
                    <a:solidFill>
                      <a:schemeClr val="tx1"/>
                    </a:solidFill>
                  </a:rPr>
                  <a:t>Decouple waste volume from economic and population growth</a:t>
                </a:r>
              </a:p>
              <a:p>
                <a:pPr marL="628650" lvl="1" indent="-171450">
                  <a:buFont typeface="Arial" panose="020B0604020202020204" pitchFamily="34" charset="0"/>
                  <a:buChar char="•"/>
                </a:pPr>
                <a:r>
                  <a:rPr lang="en-US" sz="1200" dirty="0">
                    <a:solidFill>
                      <a:schemeClr val="tx1"/>
                    </a:solidFill>
                  </a:rPr>
                  <a:t>Integrate material and waste management infrastructure</a:t>
                </a:r>
              </a:p>
              <a:p>
                <a:pPr marL="628650" lvl="1" indent="-171450">
                  <a:buFont typeface="Arial" panose="020B0604020202020204" pitchFamily="34" charset="0"/>
                  <a:buChar char="•"/>
                </a:pPr>
                <a:r>
                  <a:rPr lang="en-US" sz="1200" dirty="0">
                    <a:solidFill>
                      <a:schemeClr val="tx1"/>
                    </a:solidFill>
                  </a:rPr>
                  <a:t>Plan for MWM infrastructure that integrates green design and environmental health impacts through life cycle stages of MWM</a:t>
                </a:r>
                <a:endParaRPr lang="en-US" sz="1200" b="1" dirty="0">
                  <a:solidFill>
                    <a:schemeClr val="tx1"/>
                  </a:solidFill>
                </a:endParaRPr>
              </a:p>
            </p:txBody>
          </p:sp>
          <p:sp>
            <p:nvSpPr>
              <p:cNvPr id="8" name="Pentagon 7"/>
              <p:cNvSpPr/>
              <p:nvPr/>
            </p:nvSpPr>
            <p:spPr>
              <a:xfrm>
                <a:off x="3832455" y="1745104"/>
                <a:ext cx="1645920" cy="914400"/>
              </a:xfrm>
              <a:prstGeom prst="homePlat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j-lt"/>
                  </a:rPr>
                  <a:t>Infrastructure</a:t>
                </a:r>
              </a:p>
            </p:txBody>
          </p:sp>
        </p:grpSp>
        <p:grpSp>
          <p:nvGrpSpPr>
            <p:cNvPr id="22" name="Group 21"/>
            <p:cNvGrpSpPr/>
            <p:nvPr/>
          </p:nvGrpSpPr>
          <p:grpSpPr>
            <a:xfrm>
              <a:off x="4301835" y="2483229"/>
              <a:ext cx="6678524" cy="914400"/>
              <a:chOff x="4343401" y="2890262"/>
              <a:chExt cx="6678524" cy="914400"/>
            </a:xfrm>
          </p:grpSpPr>
          <p:sp>
            <p:nvSpPr>
              <p:cNvPr id="13" name="Rectangle 12"/>
              <p:cNvSpPr/>
              <p:nvPr/>
            </p:nvSpPr>
            <p:spPr>
              <a:xfrm>
                <a:off x="5535525" y="2890262"/>
                <a:ext cx="5486400"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628650" lvl="1" indent="-171450">
                  <a:buFont typeface="Arial" panose="020B0604020202020204" pitchFamily="34" charset="0"/>
                  <a:buChar char="•"/>
                </a:pPr>
                <a:r>
                  <a:rPr lang="en-US" sz="1200" dirty="0"/>
                  <a:t>Budget planning for MWM services </a:t>
                </a:r>
              </a:p>
              <a:p>
                <a:pPr marL="628650" lvl="1" indent="-171450">
                  <a:buFont typeface="Arial" panose="020B0604020202020204" pitchFamily="34" charset="0"/>
                  <a:buChar char="•"/>
                </a:pPr>
                <a:r>
                  <a:rPr lang="en-US" sz="1200" dirty="0"/>
                  <a:t>Account for full costs when pricing for waste services</a:t>
                </a:r>
              </a:p>
              <a:p>
                <a:pPr marL="628650" lvl="1" indent="-171450">
                  <a:buFont typeface="Arial" panose="020B0604020202020204" pitchFamily="34" charset="0"/>
                  <a:buChar char="•"/>
                </a:pPr>
                <a:r>
                  <a:rPr lang="en-US" sz="1200" dirty="0"/>
                  <a:t>Dedicate MWM revenue to support recycling programs</a:t>
                </a:r>
              </a:p>
              <a:p>
                <a:pPr marL="628650" lvl="1" indent="-171450">
                  <a:buFont typeface="Arial" panose="020B0604020202020204" pitchFamily="34" charset="0"/>
                  <a:buChar char="•"/>
                </a:pPr>
                <a:r>
                  <a:rPr lang="en-US" sz="1200" dirty="0"/>
                  <a:t>Balance environmental and economic goals</a:t>
                </a:r>
              </a:p>
            </p:txBody>
          </p:sp>
          <p:sp>
            <p:nvSpPr>
              <p:cNvPr id="9" name="Pentagon 8"/>
              <p:cNvSpPr/>
              <p:nvPr/>
            </p:nvSpPr>
            <p:spPr>
              <a:xfrm>
                <a:off x="4343401" y="2890262"/>
                <a:ext cx="1645920" cy="914400"/>
              </a:xfrm>
              <a:prstGeom prst="homePlat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j-lt"/>
                  </a:rPr>
                  <a:t>Finance </a:t>
                </a:r>
              </a:p>
            </p:txBody>
          </p:sp>
        </p:grpSp>
        <p:grpSp>
          <p:nvGrpSpPr>
            <p:cNvPr id="23" name="Group 22"/>
            <p:cNvGrpSpPr/>
            <p:nvPr/>
          </p:nvGrpSpPr>
          <p:grpSpPr>
            <a:xfrm>
              <a:off x="4301835" y="3589575"/>
              <a:ext cx="6678354" cy="914400"/>
              <a:chOff x="4301835" y="4104408"/>
              <a:chExt cx="6678354" cy="914400"/>
            </a:xfrm>
          </p:grpSpPr>
          <p:sp>
            <p:nvSpPr>
              <p:cNvPr id="15" name="Rectangle 14"/>
              <p:cNvSpPr/>
              <p:nvPr/>
            </p:nvSpPr>
            <p:spPr>
              <a:xfrm>
                <a:off x="5493789" y="4104408"/>
                <a:ext cx="5486400"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628650" lvl="1" indent="-171450">
                  <a:buFont typeface="Arial" panose="020B0604020202020204" pitchFamily="34" charset="0"/>
                  <a:buChar char="•"/>
                </a:pPr>
                <a:r>
                  <a:rPr lang="en-US" sz="1200" dirty="0"/>
                  <a:t>Job creation through reuse, recycling, and remanufacturing (R3) activities</a:t>
                </a:r>
              </a:p>
              <a:p>
                <a:pPr marL="628650" lvl="1" indent="-171450">
                  <a:buFont typeface="Arial" panose="020B0604020202020204" pitchFamily="34" charset="0"/>
                  <a:buChar char="•"/>
                </a:pPr>
                <a:r>
                  <a:rPr lang="en-US" sz="1200" dirty="0"/>
                  <a:t>R3 industry development </a:t>
                </a:r>
              </a:p>
              <a:p>
                <a:pPr marL="628650" lvl="1" indent="-171450">
                  <a:buFont typeface="Arial" panose="020B0604020202020204" pitchFamily="34" charset="0"/>
                  <a:buChar char="•"/>
                </a:pPr>
                <a:r>
                  <a:rPr lang="en-US" sz="1200" dirty="0"/>
                  <a:t>Planning and policy tools for economic development from waste diversion</a:t>
                </a:r>
              </a:p>
              <a:p>
                <a:pPr marL="628650" lvl="1" indent="-171450">
                  <a:buFont typeface="Arial" panose="020B0604020202020204" pitchFamily="34" charset="0"/>
                  <a:buChar char="•"/>
                </a:pPr>
                <a:r>
                  <a:rPr lang="en-US" sz="1200" dirty="0">
                    <a:solidFill>
                      <a:schemeClr val="tx1"/>
                    </a:solidFill>
                  </a:rPr>
                  <a:t>R3 requirements for business and consumers</a:t>
                </a:r>
                <a:endParaRPr lang="en-US" sz="1200" dirty="0"/>
              </a:p>
            </p:txBody>
          </p:sp>
          <p:sp>
            <p:nvSpPr>
              <p:cNvPr id="14" name="Pentagon 13"/>
              <p:cNvSpPr/>
              <p:nvPr/>
            </p:nvSpPr>
            <p:spPr>
              <a:xfrm>
                <a:off x="4301835" y="4104408"/>
                <a:ext cx="1645920" cy="914400"/>
              </a:xfrm>
              <a:prstGeom prst="homePlate">
                <a:avLst/>
              </a:prstGeom>
              <a:solidFill>
                <a:srgbClr val="FF2F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j-lt"/>
                  </a:rPr>
                  <a:t>Economy </a:t>
                </a:r>
              </a:p>
            </p:txBody>
          </p:sp>
        </p:grpSp>
        <p:grpSp>
          <p:nvGrpSpPr>
            <p:cNvPr id="24" name="Group 23"/>
            <p:cNvGrpSpPr/>
            <p:nvPr/>
          </p:nvGrpSpPr>
          <p:grpSpPr>
            <a:xfrm>
              <a:off x="3832455" y="4695921"/>
              <a:ext cx="6694920" cy="914400"/>
              <a:chOff x="4028210" y="5178996"/>
              <a:chExt cx="6694920" cy="914400"/>
            </a:xfrm>
          </p:grpSpPr>
          <p:sp>
            <p:nvSpPr>
              <p:cNvPr id="17" name="Rectangle 16"/>
              <p:cNvSpPr/>
              <p:nvPr/>
            </p:nvSpPr>
            <p:spPr>
              <a:xfrm>
                <a:off x="5236730" y="5178996"/>
                <a:ext cx="5486400"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628650" lvl="1" indent="-171450">
                  <a:buFont typeface="Arial" panose="020B0604020202020204" pitchFamily="34" charset="0"/>
                  <a:buChar char="•"/>
                </a:pPr>
                <a:r>
                  <a:rPr lang="en-US" sz="1200" dirty="0"/>
                  <a:t>Controversy surrounding waste facility siting</a:t>
                </a:r>
              </a:p>
              <a:p>
                <a:pPr marL="628650" lvl="1" indent="-171450">
                  <a:buFont typeface="Arial" panose="020B0604020202020204" pitchFamily="34" charset="0"/>
                  <a:buChar char="•"/>
                </a:pPr>
                <a:r>
                  <a:rPr lang="en-US" sz="1200" dirty="0"/>
                  <a:t>Market drivers and confounding factors that challenge equity goals</a:t>
                </a:r>
              </a:p>
              <a:p>
                <a:pPr marL="628650" lvl="1" indent="-171450">
                  <a:buFont typeface="Arial" panose="020B0604020202020204" pitchFamily="34" charset="0"/>
                  <a:buChar char="•"/>
                </a:pPr>
                <a:r>
                  <a:rPr lang="en-US" sz="1200" dirty="0"/>
                  <a:t>Stakeholder involvement, zoning ordinance, and assistance programs towards equity goals</a:t>
                </a:r>
              </a:p>
            </p:txBody>
          </p:sp>
          <p:sp>
            <p:nvSpPr>
              <p:cNvPr id="16" name="Pentagon 15"/>
              <p:cNvSpPr/>
              <p:nvPr/>
            </p:nvSpPr>
            <p:spPr>
              <a:xfrm>
                <a:off x="4028210" y="5178996"/>
                <a:ext cx="1645920" cy="914400"/>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j-lt"/>
                  </a:rPr>
                  <a:t>Equity</a:t>
                </a:r>
              </a:p>
            </p:txBody>
          </p:sp>
        </p:grpSp>
        <p:grpSp>
          <p:nvGrpSpPr>
            <p:cNvPr id="25" name="Group 24"/>
            <p:cNvGrpSpPr/>
            <p:nvPr/>
          </p:nvGrpSpPr>
          <p:grpSpPr>
            <a:xfrm>
              <a:off x="3203748" y="5802266"/>
              <a:ext cx="6680492" cy="914400"/>
              <a:chOff x="3248889" y="6075226"/>
              <a:chExt cx="6680492" cy="914400"/>
            </a:xfrm>
          </p:grpSpPr>
          <p:sp>
            <p:nvSpPr>
              <p:cNvPr id="19" name="Rectangle 18"/>
              <p:cNvSpPr/>
              <p:nvPr/>
            </p:nvSpPr>
            <p:spPr>
              <a:xfrm>
                <a:off x="4442981" y="6075226"/>
                <a:ext cx="5486400"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628650" lvl="1" indent="-171450">
                  <a:buFont typeface="Arial" panose="020B0604020202020204" pitchFamily="34" charset="0"/>
                  <a:buChar char="•"/>
                </a:pPr>
                <a:r>
                  <a:rPr lang="en-US" sz="1200" dirty="0"/>
                  <a:t>Data barriers to efficient and effective MWM</a:t>
                </a:r>
              </a:p>
              <a:p>
                <a:pPr marL="628650" lvl="1" indent="-171450">
                  <a:buFont typeface="Arial" panose="020B0604020202020204" pitchFamily="34" charset="0"/>
                  <a:buChar char="•"/>
                </a:pPr>
                <a:r>
                  <a:rPr lang="en-US" sz="1200" dirty="0"/>
                  <a:t>Plan for community-specific MWM using smart MWM technology</a:t>
                </a:r>
              </a:p>
              <a:p>
                <a:pPr marL="628650" lvl="1" indent="-171450">
                  <a:buFont typeface="Arial" panose="020B0604020202020204" pitchFamily="34" charset="0"/>
                  <a:buChar char="•"/>
                </a:pPr>
                <a:r>
                  <a:rPr lang="en-US" sz="1200" dirty="0"/>
                  <a:t>Employ planning tools that facilitate MWM data collection</a:t>
                </a:r>
              </a:p>
            </p:txBody>
          </p:sp>
          <p:sp>
            <p:nvSpPr>
              <p:cNvPr id="18" name="Pentagon 17"/>
              <p:cNvSpPr/>
              <p:nvPr/>
            </p:nvSpPr>
            <p:spPr>
              <a:xfrm>
                <a:off x="3248889" y="6075226"/>
                <a:ext cx="1645920" cy="914400"/>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j-lt"/>
                  </a:rPr>
                  <a:t>Technology </a:t>
                </a:r>
              </a:p>
            </p:txBody>
          </p:sp>
        </p:grpSp>
      </p:grpSp>
      <p:sp>
        <p:nvSpPr>
          <p:cNvPr id="3" name="Slide Number Placeholder 2"/>
          <p:cNvSpPr>
            <a:spLocks noGrp="1"/>
          </p:cNvSpPr>
          <p:nvPr>
            <p:ph type="sldNum" sz="quarter" idx="12"/>
          </p:nvPr>
        </p:nvSpPr>
        <p:spPr>
          <a:xfrm>
            <a:off x="9119926" y="6351541"/>
            <a:ext cx="2743200" cy="365125"/>
          </a:xfrm>
        </p:spPr>
        <p:txBody>
          <a:bodyPr/>
          <a:lstStyle/>
          <a:p>
            <a:fld id="{4DDD25C7-843B-4E3C-9EDD-7311695D5967}" type="slidenum">
              <a:rPr lang="en-US" smtClean="0"/>
              <a:t>7</a:t>
            </a:fld>
            <a:endParaRPr lang="en-US" dirty="0"/>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095" y="3923385"/>
            <a:ext cx="1865376" cy="21945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Rectangle 4"/>
          <p:cNvSpPr/>
          <p:nvPr/>
        </p:nvSpPr>
        <p:spPr>
          <a:xfrm>
            <a:off x="157417" y="6450267"/>
            <a:ext cx="2103461" cy="369332"/>
          </a:xfrm>
          <a:prstGeom prst="rect">
            <a:avLst/>
          </a:prstGeom>
        </p:spPr>
        <p:txBody>
          <a:bodyPr wrap="none">
            <a:spAutoFit/>
          </a:bodyPr>
          <a:lstStyle/>
          <a:p>
            <a:r>
              <a:rPr lang="en-US" i="1" dirty="0">
                <a:solidFill>
                  <a:schemeClr val="bg1"/>
                </a:solidFill>
              </a:rPr>
              <a:t>Ai and Leigh (2017) </a:t>
            </a:r>
            <a:endParaRPr lang="en-US" dirty="0"/>
          </a:p>
        </p:txBody>
      </p:sp>
    </p:spTree>
    <p:extLst>
      <p:ext uri="{BB962C8B-B14F-4D97-AF65-F5344CB8AC3E}">
        <p14:creationId xmlns:p14="http://schemas.microsoft.com/office/powerpoint/2010/main" val="2726249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alpha val="34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b="1" dirty="0">
                <a:solidFill>
                  <a:srgbClr val="002060"/>
                </a:solidFill>
                <a:latin typeface="Calibri" pitchFamily="34" charset="0"/>
                <a:cs typeface="Calibri" pitchFamily="34" charset="0"/>
              </a:rPr>
              <a:t>Balancing Environmental and Socioeconomic Goals </a:t>
            </a:r>
          </a:p>
        </p:txBody>
      </p:sp>
      <p:sp>
        <p:nvSpPr>
          <p:cNvPr id="7" name="Rectangle 6"/>
          <p:cNvSpPr/>
          <p:nvPr/>
        </p:nvSpPr>
        <p:spPr>
          <a:xfrm>
            <a:off x="1" y="1600200"/>
            <a:ext cx="1724024" cy="990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chemeClr val="bg2">
                  <a:lumMod val="25000"/>
                </a:schemeClr>
              </a:solidFill>
              <a:latin typeface="Tw Cen MT"/>
            </a:endParaRPr>
          </a:p>
        </p:txBody>
      </p:sp>
      <p:pic>
        <p:nvPicPr>
          <p:cNvPr id="6" name="Picture 5">
            <a:extLst>
              <a:ext uri="{FF2B5EF4-FFF2-40B4-BE49-F238E27FC236}">
                <a16:creationId xmlns:a16="http://schemas.microsoft.com/office/drawing/2014/main" id="{1FD3C24F-BE53-434A-86C8-20F89F34EE48}"/>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0344" t="67817" r="72415" b="9195"/>
          <a:stretch/>
        </p:blipFill>
        <p:spPr>
          <a:xfrm>
            <a:off x="11377466" y="0"/>
            <a:ext cx="814534" cy="814534"/>
          </a:xfrm>
          <a:prstGeom prst="rect">
            <a:avLst/>
          </a:prstGeom>
        </p:spPr>
      </p:pic>
      <p:sp>
        <p:nvSpPr>
          <p:cNvPr id="2" name="Slide Number Placeholder 1">
            <a:extLst>
              <a:ext uri="{FF2B5EF4-FFF2-40B4-BE49-F238E27FC236}">
                <a16:creationId xmlns:a16="http://schemas.microsoft.com/office/drawing/2014/main" id="{38DF7783-2DB1-43F7-8FFB-9756F522EA56}"/>
              </a:ext>
            </a:extLst>
          </p:cNvPr>
          <p:cNvSpPr>
            <a:spLocks noGrp="1"/>
          </p:cNvSpPr>
          <p:nvPr>
            <p:ph type="sldNum" sz="quarter" idx="11"/>
          </p:nvPr>
        </p:nvSpPr>
        <p:spPr/>
        <p:txBody>
          <a:bodyPr/>
          <a:lstStyle/>
          <a:p>
            <a:pPr>
              <a:defRPr/>
            </a:pPr>
            <a:fld id="{D822A769-B908-4589-9EBC-D0536149EA60}" type="slidenum">
              <a:rPr lang="en-US" sz="3600" smtClean="0">
                <a:solidFill>
                  <a:schemeClr val="bg2">
                    <a:lumMod val="25000"/>
                  </a:schemeClr>
                </a:solidFill>
              </a:rPr>
              <a:pPr>
                <a:defRPr/>
              </a:pPr>
              <a:t>8</a:t>
            </a:fld>
            <a:endParaRPr lang="en-US" sz="3600" dirty="0">
              <a:solidFill>
                <a:schemeClr val="bg2">
                  <a:lumMod val="25000"/>
                </a:schemeClr>
              </a:solidFill>
            </a:endParaRPr>
          </a:p>
        </p:txBody>
      </p:sp>
    </p:spTree>
    <p:extLst>
      <p:ext uri="{BB962C8B-B14F-4D97-AF65-F5344CB8AC3E}">
        <p14:creationId xmlns:p14="http://schemas.microsoft.com/office/powerpoint/2010/main" val="4267438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alpha val="34000"/>
          </a:schemeClr>
        </a:solidFill>
        <a:effectLst/>
      </p:bgPr>
    </p:bg>
    <p:spTree>
      <p:nvGrpSpPr>
        <p:cNvPr id="1" name=""/>
        <p:cNvGrpSpPr/>
        <p:nvPr/>
      </p:nvGrpSpPr>
      <p:grpSpPr>
        <a:xfrm>
          <a:off x="0" y="0"/>
          <a:ext cx="0" cy="0"/>
          <a:chOff x="0" y="0"/>
          <a:chExt cx="0" cy="0"/>
        </a:xfrm>
      </p:grpSpPr>
      <p:sp>
        <p:nvSpPr>
          <p:cNvPr id="18436" name="Title 1"/>
          <p:cNvSpPr>
            <a:spLocks noGrp="1"/>
          </p:cNvSpPr>
          <p:nvPr>
            <p:ph type="title"/>
          </p:nvPr>
        </p:nvSpPr>
        <p:spPr>
          <a:xfrm>
            <a:off x="711200" y="228600"/>
            <a:ext cx="8305800" cy="990600"/>
          </a:xfrm>
        </p:spPr>
        <p:txBody>
          <a:bodyPr/>
          <a:lstStyle/>
          <a:p>
            <a:pPr eaLnBrk="1" hangingPunct="1"/>
            <a:r>
              <a:rPr lang="en-US" sz="4000" b="1" dirty="0">
                <a:solidFill>
                  <a:srgbClr val="002060"/>
                </a:solidFill>
                <a:latin typeface="Calibri" pitchFamily="34" charset="0"/>
                <a:cs typeface="Calibri" pitchFamily="34" charset="0"/>
              </a:rPr>
              <a:t>Life Cycle Cost of MWM</a:t>
            </a:r>
          </a:p>
        </p:txBody>
      </p:sp>
      <p:sp>
        <p:nvSpPr>
          <p:cNvPr id="3" name="Content Placeholder 2"/>
          <p:cNvSpPr>
            <a:spLocks noGrp="1"/>
          </p:cNvSpPr>
          <p:nvPr>
            <p:ph idx="1"/>
          </p:nvPr>
        </p:nvSpPr>
        <p:spPr>
          <a:xfrm>
            <a:off x="730248" y="1524000"/>
            <a:ext cx="11461752" cy="4953000"/>
          </a:xfrm>
        </p:spPr>
        <p:txBody>
          <a:bodyPr/>
          <a:lstStyle/>
          <a:p>
            <a:pPr>
              <a:spcBef>
                <a:spcPts val="1200"/>
              </a:spcBef>
              <a:buClr>
                <a:srgbClr val="0070C0"/>
              </a:buClr>
              <a:buFont typeface="Wingdings" pitchFamily="2" charset="2"/>
              <a:buChar char="q"/>
              <a:defRPr/>
            </a:pPr>
            <a:r>
              <a:rPr lang="en-US" sz="2600" dirty="0">
                <a:solidFill>
                  <a:srgbClr val="002060"/>
                </a:solidFill>
                <a:latin typeface="Calibri" pitchFamily="34" charset="0"/>
                <a:cs typeface="Calibri" pitchFamily="34" charset="0"/>
              </a:rPr>
              <a:t>Full cost accounting/life cycle cost: 50-year span</a:t>
            </a:r>
          </a:p>
          <a:p>
            <a:pPr>
              <a:spcBef>
                <a:spcPts val="1200"/>
              </a:spcBef>
              <a:buClr>
                <a:srgbClr val="0070C0"/>
              </a:buClr>
              <a:buFont typeface="Wingdings" pitchFamily="2" charset="2"/>
              <a:buChar char="q"/>
              <a:defRPr/>
            </a:pPr>
            <a:endParaRPr lang="en-US" sz="2600" dirty="0">
              <a:solidFill>
                <a:srgbClr val="002060"/>
              </a:solidFill>
              <a:latin typeface="Calibri" pitchFamily="34" charset="0"/>
              <a:cs typeface="Calibri" pitchFamily="34" charset="0"/>
            </a:endParaRPr>
          </a:p>
          <a:p>
            <a:pPr>
              <a:spcBef>
                <a:spcPts val="1200"/>
              </a:spcBef>
              <a:buClr>
                <a:srgbClr val="0070C0"/>
              </a:buClr>
              <a:buFont typeface="Wingdings" pitchFamily="2" charset="2"/>
              <a:buChar char="q"/>
              <a:defRPr/>
            </a:pPr>
            <a:r>
              <a:rPr lang="en-US" sz="2600" dirty="0">
                <a:solidFill>
                  <a:srgbClr val="002060"/>
                </a:solidFill>
                <a:latin typeface="Calibri" pitchFamily="34" charset="0"/>
                <a:cs typeface="Calibri" pitchFamily="34" charset="0"/>
              </a:rPr>
              <a:t>Three-step analysis </a:t>
            </a:r>
          </a:p>
          <a:p>
            <a:pPr>
              <a:lnSpc>
                <a:spcPct val="80000"/>
              </a:lnSpc>
              <a:buClr>
                <a:srgbClr val="0070C0"/>
              </a:buClr>
              <a:buSzPct val="60000"/>
              <a:buFont typeface="Wingdings" pitchFamily="2" charset="2"/>
              <a:buChar char="q"/>
              <a:defRPr/>
            </a:pPr>
            <a:endParaRPr lang="en-US" sz="2600" dirty="0">
              <a:solidFill>
                <a:srgbClr val="002060"/>
              </a:solidFill>
              <a:latin typeface="Calibri" pitchFamily="34" charset="0"/>
              <a:cs typeface="Calibri" pitchFamily="34" charset="0"/>
            </a:endParaRPr>
          </a:p>
          <a:p>
            <a:pPr>
              <a:lnSpc>
                <a:spcPct val="80000"/>
              </a:lnSpc>
              <a:buClr>
                <a:srgbClr val="0070C0"/>
              </a:buClr>
              <a:buSzPct val="60000"/>
              <a:buFont typeface="Wingdings" pitchFamily="2" charset="2"/>
              <a:buChar char="q"/>
              <a:defRPr/>
            </a:pPr>
            <a:endParaRPr lang="en-US" sz="2600" dirty="0">
              <a:solidFill>
                <a:srgbClr val="002060"/>
              </a:solidFill>
              <a:latin typeface="Calibri" pitchFamily="34" charset="0"/>
              <a:cs typeface="Calibri" pitchFamily="34" charset="0"/>
            </a:endParaRPr>
          </a:p>
          <a:p>
            <a:pPr>
              <a:lnSpc>
                <a:spcPct val="80000"/>
              </a:lnSpc>
              <a:buClr>
                <a:srgbClr val="0070C0"/>
              </a:buClr>
              <a:buSzPct val="60000"/>
              <a:buFont typeface="Wingdings" pitchFamily="2" charset="2"/>
              <a:buChar char="q"/>
              <a:defRPr/>
            </a:pPr>
            <a:endParaRPr lang="en-US" sz="2600" dirty="0">
              <a:solidFill>
                <a:srgbClr val="002060"/>
              </a:solidFill>
              <a:latin typeface="Calibri" pitchFamily="34" charset="0"/>
              <a:cs typeface="Calibri" pitchFamily="34" charset="0"/>
            </a:endParaRPr>
          </a:p>
          <a:p>
            <a:pPr>
              <a:lnSpc>
                <a:spcPct val="80000"/>
              </a:lnSpc>
              <a:buClr>
                <a:srgbClr val="0070C0"/>
              </a:buClr>
              <a:buSzPct val="60000"/>
              <a:buFont typeface="Wingdings" pitchFamily="2" charset="2"/>
              <a:buChar char="q"/>
              <a:defRPr/>
            </a:pPr>
            <a:endParaRPr lang="en-US" sz="2600" dirty="0">
              <a:solidFill>
                <a:srgbClr val="002060"/>
              </a:solidFill>
              <a:latin typeface="Calibri" pitchFamily="34" charset="0"/>
              <a:cs typeface="Calibri" pitchFamily="34" charset="0"/>
            </a:endParaRPr>
          </a:p>
          <a:p>
            <a:pPr>
              <a:lnSpc>
                <a:spcPct val="80000"/>
              </a:lnSpc>
              <a:buClr>
                <a:srgbClr val="0070C0"/>
              </a:buClr>
              <a:buSzPct val="60000"/>
              <a:buFont typeface="Wingdings" pitchFamily="2" charset="2"/>
              <a:buChar char="q"/>
              <a:defRPr/>
            </a:pPr>
            <a:endParaRPr lang="en-US" sz="2600" dirty="0">
              <a:solidFill>
                <a:srgbClr val="002060"/>
              </a:solidFill>
              <a:latin typeface="Calibri" pitchFamily="34" charset="0"/>
              <a:cs typeface="Calibri" pitchFamily="34" charset="0"/>
            </a:endParaRPr>
          </a:p>
          <a:p>
            <a:pPr>
              <a:lnSpc>
                <a:spcPct val="80000"/>
              </a:lnSpc>
              <a:buClr>
                <a:srgbClr val="0070C0"/>
              </a:buClr>
              <a:buSzPct val="60000"/>
              <a:buFont typeface="Wingdings" pitchFamily="2" charset="2"/>
              <a:buChar char="q"/>
              <a:defRPr/>
            </a:pPr>
            <a:endParaRPr lang="en-US" sz="1000" dirty="0">
              <a:solidFill>
                <a:srgbClr val="002060"/>
              </a:solidFill>
              <a:latin typeface="Calibri" pitchFamily="34" charset="0"/>
              <a:cs typeface="Calibri" pitchFamily="34" charset="0"/>
            </a:endParaRPr>
          </a:p>
          <a:p>
            <a:pPr>
              <a:lnSpc>
                <a:spcPct val="80000"/>
              </a:lnSpc>
              <a:buClr>
                <a:srgbClr val="0070C0"/>
              </a:buClr>
              <a:buSzPct val="60000"/>
              <a:buFont typeface="Wingdings" pitchFamily="2" charset="2"/>
              <a:buChar char="q"/>
              <a:defRPr/>
            </a:pPr>
            <a:r>
              <a:rPr lang="en-US" sz="2600" dirty="0">
                <a:solidFill>
                  <a:srgbClr val="002060"/>
                </a:solidFill>
                <a:latin typeface="Calibri" pitchFamily="34" charset="0"/>
                <a:cs typeface="Calibri" pitchFamily="34" charset="0"/>
              </a:rPr>
              <a:t>Findings</a:t>
            </a:r>
          </a:p>
          <a:p>
            <a:pPr marL="411967" lvl="2" indent="-320971" defTabSz="919795">
              <a:spcBef>
                <a:spcPts val="0"/>
              </a:spcBef>
              <a:buClr>
                <a:srgbClr val="0070C0"/>
              </a:buClr>
              <a:buSzPct val="60000"/>
              <a:buFont typeface="Wingdings" pitchFamily="2" charset="2"/>
              <a:buChar char=""/>
              <a:defRPr/>
            </a:pPr>
            <a:r>
              <a:rPr lang="en-US" sz="1800" dirty="0">
                <a:solidFill>
                  <a:srgbClr val="002060"/>
                </a:solidFill>
                <a:latin typeface="Calibri" pitchFamily="34" charset="0"/>
                <a:cs typeface="Calibri" pitchFamily="34" charset="0"/>
              </a:rPr>
              <a:t>Pro-</a:t>
            </a:r>
            <a:r>
              <a:rPr lang="en-US" sz="1800" dirty="0" err="1">
                <a:solidFill>
                  <a:srgbClr val="002060"/>
                </a:solidFill>
                <a:latin typeface="Calibri" pitchFamily="34" charset="0"/>
                <a:cs typeface="Calibri" pitchFamily="34" charset="0"/>
              </a:rPr>
              <a:t>landfilling</a:t>
            </a:r>
            <a:r>
              <a:rPr lang="en-US" sz="1800" dirty="0">
                <a:solidFill>
                  <a:srgbClr val="002060"/>
                </a:solidFill>
                <a:latin typeface="Calibri" pitchFamily="34" charset="0"/>
                <a:cs typeface="Calibri" pitchFamily="34" charset="0"/>
              </a:rPr>
              <a:t> activities incur the lowest short-term cost, but experience cost jump in the long run due to recurring and after-closure maintenance.</a:t>
            </a:r>
          </a:p>
          <a:p>
            <a:pPr marL="411967" lvl="2" indent="-320971" defTabSz="919795">
              <a:spcBef>
                <a:spcPts val="0"/>
              </a:spcBef>
              <a:buClr>
                <a:srgbClr val="0070C0"/>
              </a:buClr>
              <a:buSzPct val="60000"/>
              <a:buFont typeface="Wingdings" pitchFamily="2" charset="2"/>
              <a:buChar char=""/>
              <a:defRPr/>
            </a:pPr>
            <a:r>
              <a:rPr lang="en-US" sz="1800" dirty="0">
                <a:solidFill>
                  <a:srgbClr val="002060"/>
                </a:solidFill>
                <a:latin typeface="Calibri" pitchFamily="34" charset="0"/>
                <a:cs typeface="Calibri" pitchFamily="34" charset="0"/>
              </a:rPr>
              <a:t>Short-term cost considerations discourage recycling. </a:t>
            </a:r>
          </a:p>
          <a:p>
            <a:pPr>
              <a:lnSpc>
                <a:spcPct val="80000"/>
              </a:lnSpc>
              <a:buClr>
                <a:srgbClr val="0070C0"/>
              </a:buClr>
              <a:buNone/>
              <a:defRPr/>
            </a:pPr>
            <a:endParaRPr lang="en-US" sz="2600" dirty="0">
              <a:solidFill>
                <a:srgbClr val="002060"/>
              </a:solidFill>
              <a:latin typeface="Calibri" pitchFamily="34" charset="0"/>
              <a:cs typeface="Calibri" pitchFamily="34" charset="0"/>
            </a:endParaRPr>
          </a:p>
          <a:p>
            <a:pPr>
              <a:lnSpc>
                <a:spcPct val="80000"/>
              </a:lnSpc>
              <a:buClr>
                <a:srgbClr val="0070C0"/>
              </a:buClr>
              <a:buFont typeface="Wingdings" pitchFamily="2" charset="2"/>
              <a:buChar char="q"/>
              <a:defRPr/>
            </a:pPr>
            <a:endParaRPr lang="en-US" sz="2600" dirty="0">
              <a:solidFill>
                <a:srgbClr val="002060"/>
              </a:solidFill>
              <a:latin typeface="Calibri" pitchFamily="34" charset="0"/>
              <a:cs typeface="Calibri" pitchFamily="34" charset="0"/>
            </a:endParaRPr>
          </a:p>
          <a:p>
            <a:pPr>
              <a:lnSpc>
                <a:spcPct val="80000"/>
              </a:lnSpc>
              <a:buClr>
                <a:srgbClr val="0070C0"/>
              </a:buClr>
              <a:buFont typeface="Wingdings" pitchFamily="2" charset="2"/>
              <a:buChar char="q"/>
              <a:defRPr/>
            </a:pPr>
            <a:endParaRPr lang="en-US" sz="2600" dirty="0">
              <a:solidFill>
                <a:srgbClr val="002060"/>
              </a:solidFill>
              <a:latin typeface="Calibri" pitchFamily="34" charset="0"/>
              <a:cs typeface="Calibri" pitchFamily="34" charset="0"/>
            </a:endParaRPr>
          </a:p>
          <a:p>
            <a:pPr>
              <a:lnSpc>
                <a:spcPct val="80000"/>
              </a:lnSpc>
              <a:buClr>
                <a:srgbClr val="0070C0"/>
              </a:buClr>
              <a:buFont typeface="Wingdings" pitchFamily="2" charset="2"/>
              <a:buChar char="q"/>
              <a:defRPr/>
            </a:pPr>
            <a:endParaRPr lang="en-US" sz="2600" dirty="0">
              <a:solidFill>
                <a:srgbClr val="002060"/>
              </a:solidFill>
              <a:latin typeface="Calibri" pitchFamily="34" charset="0"/>
              <a:cs typeface="Calibri" pitchFamily="34" charset="0"/>
            </a:endParaRPr>
          </a:p>
          <a:p>
            <a:pPr>
              <a:lnSpc>
                <a:spcPct val="80000"/>
              </a:lnSpc>
              <a:buClr>
                <a:srgbClr val="0070C0"/>
              </a:buClr>
              <a:buFont typeface="Wingdings" pitchFamily="2" charset="2"/>
              <a:buChar char="q"/>
              <a:defRPr/>
            </a:pPr>
            <a:endParaRPr lang="en-US" sz="2600" dirty="0">
              <a:solidFill>
                <a:srgbClr val="002060"/>
              </a:solidFill>
              <a:latin typeface="Calibri" pitchFamily="34" charset="0"/>
              <a:cs typeface="Calibri" pitchFamily="34" charset="0"/>
            </a:endParaRPr>
          </a:p>
          <a:p>
            <a:pPr>
              <a:lnSpc>
                <a:spcPct val="80000"/>
              </a:lnSpc>
              <a:buClr>
                <a:srgbClr val="0070C0"/>
              </a:buClr>
              <a:buFont typeface="Wingdings" pitchFamily="2" charset="2"/>
              <a:buChar char="q"/>
              <a:defRPr/>
            </a:pPr>
            <a:endParaRPr lang="en-US" sz="2600" dirty="0">
              <a:solidFill>
                <a:srgbClr val="002060"/>
              </a:solidFill>
              <a:latin typeface="Calibri" pitchFamily="34" charset="0"/>
              <a:cs typeface="Calibri" pitchFamily="34" charset="0"/>
            </a:endParaRPr>
          </a:p>
          <a:p>
            <a:pPr>
              <a:lnSpc>
                <a:spcPct val="80000"/>
              </a:lnSpc>
              <a:buClr>
                <a:srgbClr val="0070C0"/>
              </a:buClr>
              <a:buNone/>
              <a:defRPr/>
            </a:pPr>
            <a:endParaRPr lang="en-US" sz="1400" dirty="0">
              <a:solidFill>
                <a:srgbClr val="002060"/>
              </a:solidFill>
              <a:latin typeface="Calibri" pitchFamily="34" charset="0"/>
              <a:cs typeface="Calibri" pitchFamily="34" charset="0"/>
            </a:endParaRPr>
          </a:p>
        </p:txBody>
      </p:sp>
      <p:graphicFrame>
        <p:nvGraphicFramePr>
          <p:cNvPr id="6" name="Diagram 5"/>
          <p:cNvGraphicFramePr/>
          <p:nvPr/>
        </p:nvGraphicFramePr>
        <p:xfrm>
          <a:off x="2133600" y="1905000"/>
          <a:ext cx="8305800" cy="83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2362200" y="3200400"/>
          <a:ext cx="7696200" cy="2057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Box 7"/>
          <p:cNvSpPr txBox="1"/>
          <p:nvPr/>
        </p:nvSpPr>
        <p:spPr>
          <a:xfrm>
            <a:off x="730247" y="6581274"/>
            <a:ext cx="11606132" cy="247710"/>
          </a:xfrm>
          <a:prstGeom prst="rect">
            <a:avLst/>
          </a:prstGeom>
          <a:noFill/>
        </p:spPr>
        <p:txBody>
          <a:bodyPr wrap="square" rtlCol="0">
            <a:spAutoFit/>
          </a:bodyPr>
          <a:lstStyle/>
          <a:p>
            <a:pPr fontAlgn="base">
              <a:spcBef>
                <a:spcPct val="0"/>
              </a:spcBef>
              <a:spcAft>
                <a:spcPct val="0"/>
              </a:spcAft>
            </a:pPr>
            <a:r>
              <a:rPr lang="en-US" sz="1000" dirty="0" err="1">
                <a:solidFill>
                  <a:prstClr val="black"/>
                </a:solidFill>
                <a:latin typeface="Arial" charset="0"/>
              </a:rPr>
              <a:t>Ning</a:t>
            </a:r>
            <a:r>
              <a:rPr lang="en-US" sz="1000" dirty="0">
                <a:solidFill>
                  <a:prstClr val="black"/>
                </a:solidFill>
                <a:latin typeface="Arial" charset="0"/>
              </a:rPr>
              <a:t> Ai. “Implications of Sustainable Solid Waste Management for Metropolitan Planning.” The 50</a:t>
            </a:r>
            <a:r>
              <a:rPr lang="en-US" sz="1000" baseline="30000" dirty="0">
                <a:solidFill>
                  <a:prstClr val="black"/>
                </a:solidFill>
                <a:latin typeface="Arial" charset="0"/>
              </a:rPr>
              <a:t>th</a:t>
            </a:r>
            <a:r>
              <a:rPr lang="en-US" sz="1000" dirty="0">
                <a:solidFill>
                  <a:prstClr val="black"/>
                </a:solidFill>
                <a:latin typeface="Arial" charset="0"/>
              </a:rPr>
              <a:t> ACSP Annual Conference, Crystal City, VA, October 1-4, 2009</a:t>
            </a:r>
          </a:p>
        </p:txBody>
      </p:sp>
      <p:sp>
        <p:nvSpPr>
          <p:cNvPr id="9" name="Slide Number Placeholder 8"/>
          <p:cNvSpPr>
            <a:spLocks noGrp="1"/>
          </p:cNvSpPr>
          <p:nvPr>
            <p:ph type="sldNum" sz="quarter" idx="12"/>
          </p:nvPr>
        </p:nvSpPr>
        <p:spPr/>
        <p:txBody>
          <a:bodyPr>
            <a:normAutofit fontScale="85000" lnSpcReduction="20000"/>
          </a:bodyPr>
          <a:lstStyle/>
          <a:p>
            <a:pPr fontAlgn="base">
              <a:spcBef>
                <a:spcPct val="0"/>
              </a:spcBef>
              <a:spcAft>
                <a:spcPct val="0"/>
              </a:spcAft>
            </a:pPr>
            <a:fld id="{86257894-B7E6-4E43-9BFC-6CE091BD0D97}" type="slidenum">
              <a:rPr lang="en-US">
                <a:latin typeface="Arial" charset="0"/>
              </a:rPr>
              <a:pPr fontAlgn="base">
                <a:spcBef>
                  <a:spcPct val="0"/>
                </a:spcBef>
                <a:spcAft>
                  <a:spcPct val="0"/>
                </a:spcAft>
              </a:pPr>
              <a:t>9</a:t>
            </a:fld>
            <a:endParaRPr lang="en-US" dirty="0">
              <a:latin typeface="Arial" charset="0"/>
            </a:endParaRPr>
          </a:p>
        </p:txBody>
      </p:sp>
      <p:sp>
        <p:nvSpPr>
          <p:cNvPr id="10" name="Slide Number Placeholder 3"/>
          <p:cNvSpPr txBox="1">
            <a:spLocks/>
          </p:cNvSpPr>
          <p:nvPr/>
        </p:nvSpPr>
        <p:spPr bwMode="auto">
          <a:xfrm>
            <a:off x="0" y="1260475"/>
            <a:ext cx="730247" cy="244475"/>
          </a:xfrm>
          <a:prstGeom prst="rect">
            <a:avLst/>
          </a:prstGeom>
          <a:solidFill>
            <a:srgbClr val="FFC000"/>
          </a:solidFill>
          <a:ln>
            <a:miter lim="800000"/>
            <a:headEnd/>
            <a:tailEnd/>
          </a:ln>
        </p:spPr>
        <p:txBody>
          <a:bodyPr vert="horz" wrap="square" lIns="91440" tIns="45720" rIns="91440" bIns="45720" numCol="1" anchor="ctr" anchorCtr="0" compatLnSpc="1">
            <a:prstTxWarp prst="textNoShape">
              <a:avLst/>
            </a:prstTxWarp>
            <a:normAutofit/>
          </a:bodyPr>
          <a:lstStyle/>
          <a:p>
            <a:pPr algn="ctr" fontAlgn="base">
              <a:lnSpc>
                <a:spcPct val="80000"/>
              </a:lnSpc>
              <a:spcBef>
                <a:spcPct val="0"/>
              </a:spcBef>
              <a:spcAft>
                <a:spcPct val="0"/>
              </a:spcAft>
              <a:defRPr/>
            </a:pPr>
            <a:fld id="{721C7963-C09D-4A19-8C07-71631EA87AF9}" type="slidenum">
              <a:rPr lang="en-US" sz="1200" b="1">
                <a:solidFill>
                  <a:srgbClr val="0070C0"/>
                </a:solidFill>
                <a:latin typeface="Arial" charset="0"/>
              </a:rPr>
              <a:pPr algn="ctr" fontAlgn="base">
                <a:lnSpc>
                  <a:spcPct val="80000"/>
                </a:lnSpc>
                <a:spcBef>
                  <a:spcPct val="0"/>
                </a:spcBef>
                <a:spcAft>
                  <a:spcPct val="0"/>
                </a:spcAft>
                <a:defRPr/>
              </a:pPr>
              <a:t>9</a:t>
            </a:fld>
            <a:endParaRPr lang="en-US" sz="1200" b="1" dirty="0">
              <a:solidFill>
                <a:srgbClr val="0070C0"/>
              </a:solidFill>
              <a:latin typeface="Arial" charset="0"/>
            </a:endParaRPr>
          </a:p>
        </p:txBody>
      </p:sp>
      <p:pic>
        <p:nvPicPr>
          <p:cNvPr id="11" name="Picture 10">
            <a:extLst>
              <a:ext uri="{FF2B5EF4-FFF2-40B4-BE49-F238E27FC236}">
                <a16:creationId xmlns:a16="http://schemas.microsoft.com/office/drawing/2014/main" id="{039C6440-A23E-489B-9A53-B3CC87AAE1AD}"/>
              </a:ext>
            </a:extLst>
          </p:cNvPr>
          <p:cNvPicPr>
            <a:picLocks noChangeAspect="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l="10344" t="67817" r="72415" b="9195"/>
          <a:stretch/>
        </p:blipFill>
        <p:spPr>
          <a:xfrm>
            <a:off x="11377466" y="0"/>
            <a:ext cx="814534" cy="814534"/>
          </a:xfrm>
          <a:prstGeom prst="rect">
            <a:avLst/>
          </a:prstGeom>
        </p:spPr>
      </p:pic>
    </p:spTree>
    <p:extLst>
      <p:ext uri="{BB962C8B-B14F-4D97-AF65-F5344CB8AC3E}">
        <p14:creationId xmlns:p14="http://schemas.microsoft.com/office/powerpoint/2010/main" val="1657314944"/>
      </p:ext>
    </p:extLst>
  </p:cSld>
  <p:clrMapOvr>
    <a:masterClrMapping/>
  </p:clrMapOvr>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edia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Media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TotalTime>
  <Words>3799</Words>
  <Application>Microsoft Office PowerPoint</Application>
  <PresentationFormat>Widescreen</PresentationFormat>
  <Paragraphs>468</Paragraphs>
  <Slides>38</Slides>
  <Notes>36</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38</vt:i4>
      </vt:variant>
    </vt:vector>
  </HeadingPairs>
  <TitlesOfParts>
    <vt:vector size="56" baseType="lpstr">
      <vt:lpstr>SimSun</vt:lpstr>
      <vt:lpstr>Arial</vt:lpstr>
      <vt:lpstr>Arial Narrow</vt:lpstr>
      <vt:lpstr>Calibri</vt:lpstr>
      <vt:lpstr>Calibri Light</vt:lpstr>
      <vt:lpstr>Cambria Math</vt:lpstr>
      <vt:lpstr>Courier New</vt:lpstr>
      <vt:lpstr>Times New Roman</vt:lpstr>
      <vt:lpstr>Tw Cen MT</vt:lpstr>
      <vt:lpstr>Verdana</vt:lpstr>
      <vt:lpstr>Wingdings</vt:lpstr>
      <vt:lpstr>Wingdings 2</vt:lpstr>
      <vt:lpstr>Office Theme</vt:lpstr>
      <vt:lpstr>1_Office Theme</vt:lpstr>
      <vt:lpstr>Median</vt:lpstr>
      <vt:lpstr>3_Office Theme</vt:lpstr>
      <vt:lpstr>1_Median</vt:lpstr>
      <vt:lpstr>4_Office Theme</vt:lpstr>
      <vt:lpstr> Policy Interventions to Advance Sustainable Materials Management:  A Socioeconomic Discussion in the U.S. Context</vt:lpstr>
      <vt:lpstr>Research Motivation</vt:lpstr>
      <vt:lpstr>Integrated MWM Approaches </vt:lpstr>
      <vt:lpstr>General Flows of Municipal Solid Waste (MSW) </vt:lpstr>
      <vt:lpstr>Improve the MWM Efficiency by Strategic Infrastructure Planning </vt:lpstr>
      <vt:lpstr>Connecting MWM Plans with Other Regional Plans</vt:lpstr>
      <vt:lpstr>PowerPoint Presentation</vt:lpstr>
      <vt:lpstr>Balancing Environmental and Socioeconomic Goals </vt:lpstr>
      <vt:lpstr>Life Cycle Cost of MWM</vt:lpstr>
      <vt:lpstr>MWM Approaches during Economic Recession </vt:lpstr>
      <vt:lpstr>Market Based Instruments for MWM</vt:lpstr>
      <vt:lpstr>Economic and Market Approaches </vt:lpstr>
      <vt:lpstr>Impact of Reduced Garbage Collection on Diversion</vt:lpstr>
      <vt:lpstr>Urban Model for Surplus Food Recovery   (West Philadelphia)   </vt:lpstr>
      <vt:lpstr>Confounding Factors of Equity in MWM </vt:lpstr>
      <vt:lpstr>Waste Management: Burden or Wealth</vt:lpstr>
      <vt:lpstr>Claimed Benefits of Waste Import</vt:lpstr>
      <vt:lpstr>Planning Tool: Zoning Ordinance  </vt:lpstr>
      <vt:lpstr>Chicken or the Egg?</vt:lpstr>
      <vt:lpstr>Local and Material-Specific Resource Management</vt:lpstr>
      <vt:lpstr>Need of Community-Specific Data </vt:lpstr>
      <vt:lpstr>Planning Tools that Facilitate MWM Data Collection</vt:lpstr>
      <vt:lpstr>Case Illustration I: Chicago Food Waste Volume Estimates </vt:lpstr>
      <vt:lpstr>Chicago Food Waste Study:  Connecting Local Supply and Demand </vt:lpstr>
      <vt:lpstr>Transforming Urban Challenges into Opportunities:  Close the Loop of Food Waste </vt:lpstr>
      <vt:lpstr>Case Illustration II:  EV Batteries </vt:lpstr>
      <vt:lpstr>Key Parameters of EOL EV Battery Estimates</vt:lpstr>
      <vt:lpstr>U.S. Annual EOL EV Battery Volume</vt:lpstr>
      <vt:lpstr>Case Illustration in California  </vt:lpstr>
      <vt:lpstr>Annual EV Sales by County</vt:lpstr>
      <vt:lpstr>Accumulative EOL EV Batteries vs.  Potential Uses in California</vt:lpstr>
      <vt:lpstr>Summary</vt:lpstr>
      <vt:lpstr>Policy Discussions</vt:lpstr>
      <vt:lpstr>Where is the Garbage Can?</vt:lpstr>
      <vt:lpstr>PowerPoint Presentation</vt:lpstr>
      <vt:lpstr>A Metabolic View of Urban Sustainability </vt:lpstr>
      <vt:lpstr>Challenges of Policy Making </vt:lpstr>
      <vt:lpstr>Drivers of Material &amp; Waste Management (MWM)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 Ning</dc:creator>
  <cp:lastModifiedBy>Ai, Ning</cp:lastModifiedBy>
  <cp:revision>70</cp:revision>
  <dcterms:created xsi:type="dcterms:W3CDTF">2019-07-05T20:02:04Z</dcterms:created>
  <dcterms:modified xsi:type="dcterms:W3CDTF">2019-07-06T04:16:09Z</dcterms:modified>
</cp:coreProperties>
</file>