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7"/>
  </p:notesMasterIdLst>
  <p:sldIdLst>
    <p:sldId id="267" r:id="rId3"/>
    <p:sldId id="266" r:id="rId4"/>
    <p:sldId id="279" r:id="rId5"/>
    <p:sldId id="268" r:id="rId6"/>
    <p:sldId id="269" r:id="rId7"/>
    <p:sldId id="271" r:id="rId8"/>
    <p:sldId id="272" r:id="rId9"/>
    <p:sldId id="273" r:id="rId10"/>
    <p:sldId id="275" r:id="rId11"/>
    <p:sldId id="274" r:id="rId12"/>
    <p:sldId id="276" r:id="rId13"/>
    <p:sldId id="277" r:id="rId14"/>
    <p:sldId id="278"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ss, Maryegli (ITAS)" initials="F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67670" autoAdjust="0"/>
  </p:normalViewPr>
  <p:slideViewPr>
    <p:cSldViewPr snapToGrid="0">
      <p:cViewPr varScale="1">
        <p:scale>
          <a:sx n="46" d="100"/>
          <a:sy n="46" d="100"/>
        </p:scale>
        <p:origin x="1720"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B4783-E0F2-40A5-9562-0E1292C82B6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CD4287B-276C-42A9-B3E1-67E8AFF087D7}">
      <dgm:prSet phldrT="[Text]"/>
      <dgm:spPr/>
      <dgm:t>
        <a:bodyPr/>
        <a:lstStyle/>
        <a:p>
          <a:pPr algn="ctr"/>
          <a:r>
            <a:rPr lang="de-DE" dirty="0" smtClean="0"/>
            <a:t>Material </a:t>
          </a:r>
          <a:r>
            <a:rPr lang="de-DE" dirty="0" err="1" smtClean="0"/>
            <a:t>flow</a:t>
          </a:r>
          <a:r>
            <a:rPr lang="de-DE" dirty="0" smtClean="0"/>
            <a:t> </a:t>
          </a:r>
          <a:r>
            <a:rPr lang="de-DE" dirty="0" err="1" smtClean="0"/>
            <a:t>analysis</a:t>
          </a:r>
          <a:endParaRPr lang="en-US" dirty="0"/>
        </a:p>
      </dgm:t>
    </dgm:pt>
    <dgm:pt modelId="{B2D480BB-C88A-41FD-87A7-92B47C7507CF}" type="parTrans" cxnId="{708A147E-4695-43CE-8DE5-194399AE1113}">
      <dgm:prSet/>
      <dgm:spPr/>
      <dgm:t>
        <a:bodyPr/>
        <a:lstStyle/>
        <a:p>
          <a:pPr algn="ctr"/>
          <a:endParaRPr lang="en-US"/>
        </a:p>
      </dgm:t>
    </dgm:pt>
    <dgm:pt modelId="{66ECFA56-F9A9-4FDA-95F0-0385BF5286BB}" type="sibTrans" cxnId="{708A147E-4695-43CE-8DE5-194399AE1113}">
      <dgm:prSet/>
      <dgm:spPr/>
      <dgm:t>
        <a:bodyPr/>
        <a:lstStyle/>
        <a:p>
          <a:pPr algn="ctr"/>
          <a:endParaRPr lang="en-US"/>
        </a:p>
      </dgm:t>
    </dgm:pt>
    <dgm:pt modelId="{72B52B91-589D-4FB4-B60C-5D3B95E7E75A}">
      <dgm:prSet phldrT="[Text]"/>
      <dgm:spPr/>
      <dgm:t>
        <a:bodyPr/>
        <a:lstStyle/>
        <a:p>
          <a:pPr algn="ctr"/>
          <a:r>
            <a:rPr lang="en-US" dirty="0" smtClean="0"/>
            <a:t>  Aluminum cans, non-ferrous composing-product, polyethylene bottles, and cardboard are the commodities that reached </a:t>
          </a:r>
          <a:r>
            <a:rPr lang="en-US" b="1" dirty="0" smtClean="0">
              <a:solidFill>
                <a:schemeClr val="accent1"/>
              </a:solidFill>
            </a:rPr>
            <a:t>closed-loop recycling</a:t>
          </a:r>
          <a:endParaRPr lang="en-US" b="1" dirty="0">
            <a:solidFill>
              <a:schemeClr val="accent1"/>
            </a:solidFill>
          </a:endParaRPr>
        </a:p>
      </dgm:t>
    </dgm:pt>
    <dgm:pt modelId="{7D5A8002-357D-4BD3-B7A3-7A16BD0ABC9D}" type="parTrans" cxnId="{3647476F-5EA1-40E8-A8F2-57F27A18A29D}">
      <dgm:prSet/>
      <dgm:spPr/>
      <dgm:t>
        <a:bodyPr/>
        <a:lstStyle/>
        <a:p>
          <a:pPr algn="ctr"/>
          <a:endParaRPr lang="en-US"/>
        </a:p>
      </dgm:t>
    </dgm:pt>
    <dgm:pt modelId="{E953A6CD-FC3B-4FF1-A033-4B0AFAEDFC7A}" type="sibTrans" cxnId="{3647476F-5EA1-40E8-A8F2-57F27A18A29D}">
      <dgm:prSet/>
      <dgm:spPr/>
      <dgm:t>
        <a:bodyPr/>
        <a:lstStyle/>
        <a:p>
          <a:pPr algn="ctr"/>
          <a:endParaRPr lang="en-US"/>
        </a:p>
      </dgm:t>
    </dgm:pt>
    <dgm:pt modelId="{98789239-D0B1-4D77-89C4-EB1CDA348624}">
      <dgm:prSet phldrT="[Text]"/>
      <dgm:spPr/>
      <dgm:t>
        <a:bodyPr/>
        <a:lstStyle/>
        <a:p>
          <a:pPr algn="l"/>
          <a:r>
            <a:rPr lang="en-US" dirty="0" smtClean="0"/>
            <a:t>Recyclable waste generation increased by 65% compared to the base year and a maximum total collection was 290 </a:t>
          </a:r>
          <a:r>
            <a:rPr lang="en-US" dirty="0" err="1" smtClean="0"/>
            <a:t>kt</a:t>
          </a:r>
          <a:r>
            <a:rPr lang="en-US" dirty="0" smtClean="0"/>
            <a:t>/a ± 2%, a growth of 3.12% annually</a:t>
          </a:r>
          <a:endParaRPr lang="en-US" dirty="0"/>
        </a:p>
      </dgm:t>
    </dgm:pt>
    <dgm:pt modelId="{E2CA4460-EC15-4E31-8B50-0F62EB90A17B}" type="parTrans" cxnId="{ADAC8D40-F016-4217-B1F9-F8D499C52AB5}">
      <dgm:prSet/>
      <dgm:spPr/>
      <dgm:t>
        <a:bodyPr/>
        <a:lstStyle/>
        <a:p>
          <a:pPr algn="ctr"/>
          <a:endParaRPr lang="en-US"/>
        </a:p>
      </dgm:t>
    </dgm:pt>
    <dgm:pt modelId="{DF399159-E28D-4BD4-8E6E-2EDE5F32C7C5}" type="sibTrans" cxnId="{ADAC8D40-F016-4217-B1F9-F8D499C52AB5}">
      <dgm:prSet/>
      <dgm:spPr/>
      <dgm:t>
        <a:bodyPr/>
        <a:lstStyle/>
        <a:p>
          <a:pPr algn="ctr"/>
          <a:endParaRPr lang="en-US"/>
        </a:p>
      </dgm:t>
    </dgm:pt>
    <dgm:pt modelId="{76872AB5-DBEE-496C-A782-7A13097F58C1}">
      <dgm:prSet phldrT="[Text]"/>
      <dgm:spPr/>
      <dgm:t>
        <a:bodyPr/>
        <a:lstStyle/>
        <a:p>
          <a:pPr algn="ctr"/>
          <a:r>
            <a:rPr lang="de-DE" dirty="0" smtClean="0"/>
            <a:t>Agent </a:t>
          </a:r>
          <a:r>
            <a:rPr lang="de-DE" dirty="0" err="1" smtClean="0"/>
            <a:t>structure</a:t>
          </a:r>
          <a:r>
            <a:rPr lang="de-DE" dirty="0" smtClean="0"/>
            <a:t> </a:t>
          </a:r>
          <a:r>
            <a:rPr lang="de-DE" dirty="0" err="1" smtClean="0"/>
            <a:t>analysis</a:t>
          </a:r>
          <a:endParaRPr lang="en-US" dirty="0"/>
        </a:p>
      </dgm:t>
    </dgm:pt>
    <dgm:pt modelId="{1A788915-3130-4398-9D37-E7999605AC83}" type="parTrans" cxnId="{FC3A3E5C-5D8B-433F-BD1D-3F776862C45D}">
      <dgm:prSet/>
      <dgm:spPr/>
      <dgm:t>
        <a:bodyPr/>
        <a:lstStyle/>
        <a:p>
          <a:pPr algn="ctr"/>
          <a:endParaRPr lang="en-US"/>
        </a:p>
      </dgm:t>
    </dgm:pt>
    <dgm:pt modelId="{1A20395F-7171-433D-92EF-5BAAA42AE96E}" type="sibTrans" cxnId="{FC3A3E5C-5D8B-433F-BD1D-3F776862C45D}">
      <dgm:prSet/>
      <dgm:spPr/>
      <dgm:t>
        <a:bodyPr/>
        <a:lstStyle/>
        <a:p>
          <a:pPr algn="ctr"/>
          <a:endParaRPr lang="en-US"/>
        </a:p>
      </dgm:t>
    </dgm:pt>
    <dgm:pt modelId="{E1FBEDAA-8C6C-4F1A-9BCA-F431AB8B2621}">
      <dgm:prSet phldrT="[Text]"/>
      <dgm:spPr/>
      <dgm:t>
        <a:bodyPr/>
        <a:lstStyle/>
        <a:p>
          <a:pPr algn="ctr"/>
          <a:r>
            <a:rPr lang="en-US" b="1" dirty="0" smtClean="0">
              <a:solidFill>
                <a:schemeClr val="accent1"/>
              </a:solidFill>
            </a:rPr>
            <a:t>Three regulatory structures</a:t>
          </a:r>
          <a:r>
            <a:rPr lang="en-US" dirty="0" smtClean="0"/>
            <a:t> make an influence on waste pickers as a crucial agent for the NPSW: </a:t>
          </a:r>
          <a:r>
            <a:rPr lang="en-US" b="1" dirty="0" smtClean="0">
              <a:solidFill>
                <a:schemeClr val="accent1"/>
              </a:solidFill>
            </a:rPr>
            <a:t>cultural values, market mechanism, and legislation.</a:t>
          </a:r>
          <a:endParaRPr lang="en-US" b="1" dirty="0">
            <a:solidFill>
              <a:schemeClr val="accent1"/>
            </a:solidFill>
          </a:endParaRPr>
        </a:p>
      </dgm:t>
    </dgm:pt>
    <dgm:pt modelId="{593659BD-7C63-4517-B654-6CBCBAB7ED59}" type="parTrans" cxnId="{7F082901-419D-4472-A0E0-06846E459927}">
      <dgm:prSet/>
      <dgm:spPr/>
      <dgm:t>
        <a:bodyPr/>
        <a:lstStyle/>
        <a:p>
          <a:pPr algn="ctr"/>
          <a:endParaRPr lang="en-US"/>
        </a:p>
      </dgm:t>
    </dgm:pt>
    <dgm:pt modelId="{EC60B389-AF42-4D52-8C9A-A1B2292F6160}" type="sibTrans" cxnId="{7F082901-419D-4472-A0E0-06846E459927}">
      <dgm:prSet/>
      <dgm:spPr/>
      <dgm:t>
        <a:bodyPr/>
        <a:lstStyle/>
        <a:p>
          <a:pPr algn="ctr"/>
          <a:endParaRPr lang="en-US"/>
        </a:p>
      </dgm:t>
    </dgm:pt>
    <dgm:pt modelId="{7B3796D0-8131-4F5A-92EA-41A4A2D2CF4F}">
      <dgm:prSet phldrT="[Text]"/>
      <dgm:spPr/>
      <dgm:t>
        <a:bodyPr/>
        <a:lstStyle/>
        <a:p>
          <a:pPr algn="l"/>
          <a:r>
            <a:rPr lang="en-US" dirty="0" smtClean="0"/>
            <a:t>Cultural values, imposed by the sociocultural structure into social classes, are playing the leading role in their self-organization;</a:t>
          </a:r>
          <a:endParaRPr lang="en-US" dirty="0"/>
        </a:p>
      </dgm:t>
    </dgm:pt>
    <dgm:pt modelId="{0BA521FA-14AD-4F2A-B057-51C5247E21D1}" type="parTrans" cxnId="{881E99D2-E76C-4AC7-804B-C37DD87970A9}">
      <dgm:prSet/>
      <dgm:spPr/>
      <dgm:t>
        <a:bodyPr/>
        <a:lstStyle/>
        <a:p>
          <a:pPr algn="ctr"/>
          <a:endParaRPr lang="en-US"/>
        </a:p>
      </dgm:t>
    </dgm:pt>
    <dgm:pt modelId="{3CEC118C-2A06-42CE-8959-21FB598A6D48}" type="sibTrans" cxnId="{881E99D2-E76C-4AC7-804B-C37DD87970A9}">
      <dgm:prSet/>
      <dgm:spPr/>
      <dgm:t>
        <a:bodyPr/>
        <a:lstStyle/>
        <a:p>
          <a:pPr algn="ctr"/>
          <a:endParaRPr lang="en-US"/>
        </a:p>
      </dgm:t>
    </dgm:pt>
    <dgm:pt modelId="{63097D4B-4683-4743-92D5-789F08D51DF9}">
      <dgm:prSet phldrT="[Text]"/>
      <dgm:spPr/>
      <dgm:t>
        <a:bodyPr/>
        <a:lstStyle/>
        <a:p>
          <a:pPr algn="ctr"/>
          <a:r>
            <a:rPr lang="de-DE" dirty="0" err="1" smtClean="0"/>
            <a:t>Sustainability</a:t>
          </a:r>
          <a:r>
            <a:rPr lang="de-DE" dirty="0" smtClean="0"/>
            <a:t> </a:t>
          </a:r>
          <a:r>
            <a:rPr lang="de-DE" dirty="0" err="1" smtClean="0"/>
            <a:t>assessment</a:t>
          </a:r>
          <a:endParaRPr lang="en-US" dirty="0"/>
        </a:p>
      </dgm:t>
    </dgm:pt>
    <dgm:pt modelId="{BE17DB87-A4D3-41F6-A346-9455E0E47C5D}" type="parTrans" cxnId="{B6C0D102-8EA2-4209-A782-4CE28BF67C7F}">
      <dgm:prSet/>
      <dgm:spPr/>
      <dgm:t>
        <a:bodyPr/>
        <a:lstStyle/>
        <a:p>
          <a:pPr algn="ctr"/>
          <a:endParaRPr lang="en-US"/>
        </a:p>
      </dgm:t>
    </dgm:pt>
    <dgm:pt modelId="{D84993A1-B21E-4B00-A99D-4045D5EC6DA0}" type="sibTrans" cxnId="{B6C0D102-8EA2-4209-A782-4CE28BF67C7F}">
      <dgm:prSet/>
      <dgm:spPr/>
      <dgm:t>
        <a:bodyPr/>
        <a:lstStyle/>
        <a:p>
          <a:pPr algn="ctr"/>
          <a:endParaRPr lang="en-US"/>
        </a:p>
      </dgm:t>
    </dgm:pt>
    <dgm:pt modelId="{CDD59463-3AB0-4B1F-B09C-481FD5B5A9BA}">
      <dgm:prSet phldrT="[Text]"/>
      <dgm:spPr/>
      <dgm:t>
        <a:bodyPr/>
        <a:lstStyle/>
        <a:p>
          <a:pPr algn="ctr"/>
          <a:r>
            <a:rPr lang="de-DE" dirty="0" smtClean="0"/>
            <a:t>Belo Horizonte </a:t>
          </a:r>
          <a:r>
            <a:rPr lang="de-DE" dirty="0" err="1" smtClean="0"/>
            <a:t>has</a:t>
          </a:r>
          <a:r>
            <a:rPr lang="de-DE" dirty="0" smtClean="0"/>
            <a:t> </a:t>
          </a:r>
          <a:r>
            <a:rPr lang="de-DE" dirty="0" err="1" smtClean="0"/>
            <a:t>obtained</a:t>
          </a:r>
          <a:r>
            <a:rPr lang="de-DE" dirty="0" smtClean="0"/>
            <a:t> a </a:t>
          </a:r>
          <a:r>
            <a:rPr lang="de-DE" dirty="0" err="1" smtClean="0"/>
            <a:t>level</a:t>
          </a:r>
          <a:r>
            <a:rPr lang="de-DE" dirty="0" smtClean="0"/>
            <a:t> </a:t>
          </a:r>
          <a:r>
            <a:rPr lang="de-DE" dirty="0" err="1" smtClean="0"/>
            <a:t>of</a:t>
          </a:r>
          <a:r>
            <a:rPr lang="de-DE" dirty="0" smtClean="0"/>
            <a:t> </a:t>
          </a:r>
          <a:r>
            <a:rPr lang="de-DE" dirty="0" err="1" smtClean="0"/>
            <a:t>development</a:t>
          </a:r>
          <a:r>
            <a:rPr lang="de-DE" dirty="0" smtClean="0"/>
            <a:t> </a:t>
          </a:r>
          <a:r>
            <a:rPr lang="de-DE" dirty="0" err="1" smtClean="0"/>
            <a:t>of</a:t>
          </a:r>
          <a:r>
            <a:rPr lang="de-DE" dirty="0" smtClean="0"/>
            <a:t> </a:t>
          </a:r>
        </a:p>
        <a:p>
          <a:pPr algn="ctr"/>
          <a:r>
            <a:rPr lang="de-DE" b="1" dirty="0" smtClean="0">
              <a:solidFill>
                <a:schemeClr val="accent1"/>
              </a:solidFill>
            </a:rPr>
            <a:t>30% </a:t>
          </a:r>
          <a:r>
            <a:rPr lang="de-DE" b="1" dirty="0" err="1" smtClean="0">
              <a:solidFill>
                <a:schemeClr val="accent1"/>
              </a:solidFill>
            </a:rPr>
            <a:t>towards</a:t>
          </a:r>
          <a:r>
            <a:rPr lang="de-DE" b="1" dirty="0" smtClean="0">
              <a:solidFill>
                <a:schemeClr val="accent1"/>
              </a:solidFill>
            </a:rPr>
            <a:t> </a:t>
          </a:r>
          <a:r>
            <a:rPr lang="de-DE" b="1" dirty="0" err="1" smtClean="0">
              <a:solidFill>
                <a:schemeClr val="accent1"/>
              </a:solidFill>
            </a:rPr>
            <a:t>sustainability</a:t>
          </a:r>
          <a:r>
            <a:rPr lang="de-DE" b="1" dirty="0" smtClean="0">
              <a:solidFill>
                <a:schemeClr val="accent1"/>
              </a:solidFill>
            </a:rPr>
            <a:t> </a:t>
          </a:r>
          <a:r>
            <a:rPr lang="de-DE" b="1" dirty="0" err="1" smtClean="0">
              <a:solidFill>
                <a:schemeClr val="accent1"/>
              </a:solidFill>
            </a:rPr>
            <a:t>currently</a:t>
          </a:r>
          <a:r>
            <a:rPr lang="de-DE" dirty="0" smtClean="0"/>
            <a:t>.</a:t>
          </a:r>
          <a:endParaRPr lang="en-US" dirty="0"/>
        </a:p>
      </dgm:t>
    </dgm:pt>
    <dgm:pt modelId="{03C638AE-923F-4811-82F5-28FB58954E72}" type="parTrans" cxnId="{F23A5AD9-D55F-4DFE-B0E5-9899953CFE24}">
      <dgm:prSet/>
      <dgm:spPr/>
      <dgm:t>
        <a:bodyPr/>
        <a:lstStyle/>
        <a:p>
          <a:pPr algn="ctr"/>
          <a:endParaRPr lang="en-US"/>
        </a:p>
      </dgm:t>
    </dgm:pt>
    <dgm:pt modelId="{493D47C9-3D44-4180-9862-4B70F33390C0}" type="sibTrans" cxnId="{F23A5AD9-D55F-4DFE-B0E5-9899953CFE24}">
      <dgm:prSet/>
      <dgm:spPr/>
      <dgm:t>
        <a:bodyPr/>
        <a:lstStyle/>
        <a:p>
          <a:pPr algn="ctr"/>
          <a:endParaRPr lang="en-US"/>
        </a:p>
      </dgm:t>
    </dgm:pt>
    <dgm:pt modelId="{501D340C-4B75-4CD8-A1E3-F02AAD5AD1CC}">
      <dgm:prSet phldrT="[Text]"/>
      <dgm:spPr/>
      <dgm:t>
        <a:bodyPr/>
        <a:lstStyle/>
        <a:p>
          <a:pPr algn="l"/>
          <a:r>
            <a:rPr lang="en-US" dirty="0" smtClean="0">
              <a:solidFill>
                <a:schemeClr val="tx1"/>
              </a:solidFill>
            </a:rPr>
            <a:t> Households </a:t>
          </a:r>
          <a:r>
            <a:rPr lang="en-US" b="1" u="sng" dirty="0" smtClean="0">
              <a:solidFill>
                <a:schemeClr val="accent1"/>
              </a:solidFill>
            </a:rPr>
            <a:t>are committed </a:t>
          </a:r>
          <a:r>
            <a:rPr lang="en-US" dirty="0" smtClean="0">
              <a:solidFill>
                <a:schemeClr val="tx1"/>
              </a:solidFill>
            </a:rPr>
            <a:t>to protecting human health by collaborating with basic services for urban cleanness</a:t>
          </a:r>
          <a:endParaRPr lang="en-US" dirty="0"/>
        </a:p>
      </dgm:t>
    </dgm:pt>
    <dgm:pt modelId="{589DBD86-D87C-447F-84A2-C1BDDC83DE90}" type="parTrans" cxnId="{3FFBBDDE-2854-49A6-BC31-3B5A52868F99}">
      <dgm:prSet/>
      <dgm:spPr/>
      <dgm:t>
        <a:bodyPr/>
        <a:lstStyle/>
        <a:p>
          <a:pPr algn="ctr"/>
          <a:endParaRPr lang="en-US"/>
        </a:p>
      </dgm:t>
    </dgm:pt>
    <dgm:pt modelId="{1252F0C7-5F06-4F33-A0B8-F93FAA75F774}" type="sibTrans" cxnId="{3FFBBDDE-2854-49A6-BC31-3B5A52868F99}">
      <dgm:prSet/>
      <dgm:spPr/>
      <dgm:t>
        <a:bodyPr/>
        <a:lstStyle/>
        <a:p>
          <a:pPr algn="ctr"/>
          <a:endParaRPr lang="en-US"/>
        </a:p>
      </dgm:t>
    </dgm:pt>
    <dgm:pt modelId="{4F3F6F8E-A9D3-4CBA-91AB-D17C1D04D0C5}">
      <dgm:prSet phldrT="[Text]"/>
      <dgm:spPr/>
      <dgm:t>
        <a:bodyPr/>
        <a:lstStyle/>
        <a:p>
          <a:pPr algn="l"/>
          <a:r>
            <a:rPr lang="en-US" dirty="0" smtClean="0"/>
            <a:t>Belo Horizonte presented diverse ways to recover each type of RBMs, due to the separation made exclusively by waste pickers manually</a:t>
          </a:r>
          <a:endParaRPr lang="en-US" dirty="0"/>
        </a:p>
      </dgm:t>
    </dgm:pt>
    <dgm:pt modelId="{B4022B89-D8D1-41AB-9E84-CB2485E05340}" type="parTrans" cxnId="{E0553D25-2B45-4FAB-BF25-EBB247ECFDEE}">
      <dgm:prSet/>
      <dgm:spPr/>
      <dgm:t>
        <a:bodyPr/>
        <a:lstStyle/>
        <a:p>
          <a:pPr algn="ctr"/>
          <a:endParaRPr lang="en-US"/>
        </a:p>
      </dgm:t>
    </dgm:pt>
    <dgm:pt modelId="{B77F4569-1F92-44ED-AC0A-28A689B5F5AB}" type="sibTrans" cxnId="{E0553D25-2B45-4FAB-BF25-EBB247ECFDEE}">
      <dgm:prSet/>
      <dgm:spPr/>
      <dgm:t>
        <a:bodyPr/>
        <a:lstStyle/>
        <a:p>
          <a:pPr algn="ctr"/>
          <a:endParaRPr lang="en-US"/>
        </a:p>
      </dgm:t>
    </dgm:pt>
    <dgm:pt modelId="{8AB4E9FD-4AAC-42CC-9B57-326E8987FB5B}">
      <dgm:prSet phldrT="[Text]"/>
      <dgm:spPr/>
      <dgm:t>
        <a:bodyPr/>
        <a:lstStyle/>
        <a:p>
          <a:pPr algn="l"/>
          <a:endParaRPr lang="en-US" dirty="0"/>
        </a:p>
      </dgm:t>
    </dgm:pt>
    <dgm:pt modelId="{891C4431-450A-496D-9900-5CE9E900DB5C}" type="parTrans" cxnId="{6CB8C7D6-CBB8-4AF0-A76D-EE26ACA340AD}">
      <dgm:prSet/>
      <dgm:spPr/>
      <dgm:t>
        <a:bodyPr/>
        <a:lstStyle/>
        <a:p>
          <a:endParaRPr lang="en-US"/>
        </a:p>
      </dgm:t>
    </dgm:pt>
    <dgm:pt modelId="{E5AAF5DC-329C-4B56-8962-241FD8477E07}" type="sibTrans" cxnId="{6CB8C7D6-CBB8-4AF0-A76D-EE26ACA340AD}">
      <dgm:prSet/>
      <dgm:spPr/>
      <dgm:t>
        <a:bodyPr/>
        <a:lstStyle/>
        <a:p>
          <a:endParaRPr lang="en-US"/>
        </a:p>
      </dgm:t>
    </dgm:pt>
    <dgm:pt modelId="{6CF870A0-5A2D-4F91-A1B7-2A658BE48086}">
      <dgm:prSet phldrT="[Text]"/>
      <dgm:spPr/>
      <dgm:t>
        <a:bodyPr/>
        <a:lstStyle/>
        <a:p>
          <a:pPr algn="l"/>
          <a:endParaRPr lang="en-US" dirty="0"/>
        </a:p>
      </dgm:t>
    </dgm:pt>
    <dgm:pt modelId="{FAE7DC15-E099-4B3A-B582-B74BF45998A3}" type="parTrans" cxnId="{22577F5D-1851-4E19-82E5-C88E1E4434B6}">
      <dgm:prSet/>
      <dgm:spPr/>
      <dgm:t>
        <a:bodyPr/>
        <a:lstStyle/>
        <a:p>
          <a:endParaRPr lang="en-US"/>
        </a:p>
      </dgm:t>
    </dgm:pt>
    <dgm:pt modelId="{AC08D6F5-A59E-43DD-BBDE-81FAE3C8AB89}" type="sibTrans" cxnId="{22577F5D-1851-4E19-82E5-C88E1E4434B6}">
      <dgm:prSet/>
      <dgm:spPr/>
      <dgm:t>
        <a:bodyPr/>
        <a:lstStyle/>
        <a:p>
          <a:endParaRPr lang="en-US"/>
        </a:p>
      </dgm:t>
    </dgm:pt>
    <dgm:pt modelId="{EF20A218-BC1A-4786-AC21-8BE4B0E9FFA1}">
      <dgm:prSet phldrT="[Text]"/>
      <dgm:spPr/>
      <dgm:t>
        <a:bodyPr/>
        <a:lstStyle/>
        <a:p>
          <a:pPr algn="l"/>
          <a:r>
            <a:rPr lang="en-US" dirty="0" smtClean="0"/>
            <a:t>A supply of secondary resources cannot be ensured due to the dispute between the public sector and industry regarding the responsibilities with recycling costs.</a:t>
          </a:r>
          <a:endParaRPr lang="en-US" dirty="0"/>
        </a:p>
      </dgm:t>
    </dgm:pt>
    <dgm:pt modelId="{B6BA0DB9-8B11-4F93-A0AE-B51CFD5524AA}" type="parTrans" cxnId="{90CFDBEB-EDA4-4868-8956-0BFF293FF65C}">
      <dgm:prSet/>
      <dgm:spPr/>
      <dgm:t>
        <a:bodyPr/>
        <a:lstStyle/>
        <a:p>
          <a:endParaRPr lang="en-US"/>
        </a:p>
      </dgm:t>
    </dgm:pt>
    <dgm:pt modelId="{D9BDB617-96A4-4DE4-A24F-E9792447C8AC}" type="sibTrans" cxnId="{90CFDBEB-EDA4-4868-8956-0BFF293FF65C}">
      <dgm:prSet/>
      <dgm:spPr/>
      <dgm:t>
        <a:bodyPr/>
        <a:lstStyle/>
        <a:p>
          <a:endParaRPr lang="en-US"/>
        </a:p>
      </dgm:t>
    </dgm:pt>
    <dgm:pt modelId="{AA8DE6DF-FA3E-4CF2-896E-743078A7CF1B}">
      <dgm:prSet phldrT="[Text]"/>
      <dgm:spPr/>
      <dgm:t>
        <a:bodyPr/>
        <a:lstStyle/>
        <a:p>
          <a:pPr algn="l"/>
          <a:r>
            <a:rPr lang="en-US" dirty="0" smtClean="0">
              <a:solidFill>
                <a:schemeClr val="tx1"/>
              </a:solidFill>
            </a:rPr>
            <a:t>Obtain</a:t>
          </a:r>
          <a:r>
            <a:rPr lang="en-US" dirty="0" smtClean="0"/>
            <a:t> </a:t>
          </a:r>
          <a:r>
            <a:rPr lang="en-US" b="1" u="sng" dirty="0" smtClean="0">
              <a:solidFill>
                <a:schemeClr val="accent1"/>
              </a:solidFill>
            </a:rPr>
            <a:t>income from own work.  </a:t>
          </a:r>
          <a:r>
            <a:rPr lang="en-US" dirty="0" smtClean="0">
              <a:solidFill>
                <a:schemeClr val="tx1"/>
              </a:solidFill>
            </a:rPr>
            <a:t>The co-benefits of recovering secondary resources needs to be strengthen among households. </a:t>
          </a:r>
          <a:endParaRPr lang="en-US" dirty="0"/>
        </a:p>
      </dgm:t>
    </dgm:pt>
    <dgm:pt modelId="{5EDCC9B5-B01D-4D42-9CA7-0CF2CD2E01E0}" type="parTrans" cxnId="{7E92E5D6-4BBF-4244-8552-6F24A3A130A2}">
      <dgm:prSet/>
      <dgm:spPr/>
      <dgm:t>
        <a:bodyPr/>
        <a:lstStyle/>
        <a:p>
          <a:endParaRPr lang="en-US"/>
        </a:p>
      </dgm:t>
    </dgm:pt>
    <dgm:pt modelId="{6AC2E879-012A-4473-BF19-07393DC60361}" type="sibTrans" cxnId="{7E92E5D6-4BBF-4244-8552-6F24A3A130A2}">
      <dgm:prSet/>
      <dgm:spPr/>
      <dgm:t>
        <a:bodyPr/>
        <a:lstStyle/>
        <a:p>
          <a:endParaRPr lang="en-US"/>
        </a:p>
      </dgm:t>
    </dgm:pt>
    <dgm:pt modelId="{78D50A2A-8E81-4A0B-9585-DE853ECB187C}" type="pres">
      <dgm:prSet presAssocID="{690B4783-E0F2-40A5-9562-0E1292C82B6C}" presName="Name0" presStyleCnt="0">
        <dgm:presLayoutVars>
          <dgm:chMax/>
          <dgm:chPref val="3"/>
          <dgm:dir/>
          <dgm:animOne val="branch"/>
          <dgm:animLvl val="lvl"/>
        </dgm:presLayoutVars>
      </dgm:prSet>
      <dgm:spPr/>
      <dgm:t>
        <a:bodyPr/>
        <a:lstStyle/>
        <a:p>
          <a:endParaRPr lang="en-US"/>
        </a:p>
      </dgm:t>
    </dgm:pt>
    <dgm:pt modelId="{D14A80CF-C20E-42B6-9E8F-5B81B1207F8F}" type="pres">
      <dgm:prSet presAssocID="{ECD4287B-276C-42A9-B3E1-67E8AFF087D7}" presName="composite" presStyleCnt="0"/>
      <dgm:spPr/>
    </dgm:pt>
    <dgm:pt modelId="{42FB6939-EA18-4139-B576-820268D5EB46}" type="pres">
      <dgm:prSet presAssocID="{ECD4287B-276C-42A9-B3E1-67E8AFF087D7}" presName="FirstChild" presStyleLbl="revTx" presStyleIdx="0" presStyleCnt="6">
        <dgm:presLayoutVars>
          <dgm:chMax val="0"/>
          <dgm:chPref val="0"/>
          <dgm:bulletEnabled val="1"/>
        </dgm:presLayoutVars>
      </dgm:prSet>
      <dgm:spPr/>
      <dgm:t>
        <a:bodyPr/>
        <a:lstStyle/>
        <a:p>
          <a:endParaRPr lang="en-US"/>
        </a:p>
      </dgm:t>
    </dgm:pt>
    <dgm:pt modelId="{2ADA609A-F6D1-4E4E-804D-E40D1045ADCF}" type="pres">
      <dgm:prSet presAssocID="{ECD4287B-276C-42A9-B3E1-67E8AFF087D7}" presName="Parent" presStyleLbl="alignNode1" presStyleIdx="0" presStyleCnt="3">
        <dgm:presLayoutVars>
          <dgm:chMax val="3"/>
          <dgm:chPref val="3"/>
          <dgm:bulletEnabled val="1"/>
        </dgm:presLayoutVars>
      </dgm:prSet>
      <dgm:spPr/>
      <dgm:t>
        <a:bodyPr/>
        <a:lstStyle/>
        <a:p>
          <a:endParaRPr lang="en-US"/>
        </a:p>
      </dgm:t>
    </dgm:pt>
    <dgm:pt modelId="{6728AE9C-FFD9-423A-88EC-561207375D5B}" type="pres">
      <dgm:prSet presAssocID="{ECD4287B-276C-42A9-B3E1-67E8AFF087D7}" presName="Accent" presStyleLbl="parChTrans1D1" presStyleIdx="0" presStyleCnt="3"/>
      <dgm:spPr/>
    </dgm:pt>
    <dgm:pt modelId="{84608C6A-3A0A-471A-A385-D0B4C5378A42}" type="pres">
      <dgm:prSet presAssocID="{ECD4287B-276C-42A9-B3E1-67E8AFF087D7}" presName="Child" presStyleLbl="revTx" presStyleIdx="1" presStyleCnt="6">
        <dgm:presLayoutVars>
          <dgm:chMax val="0"/>
          <dgm:chPref val="0"/>
          <dgm:bulletEnabled val="1"/>
        </dgm:presLayoutVars>
      </dgm:prSet>
      <dgm:spPr/>
      <dgm:t>
        <a:bodyPr/>
        <a:lstStyle/>
        <a:p>
          <a:endParaRPr lang="en-US"/>
        </a:p>
      </dgm:t>
    </dgm:pt>
    <dgm:pt modelId="{64CC052B-E7DC-44C4-B68F-688F4606489A}" type="pres">
      <dgm:prSet presAssocID="{66ECFA56-F9A9-4FDA-95F0-0385BF5286BB}" presName="sibTrans" presStyleCnt="0"/>
      <dgm:spPr/>
    </dgm:pt>
    <dgm:pt modelId="{F5695669-FFEF-47E6-B899-5F4F55FE5EC8}" type="pres">
      <dgm:prSet presAssocID="{76872AB5-DBEE-496C-A782-7A13097F58C1}" presName="composite" presStyleCnt="0"/>
      <dgm:spPr/>
    </dgm:pt>
    <dgm:pt modelId="{4E6D522B-C33E-4940-9E3F-4AF5813EC02E}" type="pres">
      <dgm:prSet presAssocID="{76872AB5-DBEE-496C-A782-7A13097F58C1}" presName="FirstChild" presStyleLbl="revTx" presStyleIdx="2" presStyleCnt="6">
        <dgm:presLayoutVars>
          <dgm:chMax val="0"/>
          <dgm:chPref val="0"/>
          <dgm:bulletEnabled val="1"/>
        </dgm:presLayoutVars>
      </dgm:prSet>
      <dgm:spPr/>
      <dgm:t>
        <a:bodyPr/>
        <a:lstStyle/>
        <a:p>
          <a:endParaRPr lang="en-US"/>
        </a:p>
      </dgm:t>
    </dgm:pt>
    <dgm:pt modelId="{8D1378F8-5FAC-40A2-8976-530289698B23}" type="pres">
      <dgm:prSet presAssocID="{76872AB5-DBEE-496C-A782-7A13097F58C1}" presName="Parent" presStyleLbl="alignNode1" presStyleIdx="1" presStyleCnt="3">
        <dgm:presLayoutVars>
          <dgm:chMax val="3"/>
          <dgm:chPref val="3"/>
          <dgm:bulletEnabled val="1"/>
        </dgm:presLayoutVars>
      </dgm:prSet>
      <dgm:spPr/>
      <dgm:t>
        <a:bodyPr/>
        <a:lstStyle/>
        <a:p>
          <a:endParaRPr lang="en-US"/>
        </a:p>
      </dgm:t>
    </dgm:pt>
    <dgm:pt modelId="{3A37E21F-0050-4808-9905-B96E52BE51AB}" type="pres">
      <dgm:prSet presAssocID="{76872AB5-DBEE-496C-A782-7A13097F58C1}" presName="Accent" presStyleLbl="parChTrans1D1" presStyleIdx="1" presStyleCnt="3"/>
      <dgm:spPr/>
    </dgm:pt>
    <dgm:pt modelId="{C1ADD7D5-31DD-4AFC-A091-88CC7C670644}" type="pres">
      <dgm:prSet presAssocID="{76872AB5-DBEE-496C-A782-7A13097F58C1}" presName="Child" presStyleLbl="revTx" presStyleIdx="3" presStyleCnt="6">
        <dgm:presLayoutVars>
          <dgm:chMax val="0"/>
          <dgm:chPref val="0"/>
          <dgm:bulletEnabled val="1"/>
        </dgm:presLayoutVars>
      </dgm:prSet>
      <dgm:spPr/>
      <dgm:t>
        <a:bodyPr/>
        <a:lstStyle/>
        <a:p>
          <a:endParaRPr lang="en-US"/>
        </a:p>
      </dgm:t>
    </dgm:pt>
    <dgm:pt modelId="{98FFAE84-8969-4DEB-964F-778A81371798}" type="pres">
      <dgm:prSet presAssocID="{1A20395F-7171-433D-92EF-5BAAA42AE96E}" presName="sibTrans" presStyleCnt="0"/>
      <dgm:spPr/>
    </dgm:pt>
    <dgm:pt modelId="{43989E53-107B-48F8-8B16-F9A5D531CF21}" type="pres">
      <dgm:prSet presAssocID="{63097D4B-4683-4743-92D5-789F08D51DF9}" presName="composite" presStyleCnt="0"/>
      <dgm:spPr/>
    </dgm:pt>
    <dgm:pt modelId="{78905D8D-FA4C-40F9-A120-F17DC43BF5F3}" type="pres">
      <dgm:prSet presAssocID="{63097D4B-4683-4743-92D5-789F08D51DF9}" presName="FirstChild" presStyleLbl="revTx" presStyleIdx="4" presStyleCnt="6">
        <dgm:presLayoutVars>
          <dgm:chMax val="0"/>
          <dgm:chPref val="0"/>
          <dgm:bulletEnabled val="1"/>
        </dgm:presLayoutVars>
      </dgm:prSet>
      <dgm:spPr/>
      <dgm:t>
        <a:bodyPr/>
        <a:lstStyle/>
        <a:p>
          <a:endParaRPr lang="en-US"/>
        </a:p>
      </dgm:t>
    </dgm:pt>
    <dgm:pt modelId="{1D04DC22-67B8-4ABA-88F3-5E9EA3C3CDB7}" type="pres">
      <dgm:prSet presAssocID="{63097D4B-4683-4743-92D5-789F08D51DF9}" presName="Parent" presStyleLbl="alignNode1" presStyleIdx="2" presStyleCnt="3">
        <dgm:presLayoutVars>
          <dgm:chMax val="3"/>
          <dgm:chPref val="3"/>
          <dgm:bulletEnabled val="1"/>
        </dgm:presLayoutVars>
      </dgm:prSet>
      <dgm:spPr/>
      <dgm:t>
        <a:bodyPr/>
        <a:lstStyle/>
        <a:p>
          <a:endParaRPr lang="en-US"/>
        </a:p>
      </dgm:t>
    </dgm:pt>
    <dgm:pt modelId="{F4176AD4-4B40-43F8-AAE2-48CE484DF141}" type="pres">
      <dgm:prSet presAssocID="{63097D4B-4683-4743-92D5-789F08D51DF9}" presName="Accent" presStyleLbl="parChTrans1D1" presStyleIdx="2" presStyleCnt="3"/>
      <dgm:spPr/>
    </dgm:pt>
    <dgm:pt modelId="{5D0A19C0-EF1D-4780-8B28-BC23969ACBDB}" type="pres">
      <dgm:prSet presAssocID="{63097D4B-4683-4743-92D5-789F08D51DF9}" presName="Child" presStyleLbl="revTx" presStyleIdx="5" presStyleCnt="6">
        <dgm:presLayoutVars>
          <dgm:chMax val="0"/>
          <dgm:chPref val="0"/>
          <dgm:bulletEnabled val="1"/>
        </dgm:presLayoutVars>
      </dgm:prSet>
      <dgm:spPr/>
      <dgm:t>
        <a:bodyPr/>
        <a:lstStyle/>
        <a:p>
          <a:endParaRPr lang="en-US"/>
        </a:p>
      </dgm:t>
    </dgm:pt>
  </dgm:ptLst>
  <dgm:cxnLst>
    <dgm:cxn modelId="{E0553D25-2B45-4FAB-BF25-EBB247ECFDEE}" srcId="{ECD4287B-276C-42A9-B3E1-67E8AFF087D7}" destId="{4F3F6F8E-A9D3-4CBA-91AB-D17C1D04D0C5}" srcOrd="3" destOrd="0" parTransId="{B4022B89-D8D1-41AB-9E84-CB2485E05340}" sibTransId="{B77F4569-1F92-44ED-AC0A-28A689B5F5AB}"/>
    <dgm:cxn modelId="{B0B458EF-1096-4C37-A97C-AD7CC329749E}" type="presOf" srcId="{501D340C-4B75-4CD8-A1E3-F02AAD5AD1CC}" destId="{5D0A19C0-EF1D-4780-8B28-BC23969ACBDB}" srcOrd="0" destOrd="0" presId="urn:microsoft.com/office/officeart/2011/layout/TabList"/>
    <dgm:cxn modelId="{C2A5ED06-57A3-4526-AF2C-2E99048CE23C}" type="presOf" srcId="{4F3F6F8E-A9D3-4CBA-91AB-D17C1D04D0C5}" destId="{84608C6A-3A0A-471A-A385-D0B4C5378A42}" srcOrd="0" destOrd="2" presId="urn:microsoft.com/office/officeart/2011/layout/TabList"/>
    <dgm:cxn modelId="{332892EF-AC43-4927-AA45-0F045D8A3BA9}" type="presOf" srcId="{E1FBEDAA-8C6C-4F1A-9BCA-F431AB8B2621}" destId="{4E6D522B-C33E-4940-9E3F-4AF5813EC02E}" srcOrd="0" destOrd="0" presId="urn:microsoft.com/office/officeart/2011/layout/TabList"/>
    <dgm:cxn modelId="{FC3A3E5C-5D8B-433F-BD1D-3F776862C45D}" srcId="{690B4783-E0F2-40A5-9562-0E1292C82B6C}" destId="{76872AB5-DBEE-496C-A782-7A13097F58C1}" srcOrd="1" destOrd="0" parTransId="{1A788915-3130-4398-9D37-E7999605AC83}" sibTransId="{1A20395F-7171-433D-92EF-5BAAA42AE96E}"/>
    <dgm:cxn modelId="{0472AB6C-2DB4-4B06-864D-55F9764F0BC3}" type="presOf" srcId="{ECD4287B-276C-42A9-B3E1-67E8AFF087D7}" destId="{2ADA609A-F6D1-4E4E-804D-E40D1045ADCF}" srcOrd="0" destOrd="0" presId="urn:microsoft.com/office/officeart/2011/layout/TabList"/>
    <dgm:cxn modelId="{7A6D0BA1-6919-4649-9724-9ECF20AD6742}" type="presOf" srcId="{8AB4E9FD-4AAC-42CC-9B57-326E8987FB5B}" destId="{84608C6A-3A0A-471A-A385-D0B4C5378A42}" srcOrd="0" destOrd="0" presId="urn:microsoft.com/office/officeart/2011/layout/TabList"/>
    <dgm:cxn modelId="{708A147E-4695-43CE-8DE5-194399AE1113}" srcId="{690B4783-E0F2-40A5-9562-0E1292C82B6C}" destId="{ECD4287B-276C-42A9-B3E1-67E8AFF087D7}" srcOrd="0" destOrd="0" parTransId="{B2D480BB-C88A-41FD-87A7-92B47C7507CF}" sibTransId="{66ECFA56-F9A9-4FDA-95F0-0385BF5286BB}"/>
    <dgm:cxn modelId="{90CFDBEB-EDA4-4868-8956-0BFF293FF65C}" srcId="{76872AB5-DBEE-496C-A782-7A13097F58C1}" destId="{EF20A218-BC1A-4786-AC21-8BE4B0E9FFA1}" srcOrd="3" destOrd="0" parTransId="{B6BA0DB9-8B11-4F93-A0AE-B51CFD5524AA}" sibTransId="{D9BDB617-96A4-4DE4-A24F-E9792447C8AC}"/>
    <dgm:cxn modelId="{91C75A8E-E45A-4CCF-B819-9EE3E26AA122}" type="presOf" srcId="{63097D4B-4683-4743-92D5-789F08D51DF9}" destId="{1D04DC22-67B8-4ABA-88F3-5E9EA3C3CDB7}" srcOrd="0" destOrd="0" presId="urn:microsoft.com/office/officeart/2011/layout/TabList"/>
    <dgm:cxn modelId="{B6C0D102-8EA2-4209-A782-4CE28BF67C7F}" srcId="{690B4783-E0F2-40A5-9562-0E1292C82B6C}" destId="{63097D4B-4683-4743-92D5-789F08D51DF9}" srcOrd="2" destOrd="0" parTransId="{BE17DB87-A4D3-41F6-A346-9455E0E47C5D}" sibTransId="{D84993A1-B21E-4B00-A99D-4045D5EC6DA0}"/>
    <dgm:cxn modelId="{D529099E-F912-44DF-A5BE-54E0BC2902D2}" type="presOf" srcId="{AA8DE6DF-FA3E-4CF2-896E-743078A7CF1B}" destId="{5D0A19C0-EF1D-4780-8B28-BC23969ACBDB}" srcOrd="0" destOrd="1" presId="urn:microsoft.com/office/officeart/2011/layout/TabList"/>
    <dgm:cxn modelId="{ADA3A794-CEED-4016-B962-5D0B70461041}" type="presOf" srcId="{76872AB5-DBEE-496C-A782-7A13097F58C1}" destId="{8D1378F8-5FAC-40A2-8976-530289698B23}" srcOrd="0" destOrd="0" presId="urn:microsoft.com/office/officeart/2011/layout/TabList"/>
    <dgm:cxn modelId="{5CD0523D-3B4B-4B7F-88DB-CB5B7F151EEF}" type="presOf" srcId="{7B3796D0-8131-4F5A-92EA-41A4A2D2CF4F}" destId="{C1ADD7D5-31DD-4AFC-A091-88CC7C670644}" srcOrd="0" destOrd="1" presId="urn:microsoft.com/office/officeart/2011/layout/TabList"/>
    <dgm:cxn modelId="{6CB8C7D6-CBB8-4AF0-A76D-EE26ACA340AD}" srcId="{ECD4287B-276C-42A9-B3E1-67E8AFF087D7}" destId="{8AB4E9FD-4AAC-42CC-9B57-326E8987FB5B}" srcOrd="1" destOrd="0" parTransId="{891C4431-450A-496D-9900-5CE9E900DB5C}" sibTransId="{E5AAF5DC-329C-4B56-8962-241FD8477E07}"/>
    <dgm:cxn modelId="{11DE074F-751D-4110-9BDB-F7065A2DE243}" type="presOf" srcId="{72B52B91-589D-4FB4-B60C-5D3B95E7E75A}" destId="{42FB6939-EA18-4139-B576-820268D5EB46}" srcOrd="0" destOrd="0" presId="urn:microsoft.com/office/officeart/2011/layout/TabList"/>
    <dgm:cxn modelId="{3FFBBDDE-2854-49A6-BC31-3B5A52868F99}" srcId="{63097D4B-4683-4743-92D5-789F08D51DF9}" destId="{501D340C-4B75-4CD8-A1E3-F02AAD5AD1CC}" srcOrd="1" destOrd="0" parTransId="{589DBD86-D87C-447F-84A2-C1BDDC83DE90}" sibTransId="{1252F0C7-5F06-4F33-A0B8-F93FAA75F774}"/>
    <dgm:cxn modelId="{22577F5D-1851-4E19-82E5-C88E1E4434B6}" srcId="{76872AB5-DBEE-496C-A782-7A13097F58C1}" destId="{6CF870A0-5A2D-4F91-A1B7-2A658BE48086}" srcOrd="1" destOrd="0" parTransId="{FAE7DC15-E099-4B3A-B582-B74BF45998A3}" sibTransId="{AC08D6F5-A59E-43DD-BBDE-81FAE3C8AB89}"/>
    <dgm:cxn modelId="{3647476F-5EA1-40E8-A8F2-57F27A18A29D}" srcId="{ECD4287B-276C-42A9-B3E1-67E8AFF087D7}" destId="{72B52B91-589D-4FB4-B60C-5D3B95E7E75A}" srcOrd="0" destOrd="0" parTransId="{7D5A8002-357D-4BD3-B7A3-7A16BD0ABC9D}" sibTransId="{E953A6CD-FC3B-4FF1-A033-4B0AFAEDFC7A}"/>
    <dgm:cxn modelId="{F23A5AD9-D55F-4DFE-B0E5-9899953CFE24}" srcId="{63097D4B-4683-4743-92D5-789F08D51DF9}" destId="{CDD59463-3AB0-4B1F-B09C-481FD5B5A9BA}" srcOrd="0" destOrd="0" parTransId="{03C638AE-923F-4811-82F5-28FB58954E72}" sibTransId="{493D47C9-3D44-4180-9862-4B70F33390C0}"/>
    <dgm:cxn modelId="{CE17527F-1126-434E-AD04-F5D8BAFFE354}" type="presOf" srcId="{6CF870A0-5A2D-4F91-A1B7-2A658BE48086}" destId="{C1ADD7D5-31DD-4AFC-A091-88CC7C670644}" srcOrd="0" destOrd="0" presId="urn:microsoft.com/office/officeart/2011/layout/TabList"/>
    <dgm:cxn modelId="{EBAFE3D1-70A1-4212-96B6-E5AE47696B4F}" type="presOf" srcId="{EF20A218-BC1A-4786-AC21-8BE4B0E9FFA1}" destId="{C1ADD7D5-31DD-4AFC-A091-88CC7C670644}" srcOrd="0" destOrd="2" presId="urn:microsoft.com/office/officeart/2011/layout/TabList"/>
    <dgm:cxn modelId="{03D98BD5-00DA-4AAD-B636-615C5ADD8AAF}" type="presOf" srcId="{CDD59463-3AB0-4B1F-B09C-481FD5B5A9BA}" destId="{78905D8D-FA4C-40F9-A120-F17DC43BF5F3}" srcOrd="0" destOrd="0" presId="urn:microsoft.com/office/officeart/2011/layout/TabList"/>
    <dgm:cxn modelId="{7E92E5D6-4BBF-4244-8552-6F24A3A130A2}" srcId="{63097D4B-4683-4743-92D5-789F08D51DF9}" destId="{AA8DE6DF-FA3E-4CF2-896E-743078A7CF1B}" srcOrd="2" destOrd="0" parTransId="{5EDCC9B5-B01D-4D42-9CA7-0CF2CD2E01E0}" sibTransId="{6AC2E879-012A-4473-BF19-07393DC60361}"/>
    <dgm:cxn modelId="{62AF4602-E212-4FAF-A1D9-560F3203F680}" type="presOf" srcId="{690B4783-E0F2-40A5-9562-0E1292C82B6C}" destId="{78D50A2A-8E81-4A0B-9585-DE853ECB187C}" srcOrd="0" destOrd="0" presId="urn:microsoft.com/office/officeart/2011/layout/TabList"/>
    <dgm:cxn modelId="{ADAC8D40-F016-4217-B1F9-F8D499C52AB5}" srcId="{ECD4287B-276C-42A9-B3E1-67E8AFF087D7}" destId="{98789239-D0B1-4D77-89C4-EB1CDA348624}" srcOrd="2" destOrd="0" parTransId="{E2CA4460-EC15-4E31-8B50-0F62EB90A17B}" sibTransId="{DF399159-E28D-4BD4-8E6E-2EDE5F32C7C5}"/>
    <dgm:cxn modelId="{7F082901-419D-4472-A0E0-06846E459927}" srcId="{76872AB5-DBEE-496C-A782-7A13097F58C1}" destId="{E1FBEDAA-8C6C-4F1A-9BCA-F431AB8B2621}" srcOrd="0" destOrd="0" parTransId="{593659BD-7C63-4517-B654-6CBCBAB7ED59}" sibTransId="{EC60B389-AF42-4D52-8C9A-A1B2292F6160}"/>
    <dgm:cxn modelId="{4E78B260-EE3A-469D-BD63-4346514FEEB3}" type="presOf" srcId="{98789239-D0B1-4D77-89C4-EB1CDA348624}" destId="{84608C6A-3A0A-471A-A385-D0B4C5378A42}" srcOrd="0" destOrd="1" presId="urn:microsoft.com/office/officeart/2011/layout/TabList"/>
    <dgm:cxn modelId="{881E99D2-E76C-4AC7-804B-C37DD87970A9}" srcId="{76872AB5-DBEE-496C-A782-7A13097F58C1}" destId="{7B3796D0-8131-4F5A-92EA-41A4A2D2CF4F}" srcOrd="2" destOrd="0" parTransId="{0BA521FA-14AD-4F2A-B057-51C5247E21D1}" sibTransId="{3CEC118C-2A06-42CE-8959-21FB598A6D48}"/>
    <dgm:cxn modelId="{B9A3376E-B44E-4AFC-8B5D-183D57257D25}" type="presParOf" srcId="{78D50A2A-8E81-4A0B-9585-DE853ECB187C}" destId="{D14A80CF-C20E-42B6-9E8F-5B81B1207F8F}" srcOrd="0" destOrd="0" presId="urn:microsoft.com/office/officeart/2011/layout/TabList"/>
    <dgm:cxn modelId="{A246FEB1-7CF0-4B44-82A1-F0BDFEA68A34}" type="presParOf" srcId="{D14A80CF-C20E-42B6-9E8F-5B81B1207F8F}" destId="{42FB6939-EA18-4139-B576-820268D5EB46}" srcOrd="0" destOrd="0" presId="urn:microsoft.com/office/officeart/2011/layout/TabList"/>
    <dgm:cxn modelId="{DFED7008-1244-4BFF-A5BE-60B917E70B7C}" type="presParOf" srcId="{D14A80CF-C20E-42B6-9E8F-5B81B1207F8F}" destId="{2ADA609A-F6D1-4E4E-804D-E40D1045ADCF}" srcOrd="1" destOrd="0" presId="urn:microsoft.com/office/officeart/2011/layout/TabList"/>
    <dgm:cxn modelId="{C3A90714-A772-47E5-9E86-F6901D4AB2B3}" type="presParOf" srcId="{D14A80CF-C20E-42B6-9E8F-5B81B1207F8F}" destId="{6728AE9C-FFD9-423A-88EC-561207375D5B}" srcOrd="2" destOrd="0" presId="urn:microsoft.com/office/officeart/2011/layout/TabList"/>
    <dgm:cxn modelId="{7EC87904-33DF-4DDD-AEB8-1568517C03EF}" type="presParOf" srcId="{78D50A2A-8E81-4A0B-9585-DE853ECB187C}" destId="{84608C6A-3A0A-471A-A385-D0B4C5378A42}" srcOrd="1" destOrd="0" presId="urn:microsoft.com/office/officeart/2011/layout/TabList"/>
    <dgm:cxn modelId="{2C6DC3CC-2896-40D5-B18F-A34FF77C9E49}" type="presParOf" srcId="{78D50A2A-8E81-4A0B-9585-DE853ECB187C}" destId="{64CC052B-E7DC-44C4-B68F-688F4606489A}" srcOrd="2" destOrd="0" presId="urn:microsoft.com/office/officeart/2011/layout/TabList"/>
    <dgm:cxn modelId="{D6371950-566E-4ABB-9A3B-5FD8AA815280}" type="presParOf" srcId="{78D50A2A-8E81-4A0B-9585-DE853ECB187C}" destId="{F5695669-FFEF-47E6-B899-5F4F55FE5EC8}" srcOrd="3" destOrd="0" presId="urn:microsoft.com/office/officeart/2011/layout/TabList"/>
    <dgm:cxn modelId="{50866B41-5650-4A35-83D9-EDD8D2F3A417}" type="presParOf" srcId="{F5695669-FFEF-47E6-B899-5F4F55FE5EC8}" destId="{4E6D522B-C33E-4940-9E3F-4AF5813EC02E}" srcOrd="0" destOrd="0" presId="urn:microsoft.com/office/officeart/2011/layout/TabList"/>
    <dgm:cxn modelId="{13EDA906-2CEE-4089-97FF-C4F98249F3B5}" type="presParOf" srcId="{F5695669-FFEF-47E6-B899-5F4F55FE5EC8}" destId="{8D1378F8-5FAC-40A2-8976-530289698B23}" srcOrd="1" destOrd="0" presId="urn:microsoft.com/office/officeart/2011/layout/TabList"/>
    <dgm:cxn modelId="{4F12D0A9-50DA-4B20-B4E6-58B8835A9A27}" type="presParOf" srcId="{F5695669-FFEF-47E6-B899-5F4F55FE5EC8}" destId="{3A37E21F-0050-4808-9905-B96E52BE51AB}" srcOrd="2" destOrd="0" presId="urn:microsoft.com/office/officeart/2011/layout/TabList"/>
    <dgm:cxn modelId="{6BC882D0-2456-422E-A9B3-D43BF4362E07}" type="presParOf" srcId="{78D50A2A-8E81-4A0B-9585-DE853ECB187C}" destId="{C1ADD7D5-31DD-4AFC-A091-88CC7C670644}" srcOrd="4" destOrd="0" presId="urn:microsoft.com/office/officeart/2011/layout/TabList"/>
    <dgm:cxn modelId="{81BC44BE-6E12-4C90-AED0-79B7AF68AD1F}" type="presParOf" srcId="{78D50A2A-8E81-4A0B-9585-DE853ECB187C}" destId="{98FFAE84-8969-4DEB-964F-778A81371798}" srcOrd="5" destOrd="0" presId="urn:microsoft.com/office/officeart/2011/layout/TabList"/>
    <dgm:cxn modelId="{B6C8E7AC-7D63-4961-A942-3204C5AB428C}" type="presParOf" srcId="{78D50A2A-8E81-4A0B-9585-DE853ECB187C}" destId="{43989E53-107B-48F8-8B16-F9A5D531CF21}" srcOrd="6" destOrd="0" presId="urn:microsoft.com/office/officeart/2011/layout/TabList"/>
    <dgm:cxn modelId="{A5D2E95B-BE46-4640-AF03-C8FEE51922CF}" type="presParOf" srcId="{43989E53-107B-48F8-8B16-F9A5D531CF21}" destId="{78905D8D-FA4C-40F9-A120-F17DC43BF5F3}" srcOrd="0" destOrd="0" presId="urn:microsoft.com/office/officeart/2011/layout/TabList"/>
    <dgm:cxn modelId="{6F31A168-2879-4B6A-88EF-592F6CD9C524}" type="presParOf" srcId="{43989E53-107B-48F8-8B16-F9A5D531CF21}" destId="{1D04DC22-67B8-4ABA-88F3-5E9EA3C3CDB7}" srcOrd="1" destOrd="0" presId="urn:microsoft.com/office/officeart/2011/layout/TabList"/>
    <dgm:cxn modelId="{FD06EE9F-866C-44DF-BFBE-EFCAF0E9CC56}" type="presParOf" srcId="{43989E53-107B-48F8-8B16-F9A5D531CF21}" destId="{F4176AD4-4B40-43F8-AAE2-48CE484DF141}" srcOrd="2" destOrd="0" presId="urn:microsoft.com/office/officeart/2011/layout/TabList"/>
    <dgm:cxn modelId="{3F75DC0F-0010-4E93-9A8A-083B8BB5C5BA}" type="presParOf" srcId="{78D50A2A-8E81-4A0B-9585-DE853ECB187C}" destId="{5D0A19C0-EF1D-4780-8B28-BC23969ACBDB}"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76AD4-4B40-43F8-AAE2-48CE484DF141}">
      <dsp:nvSpPr>
        <dsp:cNvPr id="0" name=""/>
        <dsp:cNvSpPr/>
      </dsp:nvSpPr>
      <dsp:spPr>
        <a:xfrm>
          <a:off x="0" y="3818208"/>
          <a:ext cx="8356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7E21F-0050-4808-9905-B96E52BE51AB}">
      <dsp:nvSpPr>
        <dsp:cNvPr id="0" name=""/>
        <dsp:cNvSpPr/>
      </dsp:nvSpPr>
      <dsp:spPr>
        <a:xfrm>
          <a:off x="0" y="2178227"/>
          <a:ext cx="8356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8AE9C-FFD9-423A-88EC-561207375D5B}">
      <dsp:nvSpPr>
        <dsp:cNvPr id="0" name=""/>
        <dsp:cNvSpPr/>
      </dsp:nvSpPr>
      <dsp:spPr>
        <a:xfrm>
          <a:off x="0" y="538246"/>
          <a:ext cx="8356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B6939-EA18-4139-B576-820268D5EB46}">
      <dsp:nvSpPr>
        <dsp:cNvPr id="0" name=""/>
        <dsp:cNvSpPr/>
      </dsp:nvSpPr>
      <dsp:spPr>
        <a:xfrm>
          <a:off x="2172715" y="600"/>
          <a:ext cx="6183884" cy="53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ctr" defTabSz="577850">
            <a:lnSpc>
              <a:spcPct val="90000"/>
            </a:lnSpc>
            <a:spcBef>
              <a:spcPct val="0"/>
            </a:spcBef>
            <a:spcAft>
              <a:spcPct val="35000"/>
            </a:spcAft>
          </a:pPr>
          <a:r>
            <a:rPr lang="en-US" sz="1300" kern="1200" dirty="0" smtClean="0"/>
            <a:t>  Aluminum cans, non-ferrous composing-product, polyethylene bottles, and cardboard are the commodities that reached </a:t>
          </a:r>
          <a:r>
            <a:rPr lang="en-US" sz="1300" b="1" kern="1200" dirty="0" smtClean="0">
              <a:solidFill>
                <a:schemeClr val="accent1"/>
              </a:solidFill>
            </a:rPr>
            <a:t>closed-loop recycling</a:t>
          </a:r>
          <a:endParaRPr lang="en-US" sz="1300" b="1" kern="1200" dirty="0">
            <a:solidFill>
              <a:schemeClr val="accent1"/>
            </a:solidFill>
          </a:endParaRPr>
        </a:p>
      </dsp:txBody>
      <dsp:txXfrm>
        <a:off x="2172715" y="600"/>
        <a:ext cx="6183884" cy="537645"/>
      </dsp:txXfrm>
    </dsp:sp>
    <dsp:sp modelId="{2ADA609A-F6D1-4E4E-804D-E40D1045ADCF}">
      <dsp:nvSpPr>
        <dsp:cNvPr id="0" name=""/>
        <dsp:cNvSpPr/>
      </dsp:nvSpPr>
      <dsp:spPr>
        <a:xfrm>
          <a:off x="0" y="600"/>
          <a:ext cx="2172716" cy="53764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sz="1600" kern="1200" dirty="0" smtClean="0"/>
            <a:t>Material </a:t>
          </a:r>
          <a:r>
            <a:rPr lang="de-DE" sz="1600" kern="1200" dirty="0" err="1" smtClean="0"/>
            <a:t>flow</a:t>
          </a:r>
          <a:r>
            <a:rPr lang="de-DE" sz="1600" kern="1200" dirty="0" smtClean="0"/>
            <a:t> </a:t>
          </a:r>
          <a:r>
            <a:rPr lang="de-DE" sz="1600" kern="1200" dirty="0" err="1" smtClean="0"/>
            <a:t>analysis</a:t>
          </a:r>
          <a:endParaRPr lang="en-US" sz="1600" kern="1200" dirty="0"/>
        </a:p>
      </dsp:txBody>
      <dsp:txXfrm>
        <a:off x="26250" y="26850"/>
        <a:ext cx="2120216" cy="511395"/>
      </dsp:txXfrm>
    </dsp:sp>
    <dsp:sp modelId="{84608C6A-3A0A-471A-A385-D0B4C5378A42}">
      <dsp:nvSpPr>
        <dsp:cNvPr id="0" name=""/>
        <dsp:cNvSpPr/>
      </dsp:nvSpPr>
      <dsp:spPr>
        <a:xfrm>
          <a:off x="0" y="538246"/>
          <a:ext cx="8356600" cy="107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Recyclable waste generation increased by 65% compared to the base year and a maximum total collection was 290 </a:t>
          </a:r>
          <a:r>
            <a:rPr lang="en-US" sz="1000" kern="1200" dirty="0" err="1" smtClean="0"/>
            <a:t>kt</a:t>
          </a:r>
          <a:r>
            <a:rPr lang="en-US" sz="1000" kern="1200" dirty="0" smtClean="0"/>
            <a:t>/a ± 2%, a growth of 3.12% annually</a:t>
          </a:r>
          <a:endParaRPr lang="en-US" sz="1000" kern="1200" dirty="0"/>
        </a:p>
        <a:p>
          <a:pPr marL="57150" lvl="1" indent="-57150" algn="l" defTabSz="444500">
            <a:lnSpc>
              <a:spcPct val="90000"/>
            </a:lnSpc>
            <a:spcBef>
              <a:spcPct val="0"/>
            </a:spcBef>
            <a:spcAft>
              <a:spcPct val="15000"/>
            </a:spcAft>
            <a:buChar char="••"/>
          </a:pPr>
          <a:r>
            <a:rPr lang="en-US" sz="1000" kern="1200" dirty="0" smtClean="0"/>
            <a:t>Belo Horizonte presented diverse ways to recover each type of RBMs, due to the separation made exclusively by waste pickers manually</a:t>
          </a:r>
          <a:endParaRPr lang="en-US" sz="1000" kern="1200" dirty="0"/>
        </a:p>
      </dsp:txBody>
      <dsp:txXfrm>
        <a:off x="0" y="538246"/>
        <a:ext cx="8356600" cy="1075453"/>
      </dsp:txXfrm>
    </dsp:sp>
    <dsp:sp modelId="{4E6D522B-C33E-4940-9E3F-4AF5813EC02E}">
      <dsp:nvSpPr>
        <dsp:cNvPr id="0" name=""/>
        <dsp:cNvSpPr/>
      </dsp:nvSpPr>
      <dsp:spPr>
        <a:xfrm>
          <a:off x="2172715" y="1640581"/>
          <a:ext cx="6183884" cy="53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ctr" defTabSz="577850">
            <a:lnSpc>
              <a:spcPct val="90000"/>
            </a:lnSpc>
            <a:spcBef>
              <a:spcPct val="0"/>
            </a:spcBef>
            <a:spcAft>
              <a:spcPct val="35000"/>
            </a:spcAft>
          </a:pPr>
          <a:r>
            <a:rPr lang="en-US" sz="1300" b="1" kern="1200" dirty="0" smtClean="0">
              <a:solidFill>
                <a:schemeClr val="accent1"/>
              </a:solidFill>
            </a:rPr>
            <a:t>Three regulatory structures</a:t>
          </a:r>
          <a:r>
            <a:rPr lang="en-US" sz="1300" kern="1200" dirty="0" smtClean="0"/>
            <a:t> make an influence on waste pickers as a crucial agent for the NPSW: </a:t>
          </a:r>
          <a:r>
            <a:rPr lang="en-US" sz="1300" b="1" kern="1200" dirty="0" smtClean="0">
              <a:solidFill>
                <a:schemeClr val="accent1"/>
              </a:solidFill>
            </a:rPr>
            <a:t>cultural values, market mechanism, and legislation.</a:t>
          </a:r>
          <a:endParaRPr lang="en-US" sz="1300" b="1" kern="1200" dirty="0">
            <a:solidFill>
              <a:schemeClr val="accent1"/>
            </a:solidFill>
          </a:endParaRPr>
        </a:p>
      </dsp:txBody>
      <dsp:txXfrm>
        <a:off x="2172715" y="1640581"/>
        <a:ext cx="6183884" cy="537645"/>
      </dsp:txXfrm>
    </dsp:sp>
    <dsp:sp modelId="{8D1378F8-5FAC-40A2-8976-530289698B23}">
      <dsp:nvSpPr>
        <dsp:cNvPr id="0" name=""/>
        <dsp:cNvSpPr/>
      </dsp:nvSpPr>
      <dsp:spPr>
        <a:xfrm>
          <a:off x="0" y="1640581"/>
          <a:ext cx="2172716" cy="53764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sz="1600" kern="1200" dirty="0" smtClean="0"/>
            <a:t>Agent </a:t>
          </a:r>
          <a:r>
            <a:rPr lang="de-DE" sz="1600" kern="1200" dirty="0" err="1" smtClean="0"/>
            <a:t>structure</a:t>
          </a:r>
          <a:r>
            <a:rPr lang="de-DE" sz="1600" kern="1200" dirty="0" smtClean="0"/>
            <a:t> </a:t>
          </a:r>
          <a:r>
            <a:rPr lang="de-DE" sz="1600" kern="1200" dirty="0" err="1" smtClean="0"/>
            <a:t>analysis</a:t>
          </a:r>
          <a:endParaRPr lang="en-US" sz="1600" kern="1200" dirty="0"/>
        </a:p>
      </dsp:txBody>
      <dsp:txXfrm>
        <a:off x="26250" y="1666831"/>
        <a:ext cx="2120216" cy="511395"/>
      </dsp:txXfrm>
    </dsp:sp>
    <dsp:sp modelId="{C1ADD7D5-31DD-4AFC-A091-88CC7C670644}">
      <dsp:nvSpPr>
        <dsp:cNvPr id="0" name=""/>
        <dsp:cNvSpPr/>
      </dsp:nvSpPr>
      <dsp:spPr>
        <a:xfrm>
          <a:off x="0" y="2178227"/>
          <a:ext cx="8356600" cy="107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Cultural values, imposed by the sociocultural structure into social classes, are playing the leading role in their self-organization;</a:t>
          </a:r>
          <a:endParaRPr lang="en-US" sz="1000" kern="1200" dirty="0"/>
        </a:p>
        <a:p>
          <a:pPr marL="57150" lvl="1" indent="-57150" algn="l" defTabSz="444500">
            <a:lnSpc>
              <a:spcPct val="90000"/>
            </a:lnSpc>
            <a:spcBef>
              <a:spcPct val="0"/>
            </a:spcBef>
            <a:spcAft>
              <a:spcPct val="15000"/>
            </a:spcAft>
            <a:buChar char="••"/>
          </a:pPr>
          <a:r>
            <a:rPr lang="en-US" sz="1000" kern="1200" dirty="0" smtClean="0"/>
            <a:t>A supply of secondary resources cannot be ensured due to the dispute between the public sector and industry regarding the responsibilities with recycling costs.</a:t>
          </a:r>
          <a:endParaRPr lang="en-US" sz="1000" kern="1200" dirty="0"/>
        </a:p>
      </dsp:txBody>
      <dsp:txXfrm>
        <a:off x="0" y="2178227"/>
        <a:ext cx="8356600" cy="1075453"/>
      </dsp:txXfrm>
    </dsp:sp>
    <dsp:sp modelId="{78905D8D-FA4C-40F9-A120-F17DC43BF5F3}">
      <dsp:nvSpPr>
        <dsp:cNvPr id="0" name=""/>
        <dsp:cNvSpPr/>
      </dsp:nvSpPr>
      <dsp:spPr>
        <a:xfrm>
          <a:off x="2172715" y="3280562"/>
          <a:ext cx="6183884" cy="53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ctr" defTabSz="577850">
            <a:lnSpc>
              <a:spcPct val="90000"/>
            </a:lnSpc>
            <a:spcBef>
              <a:spcPct val="0"/>
            </a:spcBef>
            <a:spcAft>
              <a:spcPct val="35000"/>
            </a:spcAft>
          </a:pPr>
          <a:r>
            <a:rPr lang="de-DE" sz="1300" kern="1200" dirty="0" smtClean="0"/>
            <a:t>Belo Horizonte </a:t>
          </a:r>
          <a:r>
            <a:rPr lang="de-DE" sz="1300" kern="1200" dirty="0" err="1" smtClean="0"/>
            <a:t>has</a:t>
          </a:r>
          <a:r>
            <a:rPr lang="de-DE" sz="1300" kern="1200" dirty="0" smtClean="0"/>
            <a:t> </a:t>
          </a:r>
          <a:r>
            <a:rPr lang="de-DE" sz="1300" kern="1200" dirty="0" err="1" smtClean="0"/>
            <a:t>obtained</a:t>
          </a:r>
          <a:r>
            <a:rPr lang="de-DE" sz="1300" kern="1200" dirty="0" smtClean="0"/>
            <a:t> a </a:t>
          </a:r>
          <a:r>
            <a:rPr lang="de-DE" sz="1300" kern="1200" dirty="0" err="1" smtClean="0"/>
            <a:t>level</a:t>
          </a:r>
          <a:r>
            <a:rPr lang="de-DE" sz="1300" kern="1200" dirty="0" smtClean="0"/>
            <a:t> </a:t>
          </a:r>
          <a:r>
            <a:rPr lang="de-DE" sz="1300" kern="1200" dirty="0" err="1" smtClean="0"/>
            <a:t>of</a:t>
          </a:r>
          <a:r>
            <a:rPr lang="de-DE" sz="1300" kern="1200" dirty="0" smtClean="0"/>
            <a:t> </a:t>
          </a:r>
          <a:r>
            <a:rPr lang="de-DE" sz="1300" kern="1200" dirty="0" err="1" smtClean="0"/>
            <a:t>development</a:t>
          </a:r>
          <a:r>
            <a:rPr lang="de-DE" sz="1300" kern="1200" dirty="0" smtClean="0"/>
            <a:t> </a:t>
          </a:r>
          <a:r>
            <a:rPr lang="de-DE" sz="1300" kern="1200" dirty="0" err="1" smtClean="0"/>
            <a:t>of</a:t>
          </a:r>
          <a:r>
            <a:rPr lang="de-DE" sz="1300" kern="1200" dirty="0" smtClean="0"/>
            <a:t> </a:t>
          </a:r>
        </a:p>
        <a:p>
          <a:pPr lvl="0" algn="ctr" defTabSz="577850">
            <a:lnSpc>
              <a:spcPct val="90000"/>
            </a:lnSpc>
            <a:spcBef>
              <a:spcPct val="0"/>
            </a:spcBef>
            <a:spcAft>
              <a:spcPct val="35000"/>
            </a:spcAft>
          </a:pPr>
          <a:r>
            <a:rPr lang="de-DE" sz="1300" b="1" kern="1200" dirty="0" smtClean="0">
              <a:solidFill>
                <a:schemeClr val="accent1"/>
              </a:solidFill>
            </a:rPr>
            <a:t>30% </a:t>
          </a:r>
          <a:r>
            <a:rPr lang="de-DE" sz="1300" b="1" kern="1200" dirty="0" err="1" smtClean="0">
              <a:solidFill>
                <a:schemeClr val="accent1"/>
              </a:solidFill>
            </a:rPr>
            <a:t>towards</a:t>
          </a:r>
          <a:r>
            <a:rPr lang="de-DE" sz="1300" b="1" kern="1200" dirty="0" smtClean="0">
              <a:solidFill>
                <a:schemeClr val="accent1"/>
              </a:solidFill>
            </a:rPr>
            <a:t> </a:t>
          </a:r>
          <a:r>
            <a:rPr lang="de-DE" sz="1300" b="1" kern="1200" dirty="0" err="1" smtClean="0">
              <a:solidFill>
                <a:schemeClr val="accent1"/>
              </a:solidFill>
            </a:rPr>
            <a:t>sustainability</a:t>
          </a:r>
          <a:r>
            <a:rPr lang="de-DE" sz="1300" b="1" kern="1200" dirty="0" smtClean="0">
              <a:solidFill>
                <a:schemeClr val="accent1"/>
              </a:solidFill>
            </a:rPr>
            <a:t> </a:t>
          </a:r>
          <a:r>
            <a:rPr lang="de-DE" sz="1300" b="1" kern="1200" dirty="0" err="1" smtClean="0">
              <a:solidFill>
                <a:schemeClr val="accent1"/>
              </a:solidFill>
            </a:rPr>
            <a:t>currently</a:t>
          </a:r>
          <a:r>
            <a:rPr lang="de-DE" sz="1300" kern="1200" dirty="0" smtClean="0"/>
            <a:t>.</a:t>
          </a:r>
          <a:endParaRPr lang="en-US" sz="1300" kern="1200" dirty="0"/>
        </a:p>
      </dsp:txBody>
      <dsp:txXfrm>
        <a:off x="2172715" y="3280562"/>
        <a:ext cx="6183884" cy="537645"/>
      </dsp:txXfrm>
    </dsp:sp>
    <dsp:sp modelId="{1D04DC22-67B8-4ABA-88F3-5E9EA3C3CDB7}">
      <dsp:nvSpPr>
        <dsp:cNvPr id="0" name=""/>
        <dsp:cNvSpPr/>
      </dsp:nvSpPr>
      <dsp:spPr>
        <a:xfrm>
          <a:off x="0" y="3280562"/>
          <a:ext cx="2172716" cy="53764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de-DE" sz="1600" kern="1200" dirty="0" err="1" smtClean="0"/>
            <a:t>Sustainability</a:t>
          </a:r>
          <a:r>
            <a:rPr lang="de-DE" sz="1600" kern="1200" dirty="0" smtClean="0"/>
            <a:t> </a:t>
          </a:r>
          <a:r>
            <a:rPr lang="de-DE" sz="1600" kern="1200" dirty="0" err="1" smtClean="0"/>
            <a:t>assessment</a:t>
          </a:r>
          <a:endParaRPr lang="en-US" sz="1600" kern="1200" dirty="0"/>
        </a:p>
      </dsp:txBody>
      <dsp:txXfrm>
        <a:off x="26250" y="3306812"/>
        <a:ext cx="2120216" cy="511395"/>
      </dsp:txXfrm>
    </dsp:sp>
    <dsp:sp modelId="{5D0A19C0-EF1D-4780-8B28-BC23969ACBDB}">
      <dsp:nvSpPr>
        <dsp:cNvPr id="0" name=""/>
        <dsp:cNvSpPr/>
      </dsp:nvSpPr>
      <dsp:spPr>
        <a:xfrm>
          <a:off x="0" y="3818208"/>
          <a:ext cx="8356600" cy="1075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 Households </a:t>
          </a:r>
          <a:r>
            <a:rPr lang="en-US" sz="1000" b="1" u="sng" kern="1200" dirty="0" smtClean="0">
              <a:solidFill>
                <a:schemeClr val="accent1"/>
              </a:solidFill>
            </a:rPr>
            <a:t>are committed </a:t>
          </a:r>
          <a:r>
            <a:rPr lang="en-US" sz="1000" kern="1200" dirty="0" smtClean="0">
              <a:solidFill>
                <a:schemeClr val="tx1"/>
              </a:solidFill>
            </a:rPr>
            <a:t>to protecting human health by collaborating with basic services for urban cleanness</a:t>
          </a:r>
          <a:endParaRPr lang="en-US" sz="1000" kern="1200" dirty="0"/>
        </a:p>
        <a:p>
          <a:pPr marL="57150" lvl="1" indent="-57150" algn="l" defTabSz="444500">
            <a:lnSpc>
              <a:spcPct val="90000"/>
            </a:lnSpc>
            <a:spcBef>
              <a:spcPct val="0"/>
            </a:spcBef>
            <a:spcAft>
              <a:spcPct val="15000"/>
            </a:spcAft>
            <a:buChar char="••"/>
          </a:pPr>
          <a:r>
            <a:rPr lang="en-US" sz="1000" kern="1200" dirty="0" smtClean="0">
              <a:solidFill>
                <a:schemeClr val="tx1"/>
              </a:solidFill>
            </a:rPr>
            <a:t>Obtain</a:t>
          </a:r>
          <a:r>
            <a:rPr lang="en-US" sz="1000" kern="1200" dirty="0" smtClean="0"/>
            <a:t> </a:t>
          </a:r>
          <a:r>
            <a:rPr lang="en-US" sz="1000" b="1" u="sng" kern="1200" dirty="0" smtClean="0">
              <a:solidFill>
                <a:schemeClr val="accent1"/>
              </a:solidFill>
            </a:rPr>
            <a:t>income from own work.  </a:t>
          </a:r>
          <a:r>
            <a:rPr lang="en-US" sz="1000" kern="1200" dirty="0" smtClean="0">
              <a:solidFill>
                <a:schemeClr val="tx1"/>
              </a:solidFill>
            </a:rPr>
            <a:t>The co-benefits of recovering secondary resources needs to be strengthen among households. </a:t>
          </a:r>
          <a:endParaRPr lang="en-US" sz="1000" kern="1200" dirty="0"/>
        </a:p>
      </dsp:txBody>
      <dsp:txXfrm>
        <a:off x="0" y="3818208"/>
        <a:ext cx="8356600" cy="107545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45E03-CAE9-4AB3-B301-CF49E5B5BCA5}" type="datetimeFigureOut">
              <a:rPr lang="en-US" smtClean="0"/>
              <a:t>7/6/2019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FBC8B-F6E8-4A02-B8A3-3FA0BA74C5EF}" type="slidenum">
              <a:rPr lang="en-US" smtClean="0"/>
              <a:t>‹#›</a:t>
            </a:fld>
            <a:endParaRPr lang="en-US"/>
          </a:p>
        </p:txBody>
      </p:sp>
    </p:spTree>
    <p:extLst>
      <p:ext uri="{BB962C8B-B14F-4D97-AF65-F5344CB8AC3E}">
        <p14:creationId xmlns:p14="http://schemas.microsoft.com/office/powerpoint/2010/main" val="108086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smtClean="0">
                <a:ln>
                  <a:noFill/>
                </a:ln>
                <a:solidFill>
                  <a:srgbClr val="000000"/>
                </a:solidFill>
                <a:effectLst/>
                <a:uLnTx/>
                <a:uFillTx/>
                <a:latin typeface="Arial" pitchFamily="34" charset="0"/>
                <a:ea typeface="+mn-ea"/>
                <a:cs typeface="+mn-cs"/>
              </a:rPr>
              <a:t>Prof. Dr. Max Mustermann | </a:t>
            </a:r>
            <a:br>
              <a:rPr kumimoji="0" lang="de-DE" sz="1200" b="0" i="0" u="none" strike="noStrike" kern="1200" cap="none" spc="0" normalizeH="0" baseline="0" noProof="0" smtClean="0">
                <a:ln>
                  <a:noFill/>
                </a:ln>
                <a:solidFill>
                  <a:srgbClr val="000000"/>
                </a:solidFill>
                <a:effectLst/>
                <a:uLnTx/>
                <a:uFillTx/>
                <a:latin typeface="Arial" pitchFamily="34" charset="0"/>
                <a:ea typeface="+mn-ea"/>
                <a:cs typeface="+mn-cs"/>
              </a:rPr>
            </a:br>
            <a:r>
              <a:rPr kumimoji="0" lang="de-DE" sz="1200" b="0" i="0" u="none" strike="noStrike" kern="1200" cap="none" spc="0" normalizeH="0" baseline="0" noProof="0" smtClean="0">
                <a:ln>
                  <a:noFill/>
                </a:ln>
                <a:solidFill>
                  <a:srgbClr val="000000"/>
                </a:solidFill>
                <a:effectLst/>
                <a:uLnTx/>
                <a:uFillTx/>
                <a:latin typeface="Arial" pitchFamily="34" charset="0"/>
                <a:ea typeface="+mn-ea"/>
                <a:cs typeface="+mn-cs"/>
              </a:rPr>
              <a:t>Name of Faculty</a:t>
            </a:r>
            <a:endParaRPr kumimoji="0" lang="de-DE"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BD42BD-BAE6-49FD-8734-9872200C7596}"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599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fourth highest gross domestic product of Brazil (IBGE 2018) accompanied by sizeable industrial development in the primary (e.g. iron and steel mining), secondary (e.g. packaging industries) and tertiary sectors (e.g. biotechnology, and tourism jewelry</a:t>
            </a:r>
            <a:endParaRPr lang="en-US" sz="1200" kern="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9A7FBC8B-F6E8-4A02-B8A3-3FA0BA74C5EF}" type="slidenum">
              <a:rPr lang="en-US" smtClean="0"/>
              <a:t>5</a:t>
            </a:fld>
            <a:endParaRPr lang="en-US"/>
          </a:p>
        </p:txBody>
      </p:sp>
    </p:spTree>
    <p:extLst>
      <p:ext uri="{BB962C8B-B14F-4D97-AF65-F5344CB8AC3E}">
        <p14:creationId xmlns:p14="http://schemas.microsoft.com/office/powerpoint/2010/main" val="181740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You</a:t>
            </a:r>
            <a:r>
              <a:rPr lang="de-DE" dirty="0" smtClean="0"/>
              <a:t> </a:t>
            </a:r>
            <a:r>
              <a:rPr lang="de-DE" dirty="0" err="1" smtClean="0"/>
              <a:t>need</a:t>
            </a:r>
            <a:r>
              <a:rPr lang="de-DE" baseline="0" dirty="0" smtClean="0"/>
              <a:t> not </a:t>
            </a:r>
            <a:r>
              <a:rPr lang="de-DE" baseline="0" dirty="0" err="1" smtClean="0"/>
              <a:t>only</a:t>
            </a:r>
            <a:r>
              <a:rPr lang="de-DE" baseline="0" dirty="0" smtClean="0"/>
              <a:t> </a:t>
            </a:r>
            <a:r>
              <a:rPr lang="de-DE" baseline="0" dirty="0" err="1" smtClean="0"/>
              <a:t>to</a:t>
            </a:r>
            <a:r>
              <a:rPr lang="de-DE" baseline="0" dirty="0" smtClean="0"/>
              <a:t> </a:t>
            </a:r>
            <a:r>
              <a:rPr lang="de-DE" baseline="0" dirty="0" err="1" smtClean="0"/>
              <a:t>understand</a:t>
            </a:r>
            <a:r>
              <a:rPr lang="de-DE" baseline="0" dirty="0" smtClean="0"/>
              <a:t> </a:t>
            </a:r>
            <a:r>
              <a:rPr lang="de-DE" baseline="0" dirty="0" err="1" smtClean="0"/>
              <a:t>the</a:t>
            </a:r>
            <a:r>
              <a:rPr lang="de-DE" baseline="0" dirty="0" smtClean="0"/>
              <a:t> </a:t>
            </a:r>
            <a:r>
              <a:rPr lang="de-DE" baseline="0" dirty="0" err="1" smtClean="0"/>
              <a:t>flows</a:t>
            </a:r>
            <a:r>
              <a:rPr lang="de-DE" baseline="0" dirty="0" smtClean="0"/>
              <a:t> </a:t>
            </a:r>
            <a:r>
              <a:rPr lang="de-DE" baseline="0" dirty="0" err="1" smtClean="0"/>
              <a:t>and</a:t>
            </a:r>
            <a:r>
              <a:rPr lang="de-DE" baseline="0" dirty="0" smtClean="0"/>
              <a:t> </a:t>
            </a:r>
            <a:r>
              <a:rPr lang="de-DE" baseline="0" dirty="0" err="1" smtClean="0"/>
              <a:t>problems</a:t>
            </a:r>
            <a:r>
              <a:rPr lang="de-DE" baseline="0" dirty="0" smtClean="0"/>
              <a:t> (</a:t>
            </a:r>
            <a:r>
              <a:rPr lang="de-DE" baseline="0" dirty="0" err="1" smtClean="0"/>
              <a:t>physical</a:t>
            </a:r>
            <a:r>
              <a:rPr lang="de-DE" baseline="0" dirty="0" smtClean="0"/>
              <a:t>), but </a:t>
            </a:r>
            <a:r>
              <a:rPr lang="de-DE" baseline="0" dirty="0" err="1" smtClean="0"/>
              <a:t>to</a:t>
            </a:r>
            <a:r>
              <a:rPr lang="de-DE" baseline="0" dirty="0" smtClean="0"/>
              <a:t> </a:t>
            </a:r>
            <a:r>
              <a:rPr lang="de-DE" baseline="0" dirty="0" err="1" smtClean="0"/>
              <a:t>understand</a:t>
            </a:r>
            <a:r>
              <a:rPr lang="de-DE" baseline="0" dirty="0" smtClean="0"/>
              <a:t> </a:t>
            </a:r>
            <a:r>
              <a:rPr lang="de-DE" baseline="0" dirty="0" err="1" smtClean="0"/>
              <a:t>the</a:t>
            </a:r>
            <a:r>
              <a:rPr lang="de-DE" baseline="0" dirty="0" smtClean="0"/>
              <a:t> </a:t>
            </a:r>
            <a:r>
              <a:rPr lang="de-DE" baseline="0" dirty="0" err="1" smtClean="0"/>
              <a:t>agents</a:t>
            </a:r>
            <a:r>
              <a:rPr lang="de-DE" baseline="0" dirty="0" smtClean="0"/>
              <a:t> </a:t>
            </a:r>
            <a:r>
              <a:rPr lang="de-DE" baseline="0" dirty="0" err="1" smtClean="0"/>
              <a:t>behaviours</a:t>
            </a:r>
            <a:r>
              <a:rPr lang="de-DE" baseline="0" dirty="0" smtClean="0"/>
              <a:t> </a:t>
            </a:r>
            <a:r>
              <a:rPr lang="de-DE" baseline="0" dirty="0" err="1" smtClean="0"/>
              <a:t>and</a:t>
            </a:r>
            <a:r>
              <a:rPr lang="de-DE" baseline="0" dirty="0" smtClean="0"/>
              <a:t> </a:t>
            </a:r>
            <a:r>
              <a:rPr lang="de-DE" baseline="0" dirty="0" err="1" smtClean="0"/>
              <a:t>needs</a:t>
            </a:r>
            <a:r>
              <a:rPr lang="de-DE" baseline="0" dirty="0" smtClean="0"/>
              <a:t>. At </a:t>
            </a:r>
            <a:r>
              <a:rPr lang="de-DE" baseline="0" dirty="0" err="1" smtClean="0"/>
              <a:t>the</a:t>
            </a:r>
            <a:r>
              <a:rPr lang="de-DE" baseline="0" dirty="0" smtClean="0"/>
              <a:t> same time, </a:t>
            </a:r>
            <a:r>
              <a:rPr lang="de-DE" baseline="0" dirty="0" err="1" smtClean="0"/>
              <a:t>understand</a:t>
            </a:r>
            <a:r>
              <a:rPr lang="de-DE" baseline="0" dirty="0" smtClean="0"/>
              <a:t> </a:t>
            </a:r>
            <a:r>
              <a:rPr lang="de-DE" baseline="0" dirty="0" err="1" smtClean="0"/>
              <a:t>the</a:t>
            </a:r>
            <a:r>
              <a:rPr lang="de-DE" baseline="0" dirty="0" smtClean="0"/>
              <a:t> </a:t>
            </a:r>
            <a:r>
              <a:rPr lang="de-DE" baseline="0" dirty="0" err="1" smtClean="0"/>
              <a:t>sustainability</a:t>
            </a:r>
            <a:r>
              <a:rPr lang="de-DE" baseline="0" dirty="0" smtClean="0"/>
              <a:t> </a:t>
            </a:r>
            <a:r>
              <a:rPr lang="de-DE" baseline="0" dirty="0" err="1" smtClean="0"/>
              <a:t>aspects</a:t>
            </a:r>
            <a:r>
              <a:rPr lang="de-DE" baseline="0" dirty="0" smtClean="0"/>
              <a:t> </a:t>
            </a:r>
            <a:r>
              <a:rPr lang="de-DE" baseline="0" dirty="0" err="1" smtClean="0"/>
              <a:t>behind</a:t>
            </a:r>
            <a:endParaRPr lang="en-US" dirty="0"/>
          </a:p>
        </p:txBody>
      </p:sp>
      <p:sp>
        <p:nvSpPr>
          <p:cNvPr id="4" name="Slide Number Placeholder 3"/>
          <p:cNvSpPr>
            <a:spLocks noGrp="1"/>
          </p:cNvSpPr>
          <p:nvPr>
            <p:ph type="sldNum" sz="quarter" idx="10"/>
          </p:nvPr>
        </p:nvSpPr>
        <p:spPr/>
        <p:txBody>
          <a:bodyPr/>
          <a:lstStyle/>
          <a:p>
            <a:fld id="{9A7FBC8B-F6E8-4A02-B8A3-3FA0BA74C5EF}" type="slidenum">
              <a:rPr lang="en-US" smtClean="0"/>
              <a:t>6</a:t>
            </a:fld>
            <a:endParaRPr lang="en-US"/>
          </a:p>
        </p:txBody>
      </p:sp>
    </p:spTree>
    <p:extLst>
      <p:ext uri="{BB962C8B-B14F-4D97-AF65-F5344CB8AC3E}">
        <p14:creationId xmlns:p14="http://schemas.microsoft.com/office/powerpoint/2010/main" val="394723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999999"/>
                </a:solidFill>
                <a:latin typeface="Times New Roman" panose="02020603050405020304" pitchFamily="18" charset="0"/>
                <a:ea typeface="Calibri" panose="020F0502020204030204" pitchFamily="34" charset="0"/>
              </a:rPr>
              <a:t>Urban metabolism -- how does urban metabolism thinking fit in to your work? Links can also more specifically be drawn to mass balancing / MFA / systems thinking.</a:t>
            </a:r>
          </a:p>
          <a:p>
            <a:endParaRPr lang="en-US" dirty="0"/>
          </a:p>
        </p:txBody>
      </p:sp>
      <p:sp>
        <p:nvSpPr>
          <p:cNvPr id="4" name="Slide Number Placeholder 3"/>
          <p:cNvSpPr>
            <a:spLocks noGrp="1"/>
          </p:cNvSpPr>
          <p:nvPr>
            <p:ph type="sldNum" sz="quarter" idx="10"/>
          </p:nvPr>
        </p:nvSpPr>
        <p:spPr/>
        <p:txBody>
          <a:bodyPr/>
          <a:lstStyle/>
          <a:p>
            <a:fld id="{9A7FBC8B-F6E8-4A02-B8A3-3FA0BA74C5EF}" type="slidenum">
              <a:rPr lang="en-US" smtClean="0"/>
              <a:t>8</a:t>
            </a:fld>
            <a:endParaRPr lang="en-US"/>
          </a:p>
        </p:txBody>
      </p:sp>
    </p:spTree>
    <p:extLst>
      <p:ext uri="{BB962C8B-B14F-4D97-AF65-F5344CB8AC3E}">
        <p14:creationId xmlns:p14="http://schemas.microsoft.com/office/powerpoint/2010/main" val="291165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ICoS</a:t>
            </a:r>
            <a:r>
              <a:rPr lang="de-DE" baseline="0" dirty="0" smtClean="0"/>
              <a:t> </a:t>
            </a:r>
            <a:r>
              <a:rPr lang="de-DE" baseline="0" dirty="0" err="1" smtClean="0"/>
              <a:t>gave</a:t>
            </a:r>
            <a:r>
              <a:rPr lang="de-DE" baseline="0" dirty="0" smtClean="0"/>
              <a:t> </a:t>
            </a:r>
            <a:r>
              <a:rPr lang="de-DE" baseline="0" dirty="0" err="1" smtClean="0"/>
              <a:t>the</a:t>
            </a:r>
            <a:r>
              <a:rPr lang="de-DE" baseline="0" dirty="0" smtClean="0"/>
              <a:t> </a:t>
            </a:r>
            <a:r>
              <a:rPr lang="de-DE" baseline="0" dirty="0" err="1" smtClean="0"/>
              <a:t>structural</a:t>
            </a:r>
            <a:r>
              <a:rPr lang="de-DE" baseline="0" dirty="0" smtClean="0"/>
              <a:t> </a:t>
            </a:r>
            <a:r>
              <a:rPr lang="de-DE" baseline="0" dirty="0" err="1" smtClean="0"/>
              <a:t>conditions</a:t>
            </a:r>
            <a:r>
              <a:rPr lang="de-DE" baseline="0" dirty="0" smtClean="0"/>
              <a:t> </a:t>
            </a:r>
            <a:r>
              <a:rPr lang="de-DE" baseline="0" dirty="0" err="1" smtClean="0"/>
              <a:t>to</a:t>
            </a:r>
            <a:r>
              <a:rPr lang="de-DE" baseline="0" dirty="0" smtClean="0"/>
              <a:t> </a:t>
            </a:r>
            <a:r>
              <a:rPr lang="de-DE" baseline="0" dirty="0" err="1" smtClean="0"/>
              <a:t>describe</a:t>
            </a:r>
            <a:r>
              <a:rPr lang="de-DE" baseline="0" dirty="0" smtClean="0"/>
              <a:t> </a:t>
            </a:r>
            <a:r>
              <a:rPr lang="de-DE" baseline="0" dirty="0" err="1" smtClean="0"/>
              <a:t>of</a:t>
            </a:r>
            <a:r>
              <a:rPr lang="de-DE" baseline="0" dirty="0" smtClean="0"/>
              <a:t> </a:t>
            </a:r>
            <a:r>
              <a:rPr lang="de-DE" baseline="0" dirty="0" err="1" smtClean="0"/>
              <a:t>what</a:t>
            </a:r>
            <a:r>
              <a:rPr lang="de-DE" baseline="0" dirty="0" smtClean="0"/>
              <a:t> a </a:t>
            </a:r>
            <a:r>
              <a:rPr lang="de-DE" baseline="0" dirty="0" err="1" smtClean="0"/>
              <a:t>concept</a:t>
            </a:r>
            <a:r>
              <a:rPr lang="de-DE" baseline="0" dirty="0" smtClean="0"/>
              <a:t> </a:t>
            </a:r>
            <a:r>
              <a:rPr lang="de-DE" baseline="0" dirty="0" err="1" smtClean="0"/>
              <a:t>is</a:t>
            </a:r>
            <a:r>
              <a:rPr lang="de-DE" baseline="0" dirty="0" smtClean="0"/>
              <a:t> </a:t>
            </a:r>
            <a:r>
              <a:rPr lang="de-DE" baseline="0" dirty="0" err="1" smtClean="0"/>
              <a:t>expected</a:t>
            </a:r>
            <a:r>
              <a:rPr lang="de-DE" baseline="0" dirty="0" smtClean="0"/>
              <a:t> </a:t>
            </a:r>
            <a:r>
              <a:rPr lang="de-DE" baseline="0" dirty="0" err="1" smtClean="0"/>
              <a:t>to</a:t>
            </a:r>
            <a:r>
              <a:rPr lang="de-DE" baseline="0" dirty="0" smtClean="0"/>
              <a:t> </a:t>
            </a:r>
            <a:r>
              <a:rPr lang="de-DE" baseline="0" dirty="0" err="1" smtClean="0"/>
              <a:t>sytematize</a:t>
            </a:r>
            <a:r>
              <a:rPr lang="de-DE" baseline="0" dirty="0" smtClean="0"/>
              <a:t> </a:t>
            </a:r>
            <a:r>
              <a:rPr lang="de-DE" baseline="0" dirty="0" err="1" smtClean="0"/>
              <a:t>under</a:t>
            </a:r>
            <a:r>
              <a:rPr lang="de-DE" baseline="0" dirty="0" smtClean="0"/>
              <a:t> </a:t>
            </a:r>
            <a:r>
              <a:rPr lang="de-DE" baseline="0" dirty="0" err="1" smtClean="0"/>
              <a:t>the</a:t>
            </a:r>
            <a:r>
              <a:rPr lang="de-DE" baseline="0" dirty="0" smtClean="0"/>
              <a:t> </a:t>
            </a:r>
            <a:r>
              <a:rPr lang="de-DE" baseline="0" dirty="0" err="1" smtClean="0"/>
              <a:t>challenges</a:t>
            </a:r>
            <a:r>
              <a:rPr lang="de-DE" baseline="0" dirty="0" smtClean="0"/>
              <a:t> </a:t>
            </a:r>
            <a:r>
              <a:rPr lang="de-DE" baseline="0" dirty="0" err="1" smtClean="0"/>
              <a:t>of</a:t>
            </a:r>
            <a:r>
              <a:rPr lang="de-DE" baseline="0" dirty="0" smtClean="0"/>
              <a:t> Belo Horizonte, </a:t>
            </a:r>
            <a:r>
              <a:rPr lang="de-DE" baseline="0" dirty="0" err="1" smtClean="0"/>
              <a:t>ie</a:t>
            </a:r>
            <a:r>
              <a:rPr lang="de-DE" baseline="0" dirty="0" smtClean="0"/>
              <a:t>., I </a:t>
            </a:r>
            <a:r>
              <a:rPr lang="de-DE" baseline="0" dirty="0" err="1" smtClean="0"/>
              <a:t>had</a:t>
            </a:r>
            <a:r>
              <a:rPr lang="de-DE" baseline="0" dirty="0" smtClean="0"/>
              <a:t> a </a:t>
            </a:r>
            <a:r>
              <a:rPr lang="de-DE" baseline="0" dirty="0" err="1" smtClean="0"/>
              <a:t>concept</a:t>
            </a:r>
            <a:r>
              <a:rPr lang="de-DE" baseline="0" dirty="0" smtClean="0"/>
              <a:t> + </a:t>
            </a:r>
            <a:r>
              <a:rPr lang="de-DE" baseline="0" dirty="0" err="1" smtClean="0"/>
              <a:t>adequance</a:t>
            </a:r>
            <a:r>
              <a:rPr lang="de-DE" baseline="0" dirty="0" smtClean="0"/>
              <a:t> </a:t>
            </a:r>
            <a:r>
              <a:rPr lang="de-DE" baseline="0" dirty="0" err="1" smtClean="0"/>
              <a:t>condition</a:t>
            </a:r>
            <a:r>
              <a:rPr lang="de-DE" baseline="0" dirty="0" smtClean="0"/>
              <a:t> (</a:t>
            </a:r>
            <a:r>
              <a:rPr lang="de-DE" baseline="0" dirty="0" err="1" smtClean="0"/>
              <a:t>case</a:t>
            </a:r>
            <a:r>
              <a:rPr lang="de-DE" baseline="0" dirty="0" smtClean="0"/>
              <a:t>) </a:t>
            </a:r>
            <a:r>
              <a:rPr lang="de-DE" baseline="0" dirty="0" err="1" smtClean="0"/>
              <a:t>and</a:t>
            </a:r>
            <a:r>
              <a:rPr lang="de-DE" baseline="0" dirty="0" smtClean="0"/>
              <a:t> </a:t>
            </a:r>
            <a:r>
              <a:rPr lang="de-DE" baseline="0" dirty="0" err="1" smtClean="0"/>
              <a:t>as</a:t>
            </a:r>
            <a:r>
              <a:rPr lang="de-DE" baseline="0" dirty="0" smtClean="0"/>
              <a:t> a </a:t>
            </a:r>
            <a:r>
              <a:rPr lang="de-DE" baseline="0" dirty="0" err="1" smtClean="0"/>
              <a:t>result</a:t>
            </a:r>
            <a:r>
              <a:rPr lang="de-DE" baseline="0" dirty="0" smtClean="0"/>
              <a:t> I </a:t>
            </a:r>
            <a:r>
              <a:rPr lang="de-DE" baseline="0" dirty="0" err="1" smtClean="0"/>
              <a:t>obtened</a:t>
            </a:r>
            <a:r>
              <a:rPr lang="de-DE" baseline="0" dirty="0" smtClean="0"/>
              <a:t> </a:t>
            </a:r>
            <a:r>
              <a:rPr lang="de-DE" baseline="0" dirty="0" err="1" smtClean="0"/>
              <a:t>the</a:t>
            </a:r>
            <a:r>
              <a:rPr lang="de-DE" baseline="0" dirty="0" smtClean="0"/>
              <a:t> </a:t>
            </a:r>
            <a:r>
              <a:rPr lang="de-DE" baseline="0" dirty="0" err="1" smtClean="0"/>
              <a:t>own</a:t>
            </a:r>
            <a:r>
              <a:rPr lang="de-DE" baseline="0" dirty="0" smtClean="0"/>
              <a:t> </a:t>
            </a:r>
            <a:r>
              <a:rPr lang="de-DE" baseline="0" dirty="0" err="1" smtClean="0"/>
              <a:t>conception</a:t>
            </a:r>
            <a:r>
              <a:rPr lang="de-DE" baseline="0" dirty="0" smtClean="0"/>
              <a:t> </a:t>
            </a:r>
            <a:r>
              <a:rPr lang="de-DE" baseline="0" dirty="0" err="1" smtClean="0"/>
              <a:t>to</a:t>
            </a:r>
            <a:r>
              <a:rPr lang="de-DE" baseline="0" dirty="0" smtClean="0"/>
              <a:t> </a:t>
            </a:r>
            <a:r>
              <a:rPr lang="de-DE" baseline="0" dirty="0" err="1" smtClean="0"/>
              <a:t>assist</a:t>
            </a:r>
            <a:r>
              <a:rPr lang="de-DE" baseline="0" dirty="0" smtClean="0"/>
              <a:t> </a:t>
            </a:r>
            <a:r>
              <a:rPr lang="de-DE" baseline="0" dirty="0" err="1" smtClean="0"/>
              <a:t>the</a:t>
            </a:r>
            <a:r>
              <a:rPr lang="de-DE" baseline="0" dirty="0" smtClean="0"/>
              <a:t> </a:t>
            </a:r>
            <a:r>
              <a:rPr lang="de-DE" baseline="0" dirty="0" err="1" smtClean="0"/>
              <a:t>problem</a:t>
            </a:r>
            <a:r>
              <a:rPr lang="de-DE" baseline="0" dirty="0" smtClean="0"/>
              <a:t> </a:t>
            </a:r>
            <a:r>
              <a:rPr lang="de-DE" baseline="0" dirty="0" err="1" smtClean="0"/>
              <a:t>towards</a:t>
            </a:r>
            <a:r>
              <a:rPr lang="de-DE" baseline="0" dirty="0" smtClean="0"/>
              <a:t> </a:t>
            </a:r>
            <a:r>
              <a:rPr lang="de-DE" baseline="0" dirty="0" err="1" smtClean="0"/>
              <a:t>sustainable</a:t>
            </a:r>
            <a:r>
              <a:rPr lang="de-DE" baseline="0" dirty="0" smtClean="0"/>
              <a:t> </a:t>
            </a:r>
            <a:r>
              <a:rPr lang="de-DE" baseline="0" dirty="0" err="1" smtClean="0"/>
              <a:t>development</a:t>
            </a:r>
            <a:r>
              <a:rPr lang="de-DE" baseline="0" dirty="0" smtClean="0"/>
              <a:t>. </a:t>
            </a:r>
          </a:p>
          <a:p>
            <a:endParaRPr lang="de-DE" baseline="0" dirty="0" smtClean="0"/>
          </a:p>
          <a:p>
            <a:r>
              <a:rPr lang="de-DE" baseline="0" dirty="0" err="1" smtClean="0"/>
              <a:t>With</a:t>
            </a:r>
            <a:r>
              <a:rPr lang="de-DE" baseline="0" dirty="0" smtClean="0"/>
              <a:t> </a:t>
            </a:r>
            <a:r>
              <a:rPr lang="de-DE" baseline="0" dirty="0" err="1" smtClean="0"/>
              <a:t>the</a:t>
            </a:r>
            <a:r>
              <a:rPr lang="de-DE" baseline="0" dirty="0" smtClean="0"/>
              <a:t> </a:t>
            </a:r>
            <a:r>
              <a:rPr lang="de-DE" baseline="0" dirty="0" err="1" smtClean="0"/>
              <a:t>backbone</a:t>
            </a:r>
            <a:r>
              <a:rPr lang="de-DE" baseline="0" dirty="0" smtClean="0"/>
              <a:t> </a:t>
            </a:r>
            <a:r>
              <a:rPr lang="de-DE" baseline="0" dirty="0" err="1" smtClean="0"/>
              <a:t>of</a:t>
            </a:r>
            <a:r>
              <a:rPr lang="de-DE" baseline="0" dirty="0" smtClean="0"/>
              <a:t> </a:t>
            </a:r>
            <a:r>
              <a:rPr lang="de-DE" baseline="0" dirty="0" err="1" smtClean="0"/>
              <a:t>ICoS</a:t>
            </a:r>
            <a:r>
              <a:rPr lang="de-DE" baseline="0" dirty="0" smtClean="0"/>
              <a:t>, </a:t>
            </a:r>
            <a:r>
              <a:rPr lang="de-DE" baseline="0" dirty="0" err="1" smtClean="0"/>
              <a:t>the</a:t>
            </a:r>
            <a:r>
              <a:rPr lang="de-DE" baseline="0" dirty="0" smtClean="0"/>
              <a:t> </a:t>
            </a:r>
            <a:r>
              <a:rPr lang="de-DE" baseline="0" dirty="0" err="1" smtClean="0"/>
              <a:t>capability</a:t>
            </a:r>
            <a:r>
              <a:rPr lang="de-DE" baseline="0" dirty="0" smtClean="0"/>
              <a:t> </a:t>
            </a:r>
            <a:r>
              <a:rPr lang="de-DE" baseline="0" dirty="0" err="1" smtClean="0"/>
              <a:t>approach</a:t>
            </a:r>
            <a:r>
              <a:rPr lang="de-DE" baseline="0" dirty="0" smtClean="0"/>
              <a:t>, </a:t>
            </a:r>
            <a:r>
              <a:rPr lang="de-DE" baseline="0" dirty="0" err="1" smtClean="0"/>
              <a:t>It</a:t>
            </a:r>
            <a:r>
              <a:rPr lang="de-DE" baseline="0" dirty="0" smtClean="0"/>
              <a:t> was </a:t>
            </a:r>
            <a:r>
              <a:rPr lang="de-DE" baseline="0" dirty="0" err="1" smtClean="0"/>
              <a:t>framed</a:t>
            </a:r>
            <a:r>
              <a:rPr lang="de-DE" baseline="0" dirty="0" smtClean="0"/>
              <a:t> </a:t>
            </a:r>
            <a:r>
              <a:rPr lang="de-DE" baseline="0" dirty="0" err="1" smtClean="0"/>
              <a:t>key</a:t>
            </a:r>
            <a:r>
              <a:rPr lang="de-DE" baseline="0" dirty="0" smtClean="0"/>
              <a:t> </a:t>
            </a:r>
            <a:r>
              <a:rPr lang="de-DE" baseline="0" dirty="0" err="1" smtClean="0"/>
              <a:t>aspects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relevant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case</a:t>
            </a:r>
            <a:r>
              <a:rPr lang="de-DE" baseline="0" dirty="0" smtClean="0"/>
              <a:t> (BH) </a:t>
            </a:r>
            <a:r>
              <a:rPr lang="de-DE" baseline="0" dirty="0" err="1" smtClean="0"/>
              <a:t>merging</a:t>
            </a:r>
            <a:r>
              <a:rPr lang="de-DE" baseline="0" dirty="0" smtClean="0"/>
              <a:t> </a:t>
            </a:r>
            <a:r>
              <a:rPr lang="de-DE" baseline="0" dirty="0" err="1" smtClean="0"/>
              <a:t>action</a:t>
            </a:r>
            <a:r>
              <a:rPr lang="de-DE" baseline="0" dirty="0" smtClean="0"/>
              <a:t> vs. Quality </a:t>
            </a:r>
            <a:r>
              <a:rPr lang="de-DE" baseline="0" dirty="0" err="1" smtClean="0"/>
              <a:t>of</a:t>
            </a:r>
            <a:r>
              <a:rPr lang="de-DE" baseline="0" dirty="0" smtClean="0"/>
              <a:t> </a:t>
            </a:r>
            <a:r>
              <a:rPr lang="de-DE" baseline="0" dirty="0" err="1" smtClean="0"/>
              <a:t>life</a:t>
            </a:r>
            <a:r>
              <a:rPr lang="de-DE" baseline="0" dirty="0" smtClean="0"/>
              <a:t>, </a:t>
            </a:r>
            <a:r>
              <a:rPr lang="de-DE" baseline="0" dirty="0" err="1" smtClean="0"/>
              <a:t>further</a:t>
            </a:r>
            <a:r>
              <a:rPr lang="de-DE" baseline="0" dirty="0" smtClean="0"/>
              <a:t> </a:t>
            </a:r>
            <a:r>
              <a:rPr lang="de-DE" baseline="0" dirty="0" err="1" smtClean="0"/>
              <a:t>development</a:t>
            </a:r>
            <a:endParaRPr lang="de-DE" dirty="0" smtClean="0"/>
          </a:p>
          <a:p>
            <a:endParaRPr lang="de-DE" dirty="0" smtClean="0"/>
          </a:p>
          <a:p>
            <a:r>
              <a:rPr lang="de-DE" baseline="0" dirty="0" smtClean="0"/>
              <a:t>Actions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analysed</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misleading</a:t>
            </a:r>
            <a:r>
              <a:rPr lang="de-DE" baseline="0" dirty="0" smtClean="0"/>
              <a:t> </a:t>
            </a:r>
            <a:r>
              <a:rPr lang="de-DE" baseline="0" dirty="0" err="1" smtClean="0"/>
              <a:t>to</a:t>
            </a:r>
            <a:r>
              <a:rPr lang="de-DE" baseline="0" dirty="0" smtClean="0"/>
              <a:t> </a:t>
            </a:r>
            <a:r>
              <a:rPr lang="de-DE" baseline="0" dirty="0" err="1" smtClean="0"/>
              <a:t>start</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zero</a:t>
            </a:r>
            <a:r>
              <a:rPr lang="de-DE" baseline="0" dirty="0" smtClean="0"/>
              <a:t>. </a:t>
            </a:r>
            <a:r>
              <a:rPr lang="de-DE" baseline="0" dirty="0" err="1" smtClean="0"/>
              <a:t>THe</a:t>
            </a:r>
            <a:r>
              <a:rPr lang="de-DE" baseline="0" dirty="0" smtClean="0"/>
              <a:t> </a:t>
            </a:r>
            <a:r>
              <a:rPr lang="de-DE" baseline="0" dirty="0" err="1" smtClean="0"/>
              <a:t>transformation</a:t>
            </a:r>
            <a:r>
              <a:rPr lang="de-DE" baseline="0" dirty="0" smtClean="0"/>
              <a:t> </a:t>
            </a:r>
            <a:r>
              <a:rPr lang="de-DE" baseline="0" dirty="0" err="1" smtClean="0"/>
              <a:t>process</a:t>
            </a:r>
            <a:r>
              <a:rPr lang="de-DE" baseline="0" dirty="0" smtClean="0"/>
              <a:t> </a:t>
            </a:r>
            <a:r>
              <a:rPr lang="de-DE" baseline="0" dirty="0" err="1" smtClean="0"/>
              <a:t>needs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analysed</a:t>
            </a:r>
            <a:r>
              <a:rPr lang="de-DE" baseline="0" dirty="0" smtClean="0"/>
              <a:t> in a </a:t>
            </a:r>
            <a:r>
              <a:rPr lang="de-DE" baseline="0" dirty="0" err="1" smtClean="0"/>
              <a:t>sence</a:t>
            </a:r>
            <a:r>
              <a:rPr lang="de-DE" baseline="0" dirty="0" smtClean="0"/>
              <a:t> </a:t>
            </a:r>
            <a:r>
              <a:rPr lang="de-DE" baseline="0" dirty="0" err="1" smtClean="0"/>
              <a:t>to</a:t>
            </a:r>
            <a:r>
              <a:rPr lang="de-DE" baseline="0" dirty="0" smtClean="0"/>
              <a:t> </a:t>
            </a:r>
            <a:r>
              <a:rPr lang="de-DE" baseline="0" dirty="0" err="1" smtClean="0"/>
              <a:t>figure</a:t>
            </a:r>
            <a:r>
              <a:rPr lang="de-DE" baseline="0" dirty="0" smtClean="0"/>
              <a:t> out: * </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sustain</a:t>
            </a:r>
            <a:r>
              <a:rPr lang="de-DE" baseline="0" dirty="0" smtClean="0"/>
              <a:t>? </a:t>
            </a:r>
            <a:r>
              <a:rPr lang="de-DE" baseline="0" dirty="0" err="1" smtClean="0"/>
              <a:t>Why</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sustained</a:t>
            </a:r>
            <a:r>
              <a:rPr lang="de-DE" baseline="0" dirty="0" smtClean="0"/>
              <a:t> , </a:t>
            </a:r>
            <a:r>
              <a:rPr lang="de-DE" baseline="0" dirty="0" err="1" smtClean="0"/>
              <a:t>who</a:t>
            </a:r>
            <a:r>
              <a:rPr lang="de-DE" baseline="0" dirty="0" smtClean="0"/>
              <a:t> </a:t>
            </a:r>
            <a:r>
              <a:rPr lang="de-DE" baseline="0" dirty="0" err="1" smtClean="0"/>
              <a:t>is</a:t>
            </a:r>
            <a:r>
              <a:rPr lang="de-DE" baseline="0" dirty="0" smtClean="0"/>
              <a:t> </a:t>
            </a:r>
            <a:r>
              <a:rPr lang="de-DE" baseline="0" dirty="0" err="1" smtClean="0"/>
              <a:t>concerned</a:t>
            </a:r>
            <a:r>
              <a:rPr lang="de-DE" baseline="0" dirty="0" smtClean="0"/>
              <a:t> </a:t>
            </a:r>
            <a:r>
              <a:rPr lang="de-DE" baseline="0" dirty="0" err="1" smtClean="0"/>
              <a:t>and</a:t>
            </a:r>
            <a:r>
              <a:rPr lang="de-DE" baseline="0" dirty="0" smtClean="0"/>
              <a:t> in </a:t>
            </a:r>
            <a:r>
              <a:rPr lang="de-DE" baseline="0" dirty="0" err="1" smtClean="0"/>
              <a:t>what</a:t>
            </a:r>
            <a:r>
              <a:rPr lang="de-DE" baseline="0" dirty="0" smtClean="0"/>
              <a:t> </a:t>
            </a:r>
            <a:r>
              <a:rPr lang="de-DE" baseline="0" dirty="0" err="1" smtClean="0"/>
              <a:t>respect</a:t>
            </a:r>
            <a:r>
              <a:rPr lang="de-DE" baseline="0" dirty="0" smtClean="0"/>
              <a:t> </a:t>
            </a:r>
            <a:r>
              <a:rPr lang="de-DE" baseline="0" dirty="0" err="1" smtClean="0"/>
              <a:t>replacement</a:t>
            </a:r>
            <a:r>
              <a:rPr lang="de-DE" baseline="0" dirty="0" smtClean="0"/>
              <a:t> </a:t>
            </a:r>
            <a:r>
              <a:rPr lang="de-DE" baseline="0" dirty="0" err="1" smtClean="0"/>
              <a:t>is</a:t>
            </a:r>
            <a:r>
              <a:rPr lang="de-DE" baseline="0" dirty="0" smtClean="0"/>
              <a:t> </a:t>
            </a:r>
            <a:r>
              <a:rPr lang="de-DE" baseline="0" dirty="0" err="1" smtClean="0"/>
              <a:t>allowed</a:t>
            </a:r>
            <a:r>
              <a:rPr lang="de-DE" baseline="0" dirty="0" smtClean="0"/>
              <a:t>?</a:t>
            </a:r>
            <a:endParaRPr lang="de-DE" dirty="0"/>
          </a:p>
        </p:txBody>
      </p:sp>
      <p:sp>
        <p:nvSpPr>
          <p:cNvPr id="4" name="Slide Number Placeholder 3"/>
          <p:cNvSpPr>
            <a:spLocks noGrp="1"/>
          </p:cNvSpPr>
          <p:nvPr>
            <p:ph type="sldNum" sz="quarter" idx="10"/>
          </p:nvPr>
        </p:nvSpPr>
        <p:spPr/>
        <p:txBody>
          <a:bodyPr/>
          <a:lstStyle/>
          <a:p>
            <a:pPr>
              <a:defRPr/>
            </a:pPr>
            <a:fld id="{5970BCF3-701C-4E03-9023-30B550218318}" type="slidenum">
              <a:rPr lang="de-DE" smtClean="0"/>
              <a:pPr>
                <a:defRPr/>
              </a:pPr>
              <a:t>9</a:t>
            </a:fld>
            <a:endParaRPr lang="de-DE"/>
          </a:p>
        </p:txBody>
      </p:sp>
    </p:spTree>
    <p:extLst>
      <p:ext uri="{BB962C8B-B14F-4D97-AF65-F5344CB8AC3E}">
        <p14:creationId xmlns:p14="http://schemas.microsoft.com/office/powerpoint/2010/main" val="397164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err="1" smtClean="0"/>
              <a:t>From</a:t>
            </a:r>
            <a:r>
              <a:rPr lang="de-DE" baseline="0" dirty="0" smtClean="0"/>
              <a:t> </a:t>
            </a:r>
            <a:r>
              <a:rPr lang="de-DE" baseline="0" dirty="0" err="1" smtClean="0"/>
              <a:t>of</a:t>
            </a:r>
            <a:r>
              <a:rPr lang="de-DE" baseline="0" dirty="0" smtClean="0"/>
              <a:t> semi-quantitative </a:t>
            </a:r>
            <a:r>
              <a:rPr lang="de-DE" baseline="0" dirty="0" err="1" smtClean="0"/>
              <a:t>assessment</a:t>
            </a:r>
            <a:r>
              <a:rPr lang="de-DE" baseline="0" dirty="0" smtClean="0"/>
              <a:t>_</a:t>
            </a:r>
          </a:p>
          <a:p>
            <a:r>
              <a:rPr lang="de-DE" baseline="0" dirty="0" smtClean="0"/>
              <a:t>I </a:t>
            </a:r>
            <a:r>
              <a:rPr lang="de-DE" baseline="0" dirty="0" err="1" smtClean="0"/>
              <a:t>intend</a:t>
            </a:r>
            <a:r>
              <a:rPr lang="de-DE" baseline="0" dirty="0" smtClean="0"/>
              <a:t> </a:t>
            </a:r>
            <a:r>
              <a:rPr lang="de-DE" baseline="0" dirty="0" err="1" smtClean="0"/>
              <a:t>to</a:t>
            </a:r>
            <a:r>
              <a:rPr lang="de-DE" baseline="0" dirty="0" smtClean="0"/>
              <a:t> </a:t>
            </a:r>
            <a:r>
              <a:rPr lang="de-DE" baseline="0" dirty="0" err="1" smtClean="0"/>
              <a:t>explain</a:t>
            </a:r>
            <a:r>
              <a:rPr lang="de-DE" baseline="0" dirty="0" smtClean="0"/>
              <a:t> in </a:t>
            </a:r>
            <a:r>
              <a:rPr lang="de-DE" baseline="0" dirty="0" err="1" smtClean="0"/>
              <a:t>details</a:t>
            </a:r>
            <a:r>
              <a:rPr lang="de-DE" baseline="0" dirty="0" smtClean="0"/>
              <a:t> </a:t>
            </a:r>
            <a:r>
              <a:rPr lang="de-DE" baseline="0" dirty="0" err="1" smtClean="0"/>
              <a:t>the</a:t>
            </a:r>
            <a:r>
              <a:rPr lang="de-DE" baseline="0" dirty="0" smtClean="0"/>
              <a:t> </a:t>
            </a:r>
            <a:r>
              <a:rPr lang="de-DE" baseline="0" dirty="0" err="1" smtClean="0"/>
              <a:t>processes</a:t>
            </a:r>
            <a:r>
              <a:rPr lang="de-DE" baseline="0" dirty="0" smtClean="0"/>
              <a:t> </a:t>
            </a:r>
            <a:r>
              <a:rPr lang="de-DE" baseline="0" dirty="0" err="1" smtClean="0"/>
              <a:t>done</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t>
            </a:r>
            <a:r>
              <a:rPr lang="de-DE" baseline="0" dirty="0" err="1" smtClean="0"/>
              <a:t>the</a:t>
            </a:r>
            <a:r>
              <a:rPr lang="de-DE" baseline="0" dirty="0" smtClean="0"/>
              <a:t> </a:t>
            </a:r>
            <a:r>
              <a:rPr lang="de-DE" baseline="0" dirty="0" err="1" smtClean="0"/>
              <a:t>scientific</a:t>
            </a:r>
            <a:r>
              <a:rPr lang="de-DE" baseline="0" dirty="0" smtClean="0"/>
              <a:t> </a:t>
            </a:r>
            <a:r>
              <a:rPr lang="de-DE" baseline="0" dirty="0" err="1" smtClean="0"/>
              <a:t>base</a:t>
            </a:r>
            <a:r>
              <a:rPr lang="de-DE" baseline="0" dirty="0" smtClean="0"/>
              <a:t>-tool : </a:t>
            </a:r>
            <a:r>
              <a:rPr lang="en-GB" dirty="0" smtClean="0"/>
              <a:t>Municipal Solid Waste Diagram</a:t>
            </a:r>
          </a:p>
          <a:p>
            <a:r>
              <a:rPr lang="de-DE" dirty="0" err="1" smtClean="0"/>
              <a:t>Protection</a:t>
            </a:r>
            <a:r>
              <a:rPr lang="de-DE" dirty="0" smtClean="0"/>
              <a:t> </a:t>
            </a:r>
            <a:r>
              <a:rPr lang="de-DE" dirty="0" err="1" smtClean="0"/>
              <a:t>of</a:t>
            </a:r>
            <a:r>
              <a:rPr lang="de-DE" dirty="0" smtClean="0"/>
              <a:t> human </a:t>
            </a:r>
            <a:r>
              <a:rPr lang="de-DE" dirty="0" err="1" smtClean="0"/>
              <a:t>health</a:t>
            </a:r>
            <a:r>
              <a:rPr lang="de-DE" dirty="0" smtClean="0"/>
              <a:t> – Human </a:t>
            </a:r>
            <a:r>
              <a:rPr lang="de-DE" dirty="0" err="1" smtClean="0"/>
              <a:t>health</a:t>
            </a:r>
            <a:r>
              <a:rPr lang="de-DE" dirty="0" smtClean="0"/>
              <a:t> must </a:t>
            </a:r>
            <a:r>
              <a:rPr lang="de-DE" dirty="0" err="1" smtClean="0"/>
              <a:t>be</a:t>
            </a:r>
            <a:r>
              <a:rPr lang="de-DE" dirty="0" smtClean="0"/>
              <a:t> </a:t>
            </a:r>
            <a:r>
              <a:rPr lang="de-DE" dirty="0" err="1" smtClean="0"/>
              <a:t>protected</a:t>
            </a:r>
            <a:r>
              <a:rPr lang="de-DE" dirty="0" smtClean="0"/>
              <a:t> </a:t>
            </a:r>
            <a:r>
              <a:rPr lang="de-DE" dirty="0" err="1" smtClean="0"/>
              <a:t>from</a:t>
            </a:r>
            <a:r>
              <a:rPr lang="de-DE" dirty="0" smtClean="0"/>
              <a:t> </a:t>
            </a:r>
            <a:r>
              <a:rPr lang="de-DE" dirty="0" err="1" smtClean="0"/>
              <a:t>antropogenic</a:t>
            </a:r>
            <a:r>
              <a:rPr lang="de-DE" dirty="0" smtClean="0"/>
              <a:t> environmental </a:t>
            </a:r>
            <a:r>
              <a:rPr lang="de-DE" dirty="0" err="1" smtClean="0"/>
              <a:t>burdening</a:t>
            </a:r>
            <a:r>
              <a:rPr lang="de-DE" baseline="0" dirty="0" smtClean="0"/>
              <a:t> </a:t>
            </a:r>
            <a:r>
              <a:rPr lang="de-DE" baseline="0" dirty="0" err="1" smtClean="0"/>
              <a:t>of</a:t>
            </a:r>
            <a:r>
              <a:rPr lang="de-DE" baseline="0" dirty="0" smtClean="0"/>
              <a:t> </a:t>
            </a:r>
            <a:r>
              <a:rPr lang="de-DE" baseline="0" dirty="0" err="1" smtClean="0"/>
              <a:t>hazards</a:t>
            </a:r>
            <a:r>
              <a:rPr lang="de-DE" baseline="0" dirty="0" smtClean="0"/>
              <a:t> </a:t>
            </a:r>
            <a:r>
              <a:rPr lang="de-DE" baseline="0" dirty="0" err="1" smtClean="0"/>
              <a:t>and</a:t>
            </a:r>
            <a:r>
              <a:rPr lang="de-DE" baseline="0" dirty="0" smtClean="0"/>
              <a:t> </a:t>
            </a:r>
            <a:r>
              <a:rPr lang="de-DE" baseline="0" dirty="0" err="1" smtClean="0"/>
              <a:t>unacceptable</a:t>
            </a:r>
            <a:r>
              <a:rPr lang="de-DE" baseline="0" dirty="0" smtClean="0"/>
              <a:t> </a:t>
            </a:r>
            <a:r>
              <a:rPr lang="de-DE" baseline="0" dirty="0" err="1" smtClean="0"/>
              <a:t>risks</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MSWM.</a:t>
            </a:r>
          </a:p>
          <a:p>
            <a:r>
              <a:rPr lang="de-DE" baseline="0" dirty="0" smtClean="0"/>
              <a:t>BH </a:t>
            </a:r>
            <a:r>
              <a:rPr lang="de-DE" baseline="0" dirty="0" err="1" smtClean="0"/>
              <a:t>participants</a:t>
            </a:r>
            <a:r>
              <a:rPr lang="de-DE" baseline="0" dirty="0" smtClean="0"/>
              <a:t> </a:t>
            </a:r>
            <a:r>
              <a:rPr lang="de-DE" baseline="0" dirty="0" err="1" smtClean="0"/>
              <a:t>for</a:t>
            </a:r>
            <a:r>
              <a:rPr lang="de-DE" baseline="0" dirty="0" smtClean="0"/>
              <a:t> </a:t>
            </a:r>
            <a:r>
              <a:rPr lang="de-DE" baseline="0" dirty="0" err="1" smtClean="0"/>
              <a:t>criteria</a:t>
            </a:r>
            <a:r>
              <a:rPr lang="de-DE" baseline="0" dirty="0" smtClean="0"/>
              <a:t> </a:t>
            </a:r>
            <a:r>
              <a:rPr lang="de-DE" baseline="0" dirty="0" err="1" smtClean="0"/>
              <a:t>selection</a:t>
            </a:r>
            <a:r>
              <a:rPr lang="de-DE" baseline="0" dirty="0" smtClean="0"/>
              <a:t>: 34 (23 </a:t>
            </a:r>
            <a:r>
              <a:rPr lang="de-DE" baseline="0" dirty="0" err="1" smtClean="0"/>
              <a:t>experts</a:t>
            </a:r>
            <a:r>
              <a:rPr lang="de-DE" baseline="0" dirty="0" smtClean="0"/>
              <a:t> </a:t>
            </a:r>
            <a:r>
              <a:rPr lang="de-DE" baseline="0" dirty="0" err="1" smtClean="0"/>
              <a:t>and</a:t>
            </a:r>
            <a:r>
              <a:rPr lang="de-DE" baseline="0" dirty="0" smtClean="0"/>
              <a:t> 9 </a:t>
            </a:r>
            <a:r>
              <a:rPr lang="de-DE" baseline="0" dirty="0" err="1" smtClean="0"/>
              <a:t>stakehoders</a:t>
            </a:r>
            <a:r>
              <a:rPr lang="de-DE" baseline="0" dirty="0" smtClean="0"/>
              <a:t>)</a:t>
            </a:r>
          </a:p>
          <a:p>
            <a:r>
              <a:rPr lang="de-DE" baseline="0" dirty="0" err="1" smtClean="0"/>
              <a:t>Indicators</a:t>
            </a:r>
            <a:r>
              <a:rPr lang="de-DE" baseline="0" dirty="0" smtClean="0"/>
              <a:t>: 85 </a:t>
            </a:r>
            <a:r>
              <a:rPr lang="de-DE" baseline="0" dirty="0" err="1" smtClean="0"/>
              <a:t>were</a:t>
            </a:r>
            <a:r>
              <a:rPr lang="de-DE" baseline="0" dirty="0" smtClean="0"/>
              <a:t> </a:t>
            </a:r>
            <a:r>
              <a:rPr lang="de-DE" baseline="0" dirty="0" err="1" smtClean="0"/>
              <a:t>contacted</a:t>
            </a:r>
            <a:r>
              <a:rPr lang="de-DE" baseline="0" dirty="0" smtClean="0"/>
              <a:t> </a:t>
            </a:r>
            <a:r>
              <a:rPr lang="de-DE" baseline="0" dirty="0" err="1" smtClean="0"/>
              <a:t>and</a:t>
            </a:r>
            <a:r>
              <a:rPr lang="de-DE" baseline="0" dirty="0" smtClean="0"/>
              <a:t> 28 </a:t>
            </a:r>
            <a:r>
              <a:rPr lang="de-DE" baseline="0" dirty="0" err="1" smtClean="0"/>
              <a:t>answered</a:t>
            </a:r>
            <a:endParaRPr lang="de-DE" baseline="0" dirty="0" smtClean="0"/>
          </a:p>
          <a:p>
            <a:endParaRPr lang="de-DE" baseline="0" dirty="0" smtClean="0"/>
          </a:p>
          <a:p>
            <a:endParaRPr lang="de-DE" dirty="0"/>
          </a:p>
        </p:txBody>
      </p:sp>
      <p:sp>
        <p:nvSpPr>
          <p:cNvPr id="4" name="Slide Number Placeholder 3"/>
          <p:cNvSpPr>
            <a:spLocks noGrp="1"/>
          </p:cNvSpPr>
          <p:nvPr>
            <p:ph type="sldNum" sz="quarter" idx="10"/>
          </p:nvPr>
        </p:nvSpPr>
        <p:spPr/>
        <p:txBody>
          <a:bodyPr/>
          <a:lstStyle/>
          <a:p>
            <a:pPr>
              <a:defRPr/>
            </a:pPr>
            <a:fld id="{5970BCF3-701C-4E03-9023-30B550218318}" type="slidenum">
              <a:rPr lang="de-DE" smtClean="0"/>
              <a:pPr>
                <a:defRPr/>
              </a:pPr>
              <a:t>11</a:t>
            </a:fld>
            <a:endParaRPr lang="de-DE"/>
          </a:p>
        </p:txBody>
      </p:sp>
    </p:spTree>
    <p:extLst>
      <p:ext uri="{BB962C8B-B14F-4D97-AF65-F5344CB8AC3E}">
        <p14:creationId xmlns:p14="http://schemas.microsoft.com/office/powerpoint/2010/main" val="244741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supply of secondary resources cannot be ensured due to the dispute between the public sector and industry regarding the responsibilities with recycling costs. Therefore, there is a pattern to follow for each specific RBMs in Brazil. Closed-loop recycling is allowed for metal and glass packaging because of their high durability, mechanical resistance (without losing quality) and well-set standardized decontamination procedures</a:t>
            </a:r>
            <a:endParaRPr lang="en-US" dirty="0"/>
          </a:p>
        </p:txBody>
      </p:sp>
      <p:sp>
        <p:nvSpPr>
          <p:cNvPr id="4" name="Slide Number Placeholder 3"/>
          <p:cNvSpPr>
            <a:spLocks noGrp="1"/>
          </p:cNvSpPr>
          <p:nvPr>
            <p:ph type="sldNum" sz="quarter" idx="10"/>
          </p:nvPr>
        </p:nvSpPr>
        <p:spPr/>
        <p:txBody>
          <a:bodyPr/>
          <a:lstStyle/>
          <a:p>
            <a:fld id="{9A7FBC8B-F6E8-4A02-B8A3-3FA0BA74C5EF}" type="slidenum">
              <a:rPr lang="en-US" smtClean="0"/>
              <a:t>12</a:t>
            </a:fld>
            <a:endParaRPr lang="en-US"/>
          </a:p>
        </p:txBody>
      </p:sp>
    </p:spTree>
    <p:extLst>
      <p:ext uri="{BB962C8B-B14F-4D97-AF65-F5344CB8AC3E}">
        <p14:creationId xmlns:p14="http://schemas.microsoft.com/office/powerpoint/2010/main" val="254946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7318375" y="6497638"/>
            <a:ext cx="172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sz="1600" b="1" smtClean="0">
                <a:solidFill>
                  <a:schemeClr val="bg1"/>
                </a:solidFill>
              </a:rPr>
              <a:t>www.kit.edu</a:t>
            </a:r>
          </a:p>
        </p:txBody>
      </p:sp>
    </p:spTree>
    <p:extLst>
      <p:ext uri="{BB962C8B-B14F-4D97-AF65-F5344CB8AC3E}">
        <p14:creationId xmlns:p14="http://schemas.microsoft.com/office/powerpoint/2010/main" val="2716585440"/>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935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668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pic>
        <p:nvPicPr>
          <p:cNvPr id="4" name="Picture 9" descr="II_rahmen_neu_ti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1"/>
          <p:cNvSpPr txBox="1">
            <a:spLocks noChangeArrowheads="1"/>
          </p:cNvSpPr>
          <p:nvPr/>
        </p:nvSpPr>
        <p:spPr bwMode="auto">
          <a:xfrm>
            <a:off x="179512" y="3370314"/>
            <a:ext cx="8516813" cy="153888"/>
          </a:xfrm>
          <a:prstGeom prst="rect">
            <a:avLst/>
          </a:prstGeom>
          <a:noFill/>
          <a:ln w="9525">
            <a:noFill/>
            <a:miter lim="800000"/>
            <a:headEnd/>
            <a:tailEnd/>
          </a:ln>
          <a:effec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SzPct val="70000"/>
            </a:pPr>
            <a:r>
              <a:rPr lang="de-DE" altLang="de-DE" sz="1000" b="1" dirty="0" smtClean="0">
                <a:solidFill>
                  <a:schemeClr val="bg1"/>
                </a:solidFill>
              </a:rPr>
              <a:t>Karlsruhe Institute </a:t>
            </a:r>
            <a:r>
              <a:rPr lang="de-DE" altLang="de-DE" sz="1000" b="1" dirty="0" err="1" smtClean="0">
                <a:solidFill>
                  <a:schemeClr val="bg1"/>
                </a:solidFill>
              </a:rPr>
              <a:t>of</a:t>
            </a:r>
            <a:r>
              <a:rPr lang="de-DE" altLang="de-DE" sz="1000" b="1" dirty="0" smtClean="0">
                <a:solidFill>
                  <a:schemeClr val="bg1"/>
                </a:solidFill>
              </a:rPr>
              <a:t> Technology – Institute </a:t>
            </a:r>
            <a:r>
              <a:rPr lang="de-DE" altLang="de-DE" sz="1000" b="1" dirty="0" err="1" smtClean="0">
                <a:solidFill>
                  <a:schemeClr val="bg1"/>
                </a:solidFill>
              </a:rPr>
              <a:t>for</a:t>
            </a:r>
            <a:r>
              <a:rPr lang="de-DE" altLang="de-DE" sz="1000" b="1" dirty="0" smtClean="0">
                <a:solidFill>
                  <a:schemeClr val="bg1"/>
                </a:solidFill>
              </a:rPr>
              <a:t> Technology Assessment </a:t>
            </a:r>
            <a:r>
              <a:rPr lang="de-DE" altLang="de-DE" sz="1000" b="1" dirty="0" err="1" smtClean="0">
                <a:solidFill>
                  <a:schemeClr val="bg1"/>
                </a:solidFill>
              </a:rPr>
              <a:t>and</a:t>
            </a:r>
            <a:r>
              <a:rPr lang="de-DE" altLang="de-DE" sz="1000" b="1" dirty="0" smtClean="0">
                <a:solidFill>
                  <a:schemeClr val="bg1"/>
                </a:solidFill>
              </a:rPr>
              <a:t> Systems Analysis</a:t>
            </a:r>
            <a:endParaRPr lang="de-DE" sz="1000" b="1" dirty="0">
              <a:solidFill>
                <a:schemeClr val="bg1"/>
              </a:solidFill>
            </a:endParaRPr>
          </a:p>
        </p:txBody>
      </p:sp>
      <p:sp>
        <p:nvSpPr>
          <p:cNvPr id="7" name="Text Box 14"/>
          <p:cNvSpPr txBox="1">
            <a:spLocks noChangeArrowheads="1"/>
          </p:cNvSpPr>
          <p:nvPr/>
        </p:nvSpPr>
        <p:spPr bwMode="auto">
          <a:xfrm>
            <a:off x="7164288" y="6497638"/>
            <a:ext cx="1727200" cy="24447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600" b="1" dirty="0" smtClean="0">
                <a:solidFill>
                  <a:srgbClr val="FFFFFF"/>
                </a:solidFill>
              </a:rPr>
              <a:t>www.kit.edu</a:t>
            </a:r>
          </a:p>
        </p:txBody>
      </p:sp>
      <p:sp>
        <p:nvSpPr>
          <p:cNvPr id="4099" name="Rectangle 3"/>
          <p:cNvSpPr>
            <a:spLocks noGrp="1" noChangeArrowheads="1"/>
          </p:cNvSpPr>
          <p:nvPr>
            <p:ph type="ctrTitle"/>
          </p:nvPr>
        </p:nvSpPr>
        <p:spPr>
          <a:xfrm>
            <a:off x="395288" y="1411561"/>
            <a:ext cx="8389937" cy="649287"/>
          </a:xfrm>
        </p:spPr>
        <p:txBody>
          <a:bodyPr/>
          <a:lstStyle>
            <a:lvl1pPr>
              <a:lnSpc>
                <a:spcPct val="90000"/>
              </a:lnSpc>
              <a:defRPr sz="3200" baseline="0"/>
            </a:lvl1pPr>
          </a:lstStyle>
          <a:p>
            <a:endParaRPr lang="de-DE" dirty="0"/>
          </a:p>
        </p:txBody>
      </p:sp>
      <p:sp>
        <p:nvSpPr>
          <p:cNvPr id="4100" name="Rectangle 4"/>
          <p:cNvSpPr>
            <a:spLocks noGrp="1" noChangeArrowheads="1"/>
          </p:cNvSpPr>
          <p:nvPr>
            <p:ph type="subTitle" idx="1"/>
          </p:nvPr>
        </p:nvSpPr>
        <p:spPr>
          <a:xfrm>
            <a:off x="396875" y="2448247"/>
            <a:ext cx="8370888" cy="620713"/>
          </a:xfrm>
        </p:spPr>
        <p:txBody>
          <a:bodyPr/>
          <a:lstStyle>
            <a:lvl1pPr marL="0" indent="0">
              <a:spcBef>
                <a:spcPct val="0"/>
              </a:spcBef>
              <a:buFontTx/>
              <a:buNone/>
              <a:defRPr sz="1800" b="1" baseline="0">
                <a:solidFill>
                  <a:srgbClr val="000000"/>
                </a:solidFill>
              </a:defRPr>
            </a:lvl1pPr>
          </a:lstStyle>
          <a:p>
            <a:endParaRPr lang="de-DE" dirty="0"/>
          </a:p>
        </p:txBody>
      </p:sp>
      <p:pic>
        <p:nvPicPr>
          <p:cNvPr id="9" name="Picture 2" descr="\\itasserver01\Gruppen\ITAS\Logos\ITAS-Logo\ITAS-Logo V4 CMYK english.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87177" y="333375"/>
            <a:ext cx="2201690" cy="7343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310891"/>
            <a:ext cx="1477631" cy="689561"/>
          </a:xfrm>
          <a:prstGeom prst="rect">
            <a:avLst/>
          </a:prstGeom>
        </p:spPr>
      </p:pic>
    </p:spTree>
    <p:extLst>
      <p:ext uri="{BB962C8B-B14F-4D97-AF65-F5344CB8AC3E}">
        <p14:creationId xmlns:p14="http://schemas.microsoft.com/office/powerpoint/2010/main" val="22977007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sfolie_ENS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96875" y="6598800"/>
            <a:ext cx="3670300" cy="123111"/>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800" dirty="0"/>
              <a:t>KIT – </a:t>
            </a:r>
            <a:r>
              <a:rPr lang="en-US" altLang="de-DE" sz="800" dirty="0" smtClean="0"/>
              <a:t> The Research University in the </a:t>
            </a:r>
            <a:r>
              <a:rPr lang="en-US" altLang="de-DE" sz="800" dirty="0"/>
              <a:t>Helmholtz Association</a:t>
            </a:r>
            <a:r>
              <a:rPr lang="de-DE" altLang="de-DE" sz="800" dirty="0"/>
              <a:t> </a:t>
            </a:r>
            <a:endParaRPr lang="en-US" altLang="de-DE" sz="800" dirty="0"/>
          </a:p>
        </p:txBody>
      </p:sp>
      <p:sp>
        <p:nvSpPr>
          <p:cNvPr id="13" name="Text Box 21"/>
          <p:cNvSpPr txBox="1">
            <a:spLocks noChangeArrowheads="1"/>
          </p:cNvSpPr>
          <p:nvPr/>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000" dirty="0" smtClean="0">
                <a:solidFill>
                  <a:schemeClr val="bg1"/>
                </a:solidFill>
              </a:rPr>
              <a:t>PRESIDENTIAL</a:t>
            </a:r>
            <a:r>
              <a:rPr lang="de-DE" altLang="de-DE" sz="1000" baseline="0" dirty="0" smtClean="0">
                <a:solidFill>
                  <a:schemeClr val="bg1"/>
                </a:solidFill>
              </a:rPr>
              <a:t> COMMITTEE</a:t>
            </a:r>
            <a:endParaRPr lang="de-DE" altLang="de-DE" sz="1000" dirty="0">
              <a:solidFill>
                <a:schemeClr val="bg1"/>
              </a:solidFill>
            </a:endParaRPr>
          </a:p>
        </p:txBody>
      </p:sp>
      <p:sp>
        <p:nvSpPr>
          <p:cNvPr id="14"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latin typeface="Arial" charset="0"/>
              </a:rPr>
              <a:t>www.kit.edu</a:t>
            </a:r>
          </a:p>
        </p:txBody>
      </p:sp>
      <p:pic>
        <p:nvPicPr>
          <p:cNvPr id="26640" name="Picture 13" descr="KIT-Logo-rgb_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5200" y="6382800"/>
            <a:ext cx="468000" cy="468000"/>
          </a:xfrm>
          <a:prstGeom prst="rect">
            <a:avLst/>
          </a:prstGeom>
        </p:spPr>
      </p:pic>
    </p:spTree>
    <p:extLst>
      <p:ext uri="{BB962C8B-B14F-4D97-AF65-F5344CB8AC3E}">
        <p14:creationId xmlns:p14="http://schemas.microsoft.com/office/powerpoint/2010/main" val="164035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DC53860C-6391-42D6-9D88-45586A5B3E8F}" type="datetime1">
              <a:rPr lang="en-US" smtClean="0"/>
              <a:t>7/6/2019</a:t>
            </a:fld>
            <a:endParaRPr lang="de-DE" dirty="0"/>
          </a:p>
        </p:txBody>
      </p:sp>
    </p:spTree>
    <p:extLst>
      <p:ext uri="{BB962C8B-B14F-4D97-AF65-F5344CB8AC3E}">
        <p14:creationId xmlns:p14="http://schemas.microsoft.com/office/powerpoint/2010/main" val="17548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0D00990-F1D8-4980-A1F1-AA9B58EF88DF}" type="datetime1">
              <a:rPr lang="en-US" smtClean="0"/>
              <a:t>7/6/2019</a:t>
            </a:fld>
            <a:endParaRPr lang="de-DE" dirty="0"/>
          </a:p>
        </p:txBody>
      </p:sp>
    </p:spTree>
    <p:extLst>
      <p:ext uri="{BB962C8B-B14F-4D97-AF65-F5344CB8AC3E}">
        <p14:creationId xmlns:p14="http://schemas.microsoft.com/office/powerpoint/2010/main" val="397832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3B0EA250-D1D0-4612-9ED8-EC86ABF7D701}" type="datetime1">
              <a:rPr lang="en-US" smtClean="0"/>
              <a:t>7/6/2019</a:t>
            </a:fld>
            <a:endParaRPr lang="de-DE" dirty="0"/>
          </a:p>
        </p:txBody>
      </p:sp>
    </p:spTree>
    <p:extLst>
      <p:ext uri="{BB962C8B-B14F-4D97-AF65-F5344CB8AC3E}">
        <p14:creationId xmlns:p14="http://schemas.microsoft.com/office/powerpoint/2010/main" val="225940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8"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A8262FF7-E507-48AF-8036-9FEFE711516D}" type="datetime1">
              <a:rPr lang="en-US" smtClean="0"/>
              <a:t>7/6/2019</a:t>
            </a:fld>
            <a:endParaRPr lang="de-DE" dirty="0"/>
          </a:p>
        </p:txBody>
      </p:sp>
    </p:spTree>
    <p:extLst>
      <p:ext uri="{BB962C8B-B14F-4D97-AF65-F5344CB8AC3E}">
        <p14:creationId xmlns:p14="http://schemas.microsoft.com/office/powerpoint/2010/main" val="43730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4"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0EC1D87C-A362-4057-92D4-3970D83E84EE}" type="datetime1">
              <a:rPr lang="en-US" smtClean="0"/>
              <a:t>7/6/2019</a:t>
            </a:fld>
            <a:endParaRPr lang="de-DE" dirty="0"/>
          </a:p>
        </p:txBody>
      </p:sp>
    </p:spTree>
    <p:extLst>
      <p:ext uri="{BB962C8B-B14F-4D97-AF65-F5344CB8AC3E}">
        <p14:creationId xmlns:p14="http://schemas.microsoft.com/office/powerpoint/2010/main" val="247222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2330" y="6342967"/>
            <a:ext cx="15113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41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3"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11C2E219-DC34-42C5-92A1-834561E813AC}" type="datetime1">
              <a:rPr lang="en-US" smtClean="0"/>
              <a:t>7/6/2019</a:t>
            </a:fld>
            <a:endParaRPr lang="de-DE" dirty="0"/>
          </a:p>
        </p:txBody>
      </p:sp>
    </p:spTree>
    <p:extLst>
      <p:ext uri="{BB962C8B-B14F-4D97-AF65-F5344CB8AC3E}">
        <p14:creationId xmlns:p14="http://schemas.microsoft.com/office/powerpoint/2010/main" val="2147769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C706F61-66D2-4EF4-9356-BB0061A3F337}" type="datetime1">
              <a:rPr lang="en-US" smtClean="0"/>
              <a:t>7/6/2019</a:t>
            </a:fld>
            <a:endParaRPr lang="de-DE" dirty="0"/>
          </a:p>
        </p:txBody>
      </p:sp>
    </p:spTree>
    <p:extLst>
      <p:ext uri="{BB962C8B-B14F-4D97-AF65-F5344CB8AC3E}">
        <p14:creationId xmlns:p14="http://schemas.microsoft.com/office/powerpoint/2010/main" val="61495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B6F34DC5-3844-4D78-89AF-58039458BE3D}" type="datetime1">
              <a:rPr lang="en-US" smtClean="0"/>
              <a:t>7/6/2019</a:t>
            </a:fld>
            <a:endParaRPr lang="de-DE" dirty="0"/>
          </a:p>
        </p:txBody>
      </p:sp>
    </p:spTree>
    <p:extLst>
      <p:ext uri="{BB962C8B-B14F-4D97-AF65-F5344CB8AC3E}">
        <p14:creationId xmlns:p14="http://schemas.microsoft.com/office/powerpoint/2010/main" val="405250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F42AA63-43B9-4665-BD7A-8C5BEFFD75FE}" type="datetime1">
              <a:rPr lang="en-US" smtClean="0"/>
              <a:t>7/6/2019</a:t>
            </a:fld>
            <a:endParaRPr lang="de-DE" dirty="0"/>
          </a:p>
        </p:txBody>
      </p:sp>
    </p:spTree>
    <p:extLst>
      <p:ext uri="{BB962C8B-B14F-4D97-AF65-F5344CB8AC3E}">
        <p14:creationId xmlns:p14="http://schemas.microsoft.com/office/powerpoint/2010/main" val="154967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r>
              <a:rPr lang="en-US" altLang="de-DE" smtClean="0"/>
              <a:t>KIT – The Research University in the Helmholtz Association</a:t>
            </a:r>
            <a:endParaRPr lang="en-US" altLang="de-DE"/>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A3144201-5C23-4B3D-8799-CAF3CEA3B1A7}" type="datetime1">
              <a:rPr lang="en-US" smtClean="0"/>
              <a:t>7/6/2019</a:t>
            </a:fld>
            <a:endParaRPr lang="de-DE" dirty="0"/>
          </a:p>
        </p:txBody>
      </p:sp>
    </p:spTree>
    <p:extLst>
      <p:ext uri="{BB962C8B-B14F-4D97-AF65-F5344CB8AC3E}">
        <p14:creationId xmlns:p14="http://schemas.microsoft.com/office/powerpoint/2010/main" val="39061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31F2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KIT – The Research University in the Helmholtz Association</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7BB4376-3E0E-49AA-965C-2D97A13F962F}" type="datetime1">
              <a:rPr lang="en-US" smtClean="0"/>
              <a:t>7/6/2019</a:t>
            </a:fld>
            <a:endParaRPr lang="en-US"/>
          </a:p>
        </p:txBody>
      </p:sp>
      <p:sp>
        <p:nvSpPr>
          <p:cNvPr id="7" name="Holder 7"/>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0891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KIT – The Research University in the Helmholtz Association</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959421-08C8-4A47-BECB-9626C47D4FF3}" type="datetime1">
              <a:rPr lang="en-US" smtClean="0"/>
              <a:t>7/6/2019</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079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pPr>
              <a:defRPr/>
            </a:pPr>
            <a:r>
              <a:rPr lang="en-US"/>
              <a:t>Prof. Max Mustermann - Title</a:t>
            </a:r>
          </a:p>
        </p:txBody>
      </p:sp>
    </p:spTree>
    <p:extLst>
      <p:ext uri="{BB962C8B-B14F-4D97-AF65-F5344CB8AC3E}">
        <p14:creationId xmlns:p14="http://schemas.microsoft.com/office/powerpoint/2010/main" val="238073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pPr>
              <a:defRPr/>
            </a:pPr>
            <a:r>
              <a:rPr lang="en-US"/>
              <a:t>Prof. Max Mustermann - Title</a:t>
            </a:r>
          </a:p>
        </p:txBody>
      </p:sp>
    </p:spTree>
    <p:extLst>
      <p:ext uri="{BB962C8B-B14F-4D97-AF65-F5344CB8AC3E}">
        <p14:creationId xmlns:p14="http://schemas.microsoft.com/office/powerpoint/2010/main" val="293832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pPr>
              <a:defRPr/>
            </a:pPr>
            <a:r>
              <a:rPr lang="en-US"/>
              <a:t>Prof. Max Mustermann - Title</a:t>
            </a:r>
          </a:p>
        </p:txBody>
      </p:sp>
    </p:spTree>
    <p:extLst>
      <p:ext uri="{BB962C8B-B14F-4D97-AF65-F5344CB8AC3E}">
        <p14:creationId xmlns:p14="http://schemas.microsoft.com/office/powerpoint/2010/main" val="237526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6195" y="6342967"/>
            <a:ext cx="15113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50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2330" y="6342967"/>
            <a:ext cx="15113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8815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71949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42285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1.png"/><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1"/>
          <p:cNvSpPr txBox="1">
            <a:spLocks noChangeArrowheads="1"/>
          </p:cNvSpPr>
          <p:nvPr/>
        </p:nvSpPr>
        <p:spPr bwMode="auto">
          <a:xfrm>
            <a:off x="250825" y="6445250"/>
            <a:ext cx="325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BAAC375B-5570-44CB-9651-46965ED4037D}" type="slidenum">
              <a:rPr lang="de-DE" sz="900" b="1" smtClean="0"/>
              <a:pPr eaLnBrk="1" hangingPunct="1">
                <a:spcBef>
                  <a:spcPct val="50000"/>
                </a:spcBef>
                <a:defRPr/>
              </a:pPr>
              <a:t>‹#›</a:t>
            </a:fld>
            <a:endParaRPr lang="de-DE" sz="900" b="1" smtClean="0"/>
          </a:p>
        </p:txBody>
      </p:sp>
      <p:sp>
        <p:nvSpPr>
          <p:cNvPr id="1030" name="Rectangle 11"/>
          <p:cNvSpPr>
            <a:spLocks noChangeArrowheads="1"/>
          </p:cNvSpPr>
          <p:nvPr/>
        </p:nvSpPr>
        <p:spPr bwMode="auto">
          <a:xfrm>
            <a:off x="612775" y="6445250"/>
            <a:ext cx="863600" cy="360363"/>
          </a:xfrm>
          <a:prstGeom prst="rect">
            <a:avLst/>
          </a:prstGeom>
          <a:noFill/>
          <a:ln w="9525">
            <a:noFill/>
            <a:miter lim="800000"/>
            <a:headEnd/>
            <a:tailEnd/>
          </a:ln>
          <a:effectLst/>
        </p:spPr>
        <p:txBody>
          <a:bodyPr lIns="0" tIns="0" rIns="0" bIns="0"/>
          <a:lstStyle/>
          <a:p>
            <a:fld id="{32F1FDBE-F3C8-45F8-A0DC-FF2CD33140E4}" type="datetime1">
              <a:rPr lang="de-DE" sz="900"/>
              <a:pPr/>
              <a:t>06.07.2019</a:t>
            </a:fld>
            <a:endParaRPr lang="de-DE" sz="900"/>
          </a:p>
        </p:txBody>
      </p:sp>
      <p:pic>
        <p:nvPicPr>
          <p:cNvPr id="1032" name="Picture 9" descr="KITlogo_4c_frutiger"/>
          <p:cNvPicPr>
            <a:picLocks noChangeAspect="1" noChangeArrowheads="1"/>
          </p:cNvPicPr>
          <p:nvPr/>
        </p:nvPicPr>
        <p:blipFill>
          <a:blip r:embed="rId16" cstate="print"/>
          <a:srcRect/>
          <a:stretch>
            <a:fillRect/>
          </a:stretch>
        </p:blipFill>
        <p:spPr bwMode="auto">
          <a:xfrm>
            <a:off x="7667625" y="341313"/>
            <a:ext cx="1084263" cy="495300"/>
          </a:xfrm>
          <a:prstGeom prst="rect">
            <a:avLst/>
          </a:prstGeom>
          <a:noFill/>
          <a:ln w="9525">
            <a:noFill/>
            <a:miter lim="800000"/>
            <a:headEnd/>
            <a:tailEnd/>
          </a:ln>
        </p:spPr>
      </p:pic>
    </p:spTree>
    <p:extLst>
      <p:ext uri="{BB962C8B-B14F-4D97-AF65-F5344CB8AC3E}">
        <p14:creationId xmlns:p14="http://schemas.microsoft.com/office/powerpoint/2010/main" val="4086516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8"/>
        </a:buBlip>
        <a:defRPr>
          <a:solidFill>
            <a:schemeClr val="tx1"/>
          </a:solidFill>
          <a:latin typeface="+mn-lt"/>
        </a:defRPr>
      </a:lvl2pPr>
      <a:lvl3pPr marL="1209675" indent="-276225" algn="l" rtl="0" eaLnBrk="1" fontAlgn="base" hangingPunct="1">
        <a:spcBef>
          <a:spcPct val="20000"/>
        </a:spcBef>
        <a:spcAft>
          <a:spcPct val="0"/>
        </a:spcAft>
        <a:buBlip>
          <a:blip r:embed="rId19"/>
        </a:buBlip>
        <a:defRPr sz="1600">
          <a:solidFill>
            <a:schemeClr val="tx1"/>
          </a:solidFill>
          <a:latin typeface="+mn-lt"/>
        </a:defRPr>
      </a:lvl3pPr>
      <a:lvl4pPr marL="1657350" indent="-276225" algn="l" rtl="0" eaLnBrk="1" fontAlgn="base" hangingPunct="1">
        <a:spcBef>
          <a:spcPct val="20000"/>
        </a:spcBef>
        <a:spcAft>
          <a:spcPct val="0"/>
        </a:spcAft>
        <a:buBlip>
          <a:blip r:embed="rId19"/>
        </a:buBlip>
        <a:defRPr sz="1600">
          <a:solidFill>
            <a:schemeClr val="tx1"/>
          </a:solidFill>
          <a:latin typeface="+mn-lt"/>
        </a:defRPr>
      </a:lvl4pPr>
      <a:lvl5pPr marL="2095500" indent="-276225" algn="l" rtl="0" eaLnBrk="1" fontAlgn="base" hangingPunct="1">
        <a:spcBef>
          <a:spcPct val="20000"/>
        </a:spcBef>
        <a:spcAft>
          <a:spcPct val="0"/>
        </a:spcAft>
        <a:buBlip>
          <a:blip r:embed="rId1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smtClean="0"/>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smtClean="0"/>
              <a:t>Click to add text</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altLang="de-DE" sz="900" dirty="0" smtClean="0"/>
              <a:t>Name Surname or Institute </a:t>
            </a:r>
            <a:endParaRPr lang="en-US" altLang="de-DE" sz="900" dirty="0"/>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A2177219-4D79-4D82-A800-567BDD8316C6}" type="slidenum">
              <a:rPr lang="de-DE" sz="900" b="1">
                <a:latin typeface="Arial" charset="0"/>
              </a:rPr>
              <a:pPr>
                <a:spcBef>
                  <a:spcPct val="50000"/>
                </a:spcBef>
                <a:defRPr/>
              </a:pPr>
              <a:t>‹#›</a:t>
            </a:fld>
            <a:endParaRPr lang="de-DE" sz="900" b="1">
              <a:latin typeface="Arial" charset="0"/>
            </a:endParaRPr>
          </a:p>
        </p:txBody>
      </p:sp>
      <p:sp>
        <p:nvSpPr>
          <p:cNvPr id="1036" name="Rectangle 12"/>
          <p:cNvSpPr>
            <a:spLocks noGrp="1" noChangeArrowheads="1"/>
          </p:cNvSpPr>
          <p:nvPr>
            <p:ph type="ftr" sz="quarter" idx="3"/>
          </p:nvPr>
        </p:nvSpPr>
        <p:spPr bwMode="auto">
          <a:xfrm>
            <a:off x="1701800" y="6445250"/>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vl1pPr>
          </a:lstStyle>
          <a:p>
            <a:r>
              <a:rPr lang="de-DE" altLang="de-DE" dirty="0" smtClean="0"/>
              <a:t>KIT – </a:t>
            </a:r>
            <a:r>
              <a:rPr lang="en-US" altLang="de-DE" dirty="0" smtClean="0"/>
              <a:t>The Research University in the Helmholtz Association</a:t>
            </a:r>
            <a:endParaRPr lang="en-US" altLang="de-DE" dirty="0"/>
          </a:p>
        </p:txBody>
      </p:sp>
      <p:pic>
        <p:nvPicPr>
          <p:cNvPr id="1037" name="Picture 9" descr="KITlogo_4c_frutig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7625" y="341313"/>
            <a:ext cx="1084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478A8AB6-2698-4337-9D70-9432182368A6}" type="datetime1">
              <a:rPr lang="en-US" smtClean="0"/>
              <a:t>7/6/2019</a:t>
            </a:fld>
            <a:endParaRPr lang="de-DE" dirty="0"/>
          </a:p>
        </p:txBody>
      </p:sp>
    </p:spTree>
    <p:extLst>
      <p:ext uri="{BB962C8B-B14F-4D97-AF65-F5344CB8AC3E}">
        <p14:creationId xmlns:p14="http://schemas.microsoft.com/office/powerpoint/2010/main" val="16665771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Lst>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8"/>
        </a:buBlip>
        <a:defRPr>
          <a:solidFill>
            <a:schemeClr val="tx1"/>
          </a:solidFill>
          <a:latin typeface="+mn-lt"/>
        </a:defRPr>
      </a:lvl2pPr>
      <a:lvl3pPr marL="1209675" indent="-276225" algn="l" rtl="0" eaLnBrk="1" fontAlgn="base" hangingPunct="1">
        <a:spcBef>
          <a:spcPct val="20000"/>
        </a:spcBef>
        <a:spcAft>
          <a:spcPct val="0"/>
        </a:spcAft>
        <a:buBlip>
          <a:blip r:embed="rId19"/>
        </a:buBlip>
        <a:defRPr sz="1600">
          <a:solidFill>
            <a:schemeClr val="tx1"/>
          </a:solidFill>
          <a:latin typeface="+mn-lt"/>
        </a:defRPr>
      </a:lvl3pPr>
      <a:lvl4pPr marL="1657350" indent="-276225" algn="l" rtl="0" eaLnBrk="1" fontAlgn="base" hangingPunct="1">
        <a:spcBef>
          <a:spcPct val="20000"/>
        </a:spcBef>
        <a:spcAft>
          <a:spcPct val="0"/>
        </a:spcAft>
        <a:buBlip>
          <a:blip r:embed="rId19"/>
        </a:buBlip>
        <a:defRPr sz="1600">
          <a:solidFill>
            <a:schemeClr val="tx1"/>
          </a:solidFill>
          <a:latin typeface="+mn-lt"/>
        </a:defRPr>
      </a:lvl4pPr>
      <a:lvl5pPr marL="2095500" indent="-276225" algn="l" rtl="0" eaLnBrk="1" fontAlgn="base" hangingPunct="1">
        <a:spcBef>
          <a:spcPct val="20000"/>
        </a:spcBef>
        <a:spcAft>
          <a:spcPct val="0"/>
        </a:spcAft>
        <a:buBlip>
          <a:blip r:embed="rId1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hyperlink" Target="mailto:Maryegli.fuss@kit.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484784"/>
            <a:ext cx="8385175" cy="936104"/>
          </a:xfrm>
        </p:spPr>
        <p:txBody>
          <a:bodyPr anchor="ctr"/>
          <a:lstStyle/>
          <a:p>
            <a:pPr algn="just"/>
            <a:r>
              <a:rPr lang="en-US" sz="2400" dirty="0"/>
              <a:t>Ensuring an integrative and sustainable municipal solid waste management as part of strategies for a circular economy and sustainability – the case of Belo Horizonte</a:t>
            </a:r>
            <a:endParaRPr lang="de-DE" sz="2400" dirty="0"/>
          </a:p>
        </p:txBody>
      </p:sp>
      <p:sp>
        <p:nvSpPr>
          <p:cNvPr id="3075" name="Rectangle 3"/>
          <p:cNvSpPr>
            <a:spLocks noGrp="1" noChangeArrowheads="1"/>
          </p:cNvSpPr>
          <p:nvPr>
            <p:ph type="subTitle" idx="1"/>
          </p:nvPr>
        </p:nvSpPr>
        <p:spPr>
          <a:xfrm>
            <a:off x="395288" y="2656268"/>
            <a:ext cx="8385175" cy="395163"/>
          </a:xfrm>
        </p:spPr>
        <p:txBody>
          <a:bodyPr/>
          <a:lstStyle/>
          <a:p>
            <a:pPr algn="just" eaLnBrk="1" hangingPunct="1">
              <a:buSzPct val="70000"/>
            </a:pPr>
            <a:r>
              <a:rPr lang="de-DE" altLang="de-DE" b="0" dirty="0" smtClean="0"/>
              <a:t>Maryegli Fuss</a:t>
            </a:r>
            <a:endParaRPr lang="de-DE" altLang="de-DE" b="0" baseline="30000" dirty="0" smtClean="0"/>
          </a:p>
        </p:txBody>
      </p:sp>
      <p:sp>
        <p:nvSpPr>
          <p:cNvPr id="2" name="Rechteck 1"/>
          <p:cNvSpPr/>
          <p:nvPr/>
        </p:nvSpPr>
        <p:spPr>
          <a:xfrm>
            <a:off x="179512" y="6444044"/>
            <a:ext cx="6840760" cy="27699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Pct val="70000"/>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mn-ea"/>
                <a:cs typeface="+mn-cs"/>
              </a:rPr>
              <a:t>KIT –  The Research University in </a:t>
            </a:r>
            <a:r>
              <a:rPr kumimoji="0" lang="de-DE" sz="1200" b="1" i="0" u="none" strike="noStrike" kern="1200" cap="none" spc="0" normalizeH="0" baseline="0" noProof="0" dirty="0" err="1">
                <a:ln>
                  <a:noFill/>
                </a:ln>
                <a:solidFill>
                  <a:srgbClr val="FFFFFF"/>
                </a:solidFill>
                <a:effectLst/>
                <a:uLnTx/>
                <a:uFillTx/>
                <a:latin typeface="Arial" charset="0"/>
                <a:ea typeface="+mn-ea"/>
                <a:cs typeface="+mn-cs"/>
              </a:rPr>
              <a:t>the</a:t>
            </a:r>
            <a:r>
              <a:rPr kumimoji="0" lang="de-DE" sz="1200" b="1" i="0" u="none" strike="noStrike" kern="1200" cap="none" spc="0" normalizeH="0" baseline="0" noProof="0" dirty="0">
                <a:ln>
                  <a:noFill/>
                </a:ln>
                <a:solidFill>
                  <a:srgbClr val="FFFFFF"/>
                </a:solidFill>
                <a:effectLst/>
                <a:uLnTx/>
                <a:uFillTx/>
                <a:latin typeface="Arial" charset="0"/>
                <a:ea typeface="+mn-ea"/>
                <a:cs typeface="+mn-cs"/>
              </a:rPr>
              <a:t> Helmholtz </a:t>
            </a:r>
            <a:r>
              <a:rPr kumimoji="0" lang="de-DE" sz="1200" b="1" i="0" u="none" strike="noStrike" kern="1200" cap="none" spc="0" normalizeH="0" baseline="0" noProof="0" dirty="0" err="1">
                <a:ln>
                  <a:noFill/>
                </a:ln>
                <a:solidFill>
                  <a:srgbClr val="FFFFFF"/>
                </a:solidFill>
                <a:effectLst/>
                <a:uLnTx/>
                <a:uFillTx/>
                <a:latin typeface="Arial" charset="0"/>
                <a:ea typeface="+mn-ea"/>
                <a:cs typeface="+mn-cs"/>
              </a:rPr>
              <a:t>Association</a:t>
            </a:r>
            <a:r>
              <a:rPr kumimoji="0" lang="de-DE" sz="12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8" name="Rechteck 7"/>
          <p:cNvSpPr/>
          <p:nvPr/>
        </p:nvSpPr>
        <p:spPr>
          <a:xfrm>
            <a:off x="179512" y="3681976"/>
            <a:ext cx="8928992"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hteck 9"/>
          <p:cNvSpPr/>
          <p:nvPr/>
        </p:nvSpPr>
        <p:spPr>
          <a:xfrm rot="16200000">
            <a:off x="-799528" y="4866274"/>
            <a:ext cx="254900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800" dirty="0" smtClean="0">
                <a:solidFill>
                  <a:srgbClr val="000000"/>
                </a:solidFill>
                <a:latin typeface="Arial" charset="0"/>
              </a:rPr>
              <a:t>Bing Image search</a:t>
            </a: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36" y="4194312"/>
            <a:ext cx="3036542" cy="17990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096" y="4194312"/>
            <a:ext cx="2673626" cy="1799051"/>
          </a:xfrm>
          <a:prstGeom prst="rect">
            <a:avLst/>
          </a:prstGeom>
        </p:spPr>
      </p:pic>
      <p:sp>
        <p:nvSpPr>
          <p:cNvPr id="9" name="Textfeld 2"/>
          <p:cNvSpPr txBox="1"/>
          <p:nvPr/>
        </p:nvSpPr>
        <p:spPr>
          <a:xfrm>
            <a:off x="2097157" y="369292"/>
            <a:ext cx="4406686" cy="800219"/>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Urban </a:t>
            </a:r>
            <a:r>
              <a:rPr lang="en-US" sz="1600" dirty="0">
                <a:effectLst>
                  <a:outerShdw blurRad="38100" dist="38100" dir="2700000" algn="tl">
                    <a:srgbClr val="000000">
                      <a:alpha val="43137"/>
                    </a:srgbClr>
                  </a:outerShdw>
                </a:effectLst>
              </a:rPr>
              <a:t>metabolism in policy and practice: a global </a:t>
            </a:r>
            <a:r>
              <a:rPr lang="en-US" sz="1600" dirty="0" smtClean="0">
                <a:effectLst>
                  <a:outerShdw blurRad="38100" dist="38100" dir="2700000" algn="tl">
                    <a:srgbClr val="000000">
                      <a:alpha val="43137"/>
                    </a:srgbClr>
                  </a:outerShdw>
                </a:effectLst>
              </a:rPr>
              <a:t>discussion</a:t>
            </a:r>
          </a:p>
          <a:p>
            <a:pPr algn="ctr"/>
            <a:r>
              <a:rPr lang="en-GB" sz="1400" dirty="0" smtClean="0">
                <a:effectLst>
                  <a:outerShdw blurRad="38100" dist="38100" dir="2700000" algn="tl">
                    <a:srgbClr val="000000">
                      <a:alpha val="43137"/>
                    </a:srgbClr>
                  </a:outerShdw>
                </a:effectLst>
              </a:rPr>
              <a:t>Beijing, July 7-11, 2019</a:t>
            </a:r>
            <a:endParaRPr lang="en-GB"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871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Concept of Sustainability (</a:t>
            </a:r>
            <a:r>
              <a:rPr lang="en-US" dirty="0" err="1"/>
              <a:t>ICoS</a:t>
            </a:r>
            <a:r>
              <a:rPr lang="en-US" dirty="0"/>
              <a:t>) </a:t>
            </a:r>
            <a:br>
              <a:rPr lang="en-US" dirty="0"/>
            </a:br>
            <a:r>
              <a:rPr lang="en-US" dirty="0"/>
              <a:t>in a </a:t>
            </a:r>
            <a:r>
              <a:rPr lang="en-US" dirty="0" smtClean="0"/>
              <a:t>nutshell and its application</a:t>
            </a:r>
            <a:endParaRPr lang="en-US" dirty="0"/>
          </a:p>
        </p:txBody>
      </p:sp>
      <p:sp>
        <p:nvSpPr>
          <p:cNvPr id="4" name="Isosceles Triangle 3"/>
          <p:cNvSpPr/>
          <p:nvPr/>
        </p:nvSpPr>
        <p:spPr>
          <a:xfrm>
            <a:off x="844826" y="1635868"/>
            <a:ext cx="7354957" cy="1289075"/>
          </a:xfrm>
          <a:prstGeom prst="triangle">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dirty="0">
              <a:solidFill>
                <a:srgbClr val="FFFFFF"/>
              </a:solidFill>
            </a:endParaRPr>
          </a:p>
        </p:txBody>
      </p:sp>
      <p:sp>
        <p:nvSpPr>
          <p:cNvPr id="5" name="Rounded Rectangle 4"/>
          <p:cNvSpPr/>
          <p:nvPr/>
        </p:nvSpPr>
        <p:spPr>
          <a:xfrm>
            <a:off x="539552" y="2924944"/>
            <a:ext cx="7848872" cy="3240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sp>
        <p:nvSpPr>
          <p:cNvPr id="6" name="Isosceles Triangle 5"/>
          <p:cNvSpPr/>
          <p:nvPr/>
        </p:nvSpPr>
        <p:spPr>
          <a:xfrm>
            <a:off x="944217" y="3978556"/>
            <a:ext cx="6927574" cy="2186748"/>
          </a:xfrm>
          <a:prstGeom prst="triangle">
            <a:avLst>
              <a:gd name="adj" fmla="val 495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sp>
        <p:nvSpPr>
          <p:cNvPr id="7" name="TextBox 6"/>
          <p:cNvSpPr txBox="1"/>
          <p:nvPr/>
        </p:nvSpPr>
        <p:spPr>
          <a:xfrm>
            <a:off x="2404763" y="2218138"/>
            <a:ext cx="4085086" cy="646331"/>
          </a:xfrm>
          <a:prstGeom prst="rect">
            <a:avLst/>
          </a:prstGeom>
          <a:noFill/>
        </p:spPr>
        <p:txBody>
          <a:bodyPr wrap="square" rtlCol="0">
            <a:spAutoFit/>
          </a:bodyPr>
          <a:lstStyle/>
          <a:p>
            <a:pPr algn="ctr" fontAlgn="base">
              <a:spcBef>
                <a:spcPct val="0"/>
              </a:spcBef>
              <a:spcAft>
                <a:spcPct val="0"/>
              </a:spcAft>
            </a:pPr>
            <a:r>
              <a:rPr lang="de-DE" b="1" dirty="0" err="1">
                <a:solidFill>
                  <a:srgbClr val="FFFFFF"/>
                </a:solidFill>
              </a:rPr>
              <a:t>Constitutive</a:t>
            </a:r>
            <a:r>
              <a:rPr lang="de-DE" b="1" dirty="0">
                <a:solidFill>
                  <a:srgbClr val="FFFFFF"/>
                </a:solidFill>
              </a:rPr>
              <a:t> Elements </a:t>
            </a:r>
            <a:r>
              <a:rPr lang="de-DE" b="1" dirty="0" err="1">
                <a:solidFill>
                  <a:srgbClr val="FFFFFF"/>
                </a:solidFill>
              </a:rPr>
              <a:t>of</a:t>
            </a:r>
            <a:r>
              <a:rPr lang="de-DE" b="1" dirty="0">
                <a:solidFill>
                  <a:srgbClr val="FFFFFF"/>
                </a:solidFill>
              </a:rPr>
              <a:t> </a:t>
            </a:r>
            <a:r>
              <a:rPr lang="de-DE" b="1" dirty="0" err="1">
                <a:solidFill>
                  <a:srgbClr val="FFFFFF"/>
                </a:solidFill>
              </a:rPr>
              <a:t>Sustainability</a:t>
            </a:r>
            <a:endParaRPr lang="de-DE" b="1" dirty="0">
              <a:solidFill>
                <a:srgbClr val="FFFFFF"/>
              </a:solidFill>
            </a:endParaRPr>
          </a:p>
        </p:txBody>
      </p:sp>
      <p:sp>
        <p:nvSpPr>
          <p:cNvPr id="8" name="Rectangle 7"/>
          <p:cNvSpPr/>
          <p:nvPr/>
        </p:nvSpPr>
        <p:spPr>
          <a:xfrm>
            <a:off x="319308" y="3311724"/>
            <a:ext cx="3329204" cy="2031325"/>
          </a:xfrm>
          <a:prstGeom prst="rect">
            <a:avLst/>
          </a:prstGeom>
        </p:spPr>
        <p:txBody>
          <a:bodyPr wrap="square">
            <a:spAutoFit/>
          </a:bodyPr>
          <a:lstStyle/>
          <a:p>
            <a:pPr algn="ctr" fontAlgn="base">
              <a:spcBef>
                <a:spcPct val="0"/>
              </a:spcBef>
              <a:spcAft>
                <a:spcPct val="0"/>
              </a:spcAft>
            </a:pPr>
            <a:r>
              <a:rPr lang="en-GB" sz="1400" b="1" dirty="0">
                <a:solidFill>
                  <a:srgbClr val="000000"/>
                </a:solidFill>
              </a:rPr>
              <a:t>Maintaining society’s productive potential</a:t>
            </a:r>
          </a:p>
          <a:p>
            <a:pPr algn="ctr" fontAlgn="base">
              <a:spcBef>
                <a:spcPct val="0"/>
              </a:spcBef>
              <a:spcAft>
                <a:spcPct val="0"/>
              </a:spcAft>
            </a:pPr>
            <a:r>
              <a:rPr lang="en-GB" sz="1400" b="1" dirty="0">
                <a:solidFill>
                  <a:srgbClr val="000000"/>
                </a:solidFill>
              </a:rPr>
              <a:t>(Environment - Material precondition)</a:t>
            </a:r>
          </a:p>
          <a:p>
            <a:pPr algn="ctr" fontAlgn="base">
              <a:spcBef>
                <a:spcPct val="0"/>
              </a:spcBef>
              <a:spcAft>
                <a:spcPct val="0"/>
              </a:spcAft>
            </a:pPr>
            <a:r>
              <a:rPr lang="en-GB" sz="1400" dirty="0">
                <a:solidFill>
                  <a:srgbClr val="000000"/>
                </a:solidFill>
              </a:rPr>
              <a:t>“As a commitment that each stakeholder cluster of Belo Horizonte must have in relation to the Environment.”</a:t>
            </a:r>
          </a:p>
          <a:p>
            <a:pPr algn="ctr" fontAlgn="base">
              <a:spcBef>
                <a:spcPct val="0"/>
              </a:spcBef>
              <a:spcAft>
                <a:spcPct val="0"/>
              </a:spcAft>
            </a:pPr>
            <a:endParaRPr lang="de-DE" sz="1400" b="1" dirty="0">
              <a:solidFill>
                <a:srgbClr val="000000"/>
              </a:solidFill>
            </a:endParaRPr>
          </a:p>
        </p:txBody>
      </p:sp>
      <p:sp>
        <p:nvSpPr>
          <p:cNvPr id="9" name="Rectangle 8"/>
          <p:cNvSpPr/>
          <p:nvPr/>
        </p:nvSpPr>
        <p:spPr>
          <a:xfrm>
            <a:off x="4880216" y="3346597"/>
            <a:ext cx="3519366" cy="1815882"/>
          </a:xfrm>
          <a:prstGeom prst="rect">
            <a:avLst/>
          </a:prstGeom>
        </p:spPr>
        <p:txBody>
          <a:bodyPr wrap="square">
            <a:spAutoFit/>
          </a:bodyPr>
          <a:lstStyle/>
          <a:p>
            <a:pPr algn="ctr" fontAlgn="base">
              <a:spcBef>
                <a:spcPct val="0"/>
              </a:spcBef>
              <a:spcAft>
                <a:spcPct val="0"/>
              </a:spcAft>
            </a:pPr>
            <a:r>
              <a:rPr lang="en-GB" sz="1400" b="1" dirty="0">
                <a:solidFill>
                  <a:srgbClr val="000000"/>
                </a:solidFill>
              </a:rPr>
              <a:t>Preserving society’s options for development and action</a:t>
            </a:r>
          </a:p>
          <a:p>
            <a:pPr algn="ctr" fontAlgn="base">
              <a:spcBef>
                <a:spcPct val="0"/>
              </a:spcBef>
              <a:spcAft>
                <a:spcPct val="0"/>
              </a:spcAft>
            </a:pPr>
            <a:r>
              <a:rPr lang="en-GB" sz="1400" b="1" dirty="0">
                <a:solidFill>
                  <a:srgbClr val="000000"/>
                </a:solidFill>
              </a:rPr>
              <a:t>   (Society – Non material precondition)</a:t>
            </a:r>
          </a:p>
          <a:p>
            <a:pPr algn="ctr" fontAlgn="base">
              <a:spcBef>
                <a:spcPct val="0"/>
              </a:spcBef>
              <a:spcAft>
                <a:spcPct val="0"/>
              </a:spcAft>
            </a:pPr>
            <a:r>
              <a:rPr lang="en-GB" sz="1400" dirty="0">
                <a:solidFill>
                  <a:srgbClr val="000000"/>
                </a:solidFill>
              </a:rPr>
              <a:t>“As a precondition and compromise that all Belo Horizonte stakeholders clusters must have within and between generations”.</a:t>
            </a:r>
          </a:p>
          <a:p>
            <a:pPr algn="ctr" fontAlgn="base">
              <a:spcBef>
                <a:spcPct val="0"/>
              </a:spcBef>
              <a:spcAft>
                <a:spcPct val="0"/>
              </a:spcAft>
            </a:pPr>
            <a:endParaRPr lang="de-DE" sz="1400" b="1" dirty="0">
              <a:solidFill>
                <a:srgbClr val="000000"/>
              </a:solidFill>
            </a:endParaRPr>
          </a:p>
        </p:txBody>
      </p:sp>
      <p:sp>
        <p:nvSpPr>
          <p:cNvPr id="10" name="TextBox 9"/>
          <p:cNvSpPr txBox="1"/>
          <p:nvPr/>
        </p:nvSpPr>
        <p:spPr>
          <a:xfrm>
            <a:off x="2404763" y="4676191"/>
            <a:ext cx="3888432" cy="1815882"/>
          </a:xfrm>
          <a:prstGeom prst="rect">
            <a:avLst/>
          </a:prstGeom>
          <a:noFill/>
        </p:spPr>
        <p:txBody>
          <a:bodyPr wrap="square" rtlCol="0">
            <a:spAutoFit/>
          </a:bodyPr>
          <a:lstStyle/>
          <a:p>
            <a:pPr algn="ctr" fontAlgn="base">
              <a:spcBef>
                <a:spcPct val="0"/>
              </a:spcBef>
              <a:spcAft>
                <a:spcPct val="0"/>
              </a:spcAft>
            </a:pPr>
            <a:r>
              <a:rPr lang="de-DE" sz="1400" b="1" dirty="0" err="1">
                <a:solidFill>
                  <a:srgbClr val="000000"/>
                </a:solidFill>
              </a:rPr>
              <a:t>Securing</a:t>
            </a:r>
            <a:r>
              <a:rPr lang="de-DE" sz="1400" b="1" dirty="0">
                <a:solidFill>
                  <a:srgbClr val="000000"/>
                </a:solidFill>
              </a:rPr>
              <a:t> human </a:t>
            </a:r>
            <a:r>
              <a:rPr lang="de-DE" sz="1400" b="1" dirty="0" err="1">
                <a:solidFill>
                  <a:srgbClr val="000000"/>
                </a:solidFill>
              </a:rPr>
              <a:t>existence</a:t>
            </a:r>
            <a:r>
              <a:rPr lang="de-DE" sz="1400" b="1" dirty="0">
                <a:solidFill>
                  <a:srgbClr val="000000"/>
                </a:solidFill>
              </a:rPr>
              <a:t> </a:t>
            </a:r>
          </a:p>
          <a:p>
            <a:pPr algn="ctr" fontAlgn="base">
              <a:spcBef>
                <a:spcPct val="0"/>
              </a:spcBef>
              <a:spcAft>
                <a:spcPct val="0"/>
              </a:spcAft>
            </a:pPr>
            <a:r>
              <a:rPr lang="en-GB" sz="1400" b="1" dirty="0">
                <a:solidFill>
                  <a:srgbClr val="000000"/>
                </a:solidFill>
              </a:rPr>
              <a:t>(individual precondition)</a:t>
            </a:r>
            <a:endParaRPr lang="de-DE" b="1" dirty="0">
              <a:solidFill>
                <a:srgbClr val="000000"/>
              </a:solidFill>
            </a:endParaRPr>
          </a:p>
          <a:p>
            <a:pPr algn="ctr" fontAlgn="base">
              <a:spcBef>
                <a:spcPct val="0"/>
              </a:spcBef>
              <a:spcAft>
                <a:spcPct val="0"/>
              </a:spcAft>
            </a:pPr>
            <a:r>
              <a:rPr lang="en-GB" sz="1400" dirty="0">
                <a:solidFill>
                  <a:srgbClr val="000000"/>
                </a:solidFill>
              </a:rPr>
              <a:t>“As a compromise that each</a:t>
            </a:r>
            <a:r>
              <a:rPr lang="en-GB" sz="1400" u="sng" dirty="0">
                <a:solidFill>
                  <a:srgbClr val="000000"/>
                </a:solidFill>
              </a:rPr>
              <a:t> </a:t>
            </a:r>
            <a:r>
              <a:rPr lang="en-GB" sz="1400" dirty="0">
                <a:solidFill>
                  <a:srgbClr val="000000"/>
                </a:solidFill>
              </a:rPr>
              <a:t>individual stakeholder of Belo Horizonte solid waste management may have with the other in terms to claim for own rights, not leaving aside the duties.”</a:t>
            </a:r>
            <a:endParaRPr lang="de-DE" sz="1400" dirty="0">
              <a:solidFill>
                <a:srgbClr val="000000"/>
              </a:solidFill>
            </a:endParaRPr>
          </a:p>
          <a:p>
            <a:pPr algn="ctr" fontAlgn="base">
              <a:spcBef>
                <a:spcPct val="0"/>
              </a:spcBef>
              <a:spcAft>
                <a:spcPct val="0"/>
              </a:spcAft>
            </a:pPr>
            <a:endParaRPr lang="de-DE" sz="1400" b="1" dirty="0">
              <a:solidFill>
                <a:srgbClr val="000000"/>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9566" y="955825"/>
            <a:ext cx="2890439" cy="2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95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sosceles Triangle 33"/>
          <p:cNvSpPr/>
          <p:nvPr/>
        </p:nvSpPr>
        <p:spPr>
          <a:xfrm rot="5400000">
            <a:off x="1249614" y="1782834"/>
            <a:ext cx="4772563" cy="3600400"/>
          </a:xfrm>
          <a:prstGeom prst="triangle">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en-GB" dirty="0"/>
              <a:t>Constructing “Municipal Solid Waste </a:t>
            </a:r>
            <a:r>
              <a:rPr lang="en-GB" dirty="0" smtClean="0"/>
              <a:t>Diagram”</a:t>
            </a:r>
            <a:endParaRPr lang="de-DE" dirty="0"/>
          </a:p>
        </p:txBody>
      </p:sp>
      <p:sp>
        <p:nvSpPr>
          <p:cNvPr id="4" name="Footer Placeholder 3"/>
          <p:cNvSpPr>
            <a:spLocks noGrp="1"/>
          </p:cNvSpPr>
          <p:nvPr>
            <p:ph type="ftr" sz="quarter" idx="4294967295"/>
          </p:nvPr>
        </p:nvSpPr>
        <p:spPr/>
        <p:txBody>
          <a:bodyPr/>
          <a:lstStyle/>
          <a:p>
            <a:r>
              <a:rPr lang="en-US" altLang="de-DE" dirty="0" smtClean="0"/>
              <a:t>Maryegli Fuss</a:t>
            </a:r>
            <a:endParaRPr lang="en-US" altLang="de-DE" dirty="0"/>
          </a:p>
        </p:txBody>
      </p:sp>
      <p:sp>
        <p:nvSpPr>
          <p:cNvPr id="5" name="Date Placeholder 4"/>
          <p:cNvSpPr>
            <a:spLocks noGrp="1"/>
          </p:cNvSpPr>
          <p:nvPr>
            <p:ph type="dt" sz="half" idx="4294967295"/>
          </p:nvPr>
        </p:nvSpPr>
        <p:spPr/>
        <p:txBody>
          <a:bodyPr/>
          <a:lstStyle/>
          <a:p>
            <a:r>
              <a:rPr lang="de-DE" dirty="0" smtClean="0"/>
              <a:t>14.03.2018</a:t>
            </a:r>
            <a:endParaRPr lang="de-DE" dirty="0"/>
          </a:p>
        </p:txBody>
      </p:sp>
      <p:graphicFrame>
        <p:nvGraphicFramePr>
          <p:cNvPr id="8" name="Table 7"/>
          <p:cNvGraphicFramePr>
            <a:graphicFrameLocks noGrp="1"/>
          </p:cNvGraphicFramePr>
          <p:nvPr>
            <p:extLst/>
          </p:nvPr>
        </p:nvGraphicFramePr>
        <p:xfrm>
          <a:off x="2195736" y="1372706"/>
          <a:ext cx="6696744" cy="4343400"/>
        </p:xfrm>
        <a:graphic>
          <a:graphicData uri="http://schemas.openxmlformats.org/drawingml/2006/table">
            <a:tbl>
              <a:tblPr firstRow="1" bandRow="1">
                <a:tableStyleId>{5C22544A-7EE6-4342-B048-85BDC9FD1C3A}</a:tableStyleId>
              </a:tblPr>
              <a:tblGrid>
                <a:gridCol w="2044268">
                  <a:extLst>
                    <a:ext uri="{9D8B030D-6E8A-4147-A177-3AD203B41FA5}">
                      <a16:colId xmlns:a16="http://schemas.microsoft.com/office/drawing/2014/main" val="20000"/>
                    </a:ext>
                  </a:extLst>
                </a:gridCol>
                <a:gridCol w="1691809">
                  <a:extLst>
                    <a:ext uri="{9D8B030D-6E8A-4147-A177-3AD203B41FA5}">
                      <a16:colId xmlns:a16="http://schemas.microsoft.com/office/drawing/2014/main" val="20001"/>
                    </a:ext>
                  </a:extLst>
                </a:gridCol>
                <a:gridCol w="1903285">
                  <a:extLst>
                    <a:ext uri="{9D8B030D-6E8A-4147-A177-3AD203B41FA5}">
                      <a16:colId xmlns:a16="http://schemas.microsoft.com/office/drawing/2014/main" val="20002"/>
                    </a:ext>
                  </a:extLst>
                </a:gridCol>
                <a:gridCol w="389963">
                  <a:extLst>
                    <a:ext uri="{9D8B030D-6E8A-4147-A177-3AD203B41FA5}">
                      <a16:colId xmlns:a16="http://schemas.microsoft.com/office/drawing/2014/main" val="20003"/>
                    </a:ext>
                  </a:extLst>
                </a:gridCol>
                <a:gridCol w="370408">
                  <a:extLst>
                    <a:ext uri="{9D8B030D-6E8A-4147-A177-3AD203B41FA5}">
                      <a16:colId xmlns:a16="http://schemas.microsoft.com/office/drawing/2014/main" val="20004"/>
                    </a:ext>
                  </a:extLst>
                </a:gridCol>
                <a:gridCol w="297011">
                  <a:extLst>
                    <a:ext uri="{9D8B030D-6E8A-4147-A177-3AD203B41FA5}">
                      <a16:colId xmlns:a16="http://schemas.microsoft.com/office/drawing/2014/main" val="20005"/>
                    </a:ext>
                  </a:extLst>
                </a:gridCol>
              </a:tblGrid>
              <a:tr h="570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rPr>
                        <a:t>MSWM criteria</a:t>
                      </a:r>
                      <a:endParaRPr lang="de-DE" sz="1600" dirty="0" smtClean="0">
                        <a:effectLst/>
                        <a:latin typeface="Times New Roman"/>
                        <a:ea typeface="Calibri"/>
                      </a:endParaRPr>
                    </a:p>
                  </a:txBody>
                  <a:tcPr anchor="ctr"/>
                </a:tc>
                <a:tc>
                  <a:txBody>
                    <a:bodyPr/>
                    <a:lstStyle/>
                    <a:p>
                      <a:pPr algn="ctr"/>
                      <a:r>
                        <a:rPr lang="de-DE" sz="1600" dirty="0" err="1" smtClean="0"/>
                        <a:t>Sustainability</a:t>
                      </a:r>
                      <a:r>
                        <a:rPr lang="de-DE" sz="1600" dirty="0" smtClean="0"/>
                        <a:t> </a:t>
                      </a:r>
                      <a:r>
                        <a:rPr lang="de-DE" sz="1600" dirty="0" err="1" smtClean="0"/>
                        <a:t>rules</a:t>
                      </a:r>
                      <a:endParaRPr lang="de-DE" sz="1600" dirty="0"/>
                    </a:p>
                  </a:txBody>
                  <a:tcPr anchor="ctr"/>
                </a:tc>
                <a:tc>
                  <a:txBody>
                    <a:bodyPr/>
                    <a:lstStyle/>
                    <a:p>
                      <a:pPr algn="ctr"/>
                      <a:r>
                        <a:rPr lang="de-DE" sz="1600" dirty="0" err="1" smtClean="0"/>
                        <a:t>Indicator</a:t>
                      </a:r>
                      <a:endParaRPr lang="de-DE" sz="1600" dirty="0"/>
                    </a:p>
                  </a:txBody>
                  <a:tcPr anchor="ctr">
                    <a:lnR w="12700" cap="flat" cmpd="sng" algn="ctr">
                      <a:solidFill>
                        <a:schemeClr val="bg1"/>
                      </a:solidFill>
                      <a:prstDash val="solid"/>
                      <a:round/>
                      <a:headEnd type="none" w="med" len="med"/>
                      <a:tailEnd type="none" w="med" len="med"/>
                    </a:lnR>
                  </a:tcPr>
                </a:tc>
                <a:tc gridSpan="3">
                  <a:txBody>
                    <a:bodyPr/>
                    <a:lstStyle/>
                    <a:p>
                      <a:pPr algn="ctr"/>
                      <a:r>
                        <a:rPr lang="de-DE" sz="1600" dirty="0" smtClean="0"/>
                        <a:t>Target*</a:t>
                      </a:r>
                      <a:endParaRPr lang="de-DE" sz="1600" dirty="0"/>
                    </a:p>
                  </a:txBody>
                  <a:tcPr anchor="ctr">
                    <a:lnL w="12700" cap="flat" cmpd="sng" algn="ctr">
                      <a:solidFill>
                        <a:schemeClr val="bg1"/>
                      </a:solidFill>
                      <a:prstDash val="solid"/>
                      <a:round/>
                      <a:headEnd type="none" w="med" len="med"/>
                      <a:tailEnd type="none" w="med" len="med"/>
                    </a:ln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60291">
                <a:tc>
                  <a:txBody>
                    <a:bodyPr/>
                    <a:lstStyle/>
                    <a:p>
                      <a:endParaRPr lang="de-DE" sz="1400" dirty="0"/>
                    </a:p>
                  </a:txBody>
                  <a:tcPr>
                    <a:lnB w="12700" cap="flat" cmpd="sng" algn="ctr">
                      <a:solidFill>
                        <a:schemeClr val="accent1"/>
                      </a:solidFill>
                      <a:prstDash val="solid"/>
                      <a:round/>
                      <a:headEnd type="none" w="med" len="med"/>
                      <a:tailEnd type="none" w="med" len="med"/>
                    </a:lnB>
                  </a:tcPr>
                </a:tc>
                <a:tc>
                  <a:txBody>
                    <a:bodyPr/>
                    <a:lstStyle/>
                    <a:p>
                      <a:endParaRPr lang="de-DE"/>
                    </a:p>
                  </a:txBody>
                  <a:tcPr>
                    <a:lnB w="12700" cap="flat" cmpd="sng" algn="ctr">
                      <a:solidFill>
                        <a:schemeClr val="accent1"/>
                      </a:solidFill>
                      <a:prstDash val="solid"/>
                      <a:round/>
                      <a:headEnd type="none" w="med" len="med"/>
                      <a:tailEnd type="none" w="med" len="med"/>
                    </a:lnB>
                  </a:tcPr>
                </a:tc>
                <a:tc>
                  <a:txBody>
                    <a:bodyPr/>
                    <a:lstStyle/>
                    <a:p>
                      <a:endParaRPr lang="de-DE"/>
                    </a:p>
                  </a:txBody>
                  <a:tcPr>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lnSpc>
                          <a:spcPct val="150000"/>
                        </a:lnSpc>
                      </a:pPr>
                      <a:r>
                        <a:rPr lang="de-DE" sz="1400" dirty="0" smtClean="0"/>
                        <a:t>0</a:t>
                      </a:r>
                      <a:endParaRPr lang="de-DE"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lnSpc>
                          <a:spcPct val="150000"/>
                        </a:lnSpc>
                      </a:pPr>
                      <a:r>
                        <a:rPr lang="de-DE" sz="1400" dirty="0" smtClean="0"/>
                        <a:t>2</a:t>
                      </a:r>
                      <a:endParaRPr lang="de-DE"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lnSpc>
                          <a:spcPct val="150000"/>
                        </a:lnSpc>
                      </a:pPr>
                      <a:r>
                        <a:rPr lang="de-DE" sz="1400" dirty="0" smtClean="0"/>
                        <a:t>5</a:t>
                      </a:r>
                      <a:endParaRPr lang="de-DE" sz="1400" dirty="0"/>
                    </a:p>
                  </a:txBody>
                  <a:tcPr>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510412">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effectLst/>
                        </a:rPr>
                        <a:t>Securing human existence</a:t>
                      </a:r>
                      <a:endParaRPr lang="de-DE" sz="1400" b="1" dirty="0" smtClean="0">
                        <a:effectLst/>
                        <a:latin typeface="Times New Roman"/>
                        <a:ea typeface="Calibri"/>
                      </a:endParaRPr>
                    </a:p>
                    <a:p>
                      <a:pPr algn="ctr"/>
                      <a:r>
                        <a:rPr lang="de-DE" sz="1400" dirty="0" smtClean="0"/>
                        <a:t>„</a:t>
                      </a:r>
                      <a:r>
                        <a:rPr lang="de-DE" sz="1400" dirty="0" err="1" smtClean="0"/>
                        <a:t>Improvement</a:t>
                      </a:r>
                      <a:r>
                        <a:rPr lang="de-DE" sz="1400" dirty="0" smtClean="0"/>
                        <a:t> </a:t>
                      </a:r>
                      <a:r>
                        <a:rPr lang="de-DE" sz="1400" dirty="0" err="1" smtClean="0"/>
                        <a:t>of</a:t>
                      </a:r>
                      <a:r>
                        <a:rPr lang="de-DE" sz="1400" dirty="0" smtClean="0"/>
                        <a:t> </a:t>
                      </a:r>
                      <a:r>
                        <a:rPr lang="de-DE" sz="1400" dirty="0" err="1" smtClean="0"/>
                        <a:t>life</a:t>
                      </a:r>
                      <a:r>
                        <a:rPr lang="de-DE" sz="1400" dirty="0" smtClean="0"/>
                        <a:t> </a:t>
                      </a:r>
                      <a:r>
                        <a:rPr lang="de-DE" sz="1400" dirty="0" err="1" smtClean="0"/>
                        <a:t>conditions</a:t>
                      </a:r>
                      <a:r>
                        <a:rPr lang="de-DE" sz="1400" dirty="0" smtClean="0"/>
                        <a:t> </a:t>
                      </a:r>
                      <a:r>
                        <a:rPr lang="de-DE" sz="1400" dirty="0" err="1" smtClean="0"/>
                        <a:t>and</a:t>
                      </a:r>
                      <a:r>
                        <a:rPr lang="de-DE" sz="1400" dirty="0" smtClean="0"/>
                        <a:t> </a:t>
                      </a:r>
                      <a:r>
                        <a:rPr lang="de-DE" sz="1400" dirty="0" err="1" smtClean="0"/>
                        <a:t>the</a:t>
                      </a:r>
                      <a:r>
                        <a:rPr lang="de-DE" sz="1400" baseline="0" dirty="0" smtClean="0"/>
                        <a:t> </a:t>
                      </a:r>
                      <a:r>
                        <a:rPr lang="de-DE" sz="1400" baseline="0" dirty="0" err="1" smtClean="0"/>
                        <a:t>welfare</a:t>
                      </a:r>
                      <a:r>
                        <a:rPr lang="de-DE" sz="1400" baseline="0" dirty="0" smtClean="0"/>
                        <a:t> </a:t>
                      </a:r>
                      <a:r>
                        <a:rPr lang="de-DE" sz="1400" baseline="0" dirty="0" err="1" smtClean="0"/>
                        <a:t>of</a:t>
                      </a:r>
                      <a:r>
                        <a:rPr lang="de-DE" sz="1400" baseline="0" dirty="0" smtClean="0"/>
                        <a:t> </a:t>
                      </a:r>
                      <a:r>
                        <a:rPr lang="de-DE" sz="1400" baseline="0" dirty="0" err="1" smtClean="0"/>
                        <a:t>agents</a:t>
                      </a:r>
                      <a:r>
                        <a:rPr lang="de-DE" sz="1400" baseline="0" dirty="0" smtClean="0"/>
                        <a:t>“</a:t>
                      </a:r>
                      <a:endParaRPr lang="de-DE" sz="14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de-DE"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351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rPr>
                        <a:t>Collaboration embedment among households and municipality for an urban cleanness and quality of life</a:t>
                      </a:r>
                      <a:endParaRPr lang="de-DE" sz="1400" dirty="0" smtClean="0">
                        <a:effectLst/>
                        <a:latin typeface="Times New Roman"/>
                        <a:ea typeface="Calibri"/>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400" dirty="0" smtClean="0">
                          <a:effectLst/>
                        </a:rPr>
                        <a:t>Protection of human health</a:t>
                      </a:r>
                      <a:endParaRPr lang="de-DE" sz="1400" dirty="0" smtClean="0">
                        <a:effectLst/>
                        <a:latin typeface="Times New Roman"/>
                        <a:ea typeface="Calibri"/>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effectLst/>
                        </a:rPr>
                        <a:t>1a</a:t>
                      </a:r>
                      <a:r>
                        <a:rPr lang="en-US" sz="1400" baseline="0" dirty="0" smtClean="0">
                          <a:effectLst/>
                        </a:rPr>
                        <a:t> – Share </a:t>
                      </a:r>
                      <a:r>
                        <a:rPr lang="en-US" sz="1400" dirty="0" smtClean="0">
                          <a:effectLst/>
                        </a:rPr>
                        <a:t>of households receiving basic waste collection services weekly</a:t>
                      </a:r>
                      <a:endParaRPr lang="de-DE" sz="1400" dirty="0" smtClean="0">
                        <a:effectLst/>
                      </a:endParaRPr>
                    </a:p>
                  </a:txBody>
                  <a:tcP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de-DE"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de-DE"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de-DE" sz="1400" dirty="0" smtClean="0"/>
                        <a:t>x</a:t>
                      </a:r>
                      <a:endParaRPr lang="de-DE" sz="1400" dirty="0"/>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510412">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effectLst/>
                        </a:rPr>
                        <a:t>Maintaining society’s productive potential</a:t>
                      </a:r>
                      <a:endParaRPr lang="de-DE" sz="1400" b="1" dirty="0" smtClean="0">
                        <a:effectLst/>
                        <a:latin typeface="Times New Roman"/>
                        <a:ea typeface="Calibri"/>
                      </a:endParaRPr>
                    </a:p>
                    <a:p>
                      <a:pPr algn="ctr"/>
                      <a:r>
                        <a:rPr lang="de-DE" sz="1400" dirty="0" smtClean="0"/>
                        <a:t>„</a:t>
                      </a:r>
                      <a:r>
                        <a:rPr lang="de-DE" sz="1400" dirty="0" err="1" smtClean="0"/>
                        <a:t>Preserving</a:t>
                      </a:r>
                      <a:r>
                        <a:rPr lang="de-DE" sz="1400" dirty="0" smtClean="0"/>
                        <a:t> </a:t>
                      </a:r>
                      <a:r>
                        <a:rPr lang="de-DE" sz="1400" dirty="0" err="1" smtClean="0"/>
                        <a:t>resources</a:t>
                      </a:r>
                      <a:r>
                        <a:rPr lang="de-DE" sz="1400" dirty="0" smtClean="0"/>
                        <a:t>“</a:t>
                      </a:r>
                      <a:endParaRPr lang="de-DE" sz="14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930752">
                <a:tc>
                  <a:txBody>
                    <a:bodyPr/>
                    <a:lstStyle/>
                    <a:p>
                      <a:pPr marL="0" algn="l" defTabSz="914400" rtl="0" eaLnBrk="1" latinLnBrk="0" hangingPunct="1"/>
                      <a:r>
                        <a:rPr lang="de-DE" sz="1400" kern="1200" dirty="0" smtClean="0">
                          <a:solidFill>
                            <a:schemeClr val="dk1"/>
                          </a:solidFill>
                          <a:latin typeface="+mn-lt"/>
                          <a:ea typeface="+mn-ea"/>
                          <a:cs typeface="+mn-cs"/>
                        </a:rPr>
                        <a:t>Strategic</a:t>
                      </a:r>
                      <a:r>
                        <a:rPr lang="de-DE" sz="1400" kern="1200" baseline="0" dirty="0" smtClean="0">
                          <a:solidFill>
                            <a:schemeClr val="dk1"/>
                          </a:solidFill>
                          <a:latin typeface="+mn-lt"/>
                          <a:ea typeface="+mn-ea"/>
                          <a:cs typeface="+mn-cs"/>
                        </a:rPr>
                        <a:t> alternatives </a:t>
                      </a:r>
                      <a:r>
                        <a:rPr lang="de-DE" sz="1400" kern="1200" baseline="0" dirty="0" err="1" smtClean="0">
                          <a:solidFill>
                            <a:schemeClr val="dk1"/>
                          </a:solidFill>
                          <a:latin typeface="+mn-lt"/>
                          <a:ea typeface="+mn-ea"/>
                          <a:cs typeface="+mn-cs"/>
                        </a:rPr>
                        <a:t>for</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waste</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transportation</a:t>
                      </a:r>
                      <a:r>
                        <a:rPr lang="de-DE" sz="1400" kern="1200" baseline="0" dirty="0" smtClean="0">
                          <a:solidFill>
                            <a:schemeClr val="dk1"/>
                          </a:solidFill>
                          <a:latin typeface="+mn-lt"/>
                          <a:ea typeface="+mn-ea"/>
                          <a:cs typeface="+mn-cs"/>
                        </a:rPr>
                        <a:t> </a:t>
                      </a:r>
                      <a:r>
                        <a:rPr lang="de-DE" sz="1400" kern="1200" baseline="0" dirty="0" err="1" smtClean="0">
                          <a:solidFill>
                            <a:schemeClr val="dk1"/>
                          </a:solidFill>
                          <a:latin typeface="+mn-lt"/>
                          <a:ea typeface="+mn-ea"/>
                          <a:cs typeface="+mn-cs"/>
                        </a:rPr>
                        <a:t>paths</a:t>
                      </a:r>
                      <a:endParaRPr lang="de-DE" sz="1400" kern="1200" dirty="0">
                        <a:solidFill>
                          <a:schemeClr val="dk1"/>
                        </a:solidFill>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tc>
                  <a:txBody>
                    <a:bodyPr/>
                    <a:lstStyle/>
                    <a:p>
                      <a:pPr marL="0" algn="just" defTabSz="914400" rtl="0" eaLnBrk="1" latinLnBrk="0" hangingPunct="1"/>
                      <a:r>
                        <a:rPr lang="de-DE" sz="1400" kern="1200" dirty="0" err="1" smtClean="0">
                          <a:solidFill>
                            <a:schemeClr val="dk1"/>
                          </a:solidFill>
                          <a:latin typeface="+mn-lt"/>
                          <a:ea typeface="+mn-ea"/>
                          <a:cs typeface="+mn-cs"/>
                        </a:rPr>
                        <a:t>Sustainable</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use</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of</a:t>
                      </a:r>
                      <a:r>
                        <a:rPr lang="de-DE" sz="1400" kern="1200" dirty="0" smtClean="0">
                          <a:solidFill>
                            <a:schemeClr val="dk1"/>
                          </a:solidFill>
                          <a:latin typeface="+mn-lt"/>
                          <a:ea typeface="+mn-ea"/>
                          <a:cs typeface="+mn-cs"/>
                        </a:rPr>
                        <a:t> non-</a:t>
                      </a:r>
                      <a:r>
                        <a:rPr lang="de-DE" sz="1400" kern="1200" dirty="0" err="1" smtClean="0">
                          <a:solidFill>
                            <a:schemeClr val="dk1"/>
                          </a:solidFill>
                          <a:latin typeface="+mn-lt"/>
                          <a:ea typeface="+mn-ea"/>
                          <a:cs typeface="+mn-cs"/>
                        </a:rPr>
                        <a:t>renewable</a:t>
                      </a:r>
                      <a:r>
                        <a:rPr lang="de-DE" sz="1400" kern="1200" dirty="0" smtClean="0">
                          <a:solidFill>
                            <a:schemeClr val="dk1"/>
                          </a:solidFill>
                          <a:latin typeface="+mn-lt"/>
                          <a:ea typeface="+mn-ea"/>
                          <a:cs typeface="+mn-cs"/>
                        </a:rPr>
                        <a:t> </a:t>
                      </a:r>
                      <a:r>
                        <a:rPr lang="de-DE" sz="1400" kern="1200" dirty="0" err="1" smtClean="0">
                          <a:solidFill>
                            <a:schemeClr val="dk1"/>
                          </a:solidFill>
                          <a:latin typeface="+mn-lt"/>
                          <a:ea typeface="+mn-ea"/>
                          <a:cs typeface="+mn-cs"/>
                        </a:rPr>
                        <a:t>sources</a:t>
                      </a:r>
                      <a:endParaRPr lang="de-DE" sz="14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tc>
                  <a:txBody>
                    <a:bodyPr/>
                    <a:lstStyle/>
                    <a:p>
                      <a:pPr algn="just"/>
                      <a:r>
                        <a:rPr lang="de-DE" sz="1400" dirty="0" smtClean="0"/>
                        <a:t>2c.</a:t>
                      </a:r>
                      <a:r>
                        <a:rPr lang="de-DE" sz="1400" baseline="0" dirty="0" smtClean="0"/>
                        <a:t> Share </a:t>
                      </a:r>
                      <a:r>
                        <a:rPr lang="de-DE" sz="1400" baseline="0" dirty="0" err="1" smtClean="0"/>
                        <a:t>of</a:t>
                      </a:r>
                      <a:r>
                        <a:rPr lang="de-DE" sz="1400" baseline="0" dirty="0" smtClean="0"/>
                        <a:t> </a:t>
                      </a:r>
                      <a:r>
                        <a:rPr lang="de-DE" sz="1400" baseline="0" dirty="0" err="1" smtClean="0"/>
                        <a:t>each</a:t>
                      </a:r>
                      <a:r>
                        <a:rPr lang="de-DE" sz="1400" baseline="0" dirty="0" smtClean="0"/>
                        <a:t> </a:t>
                      </a:r>
                      <a:r>
                        <a:rPr lang="de-DE" sz="1400" baseline="0" dirty="0" err="1" smtClean="0"/>
                        <a:t>district</a:t>
                      </a:r>
                      <a:r>
                        <a:rPr lang="de-DE" sz="1400" baseline="0" dirty="0" smtClean="0"/>
                        <a:t> </a:t>
                      </a:r>
                      <a:r>
                        <a:rPr lang="de-DE" sz="1400" baseline="0" dirty="0" err="1" smtClean="0"/>
                        <a:t>area</a:t>
                      </a:r>
                      <a:r>
                        <a:rPr lang="de-DE" sz="1400" baseline="0" dirty="0" smtClean="0"/>
                        <a:t> </a:t>
                      </a:r>
                      <a:r>
                        <a:rPr lang="de-DE" sz="1400" baseline="0" dirty="0" err="1" smtClean="0"/>
                        <a:t>served</a:t>
                      </a:r>
                      <a:r>
                        <a:rPr lang="de-DE" sz="1400" baseline="0" dirty="0" smtClean="0"/>
                        <a:t> per type </a:t>
                      </a:r>
                      <a:r>
                        <a:rPr lang="de-DE" sz="1400" baseline="0" dirty="0" err="1" smtClean="0"/>
                        <a:t>of</a:t>
                      </a:r>
                      <a:r>
                        <a:rPr lang="de-DE" sz="1400" baseline="0" dirty="0" smtClean="0"/>
                        <a:t> </a:t>
                      </a:r>
                      <a:r>
                        <a:rPr lang="de-DE" sz="1400" baseline="0" dirty="0" err="1" smtClean="0"/>
                        <a:t>vehicles</a:t>
                      </a:r>
                      <a:r>
                        <a:rPr lang="de-DE" sz="1400" baseline="0" dirty="0" smtClean="0"/>
                        <a:t> </a:t>
                      </a:r>
                      <a:r>
                        <a:rPr lang="de-DE" sz="1400" baseline="0" dirty="0" err="1" smtClean="0"/>
                        <a:t>with</a:t>
                      </a:r>
                      <a:r>
                        <a:rPr lang="de-DE" sz="1400" baseline="0" dirty="0" smtClean="0"/>
                        <a:t> non-fossil </a:t>
                      </a:r>
                      <a:r>
                        <a:rPr lang="de-DE" sz="1400" baseline="0" dirty="0" err="1" smtClean="0"/>
                        <a:t>fuel</a:t>
                      </a:r>
                      <a:endParaRPr lang="de-DE"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latinLnBrk="0" hangingPunct="1"/>
                      <a:endParaRPr lang="de-DE" sz="14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tc>
                  <a:txBody>
                    <a:bodyPr/>
                    <a:lstStyle/>
                    <a:p>
                      <a:pPr marL="0" algn="ctr" defTabSz="914400" rtl="0" eaLnBrk="1" latinLnBrk="0" hangingPunct="1"/>
                      <a:r>
                        <a:rPr lang="de-DE" sz="1400" kern="1200" dirty="0" smtClean="0">
                          <a:solidFill>
                            <a:schemeClr val="dk1"/>
                          </a:solidFill>
                          <a:latin typeface="+mn-lt"/>
                          <a:ea typeface="+mn-ea"/>
                          <a:cs typeface="+mn-cs"/>
                        </a:rPr>
                        <a:t>x</a:t>
                      </a:r>
                      <a:endParaRPr lang="de-DE" sz="14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latinLnBrk="0" hangingPunct="1"/>
                      <a:endParaRPr lang="de-DE" sz="140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5"/>
                  </a:ext>
                </a:extLst>
              </a:tr>
            </a:tbl>
          </a:graphicData>
        </a:graphic>
      </p:graphicFrame>
      <p:sp>
        <p:nvSpPr>
          <p:cNvPr id="30" name="Rounded Rectangle 29"/>
          <p:cNvSpPr/>
          <p:nvPr/>
        </p:nvSpPr>
        <p:spPr>
          <a:xfrm>
            <a:off x="323529" y="1876762"/>
            <a:ext cx="1440159" cy="374441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chemeClr val="tx1"/>
              </a:solidFill>
            </a:endParaRPr>
          </a:p>
          <a:p>
            <a:pPr algn="ctr"/>
            <a:endParaRPr lang="de-DE" b="1" dirty="0" smtClean="0">
              <a:solidFill>
                <a:schemeClr val="tx1"/>
              </a:solidFill>
            </a:endParaRPr>
          </a:p>
          <a:p>
            <a:pPr algn="ctr"/>
            <a:endParaRPr lang="de-DE" b="1" dirty="0" smtClean="0">
              <a:solidFill>
                <a:schemeClr val="tx1"/>
              </a:solidFill>
            </a:endParaRPr>
          </a:p>
          <a:p>
            <a:pPr algn="ctr"/>
            <a:r>
              <a:rPr lang="de-DE" dirty="0" smtClean="0">
                <a:solidFill>
                  <a:schemeClr val="tx1"/>
                </a:solidFill>
              </a:rPr>
              <a:t>3 </a:t>
            </a:r>
          </a:p>
          <a:p>
            <a:pPr algn="ctr"/>
            <a:r>
              <a:rPr lang="de-DE" dirty="0" smtClean="0">
                <a:solidFill>
                  <a:schemeClr val="tx1"/>
                </a:solidFill>
              </a:rPr>
              <a:t>Goals</a:t>
            </a:r>
          </a:p>
          <a:p>
            <a:pPr algn="ctr"/>
            <a:endParaRPr lang="de-DE" dirty="0" smtClean="0">
              <a:solidFill>
                <a:schemeClr val="tx1"/>
              </a:solidFill>
            </a:endParaRPr>
          </a:p>
          <a:p>
            <a:pPr algn="ctr"/>
            <a:r>
              <a:rPr lang="de-DE" dirty="0" smtClean="0">
                <a:solidFill>
                  <a:schemeClr val="tx1"/>
                </a:solidFill>
              </a:rPr>
              <a:t>15 </a:t>
            </a:r>
          </a:p>
          <a:p>
            <a:pPr algn="ctr"/>
            <a:r>
              <a:rPr lang="de-DE" dirty="0" smtClean="0">
                <a:solidFill>
                  <a:schemeClr val="tx1"/>
                </a:solidFill>
              </a:rPr>
              <a:t>Rules</a:t>
            </a:r>
          </a:p>
          <a:p>
            <a:pPr algn="ctr"/>
            <a:endParaRPr lang="de-DE" b="1" dirty="0" smtClean="0">
              <a:solidFill>
                <a:schemeClr val="tx1"/>
              </a:solidFill>
            </a:endParaRPr>
          </a:p>
          <a:p>
            <a:pPr algn="ctr"/>
            <a:endParaRPr lang="de-DE" b="1" dirty="0" smtClean="0">
              <a:solidFill>
                <a:schemeClr val="tx1"/>
              </a:solidFill>
            </a:endParaRPr>
          </a:p>
          <a:p>
            <a:pPr algn="ctr"/>
            <a:r>
              <a:rPr lang="de-DE" dirty="0" smtClean="0">
                <a:solidFill>
                  <a:schemeClr val="tx1"/>
                </a:solidFill>
              </a:rPr>
              <a:t>9 </a:t>
            </a:r>
          </a:p>
          <a:p>
            <a:pPr algn="ctr"/>
            <a:r>
              <a:rPr lang="de-DE" dirty="0" err="1" smtClean="0">
                <a:solidFill>
                  <a:schemeClr val="tx1"/>
                </a:solidFill>
              </a:rPr>
              <a:t>Criteria</a:t>
            </a:r>
            <a:endParaRPr lang="de-DE" dirty="0" smtClean="0">
              <a:solidFill>
                <a:schemeClr val="tx1"/>
              </a:solidFill>
            </a:endParaRPr>
          </a:p>
          <a:p>
            <a:pPr algn="ctr"/>
            <a:endParaRPr lang="de-DE" sz="1600" dirty="0">
              <a:solidFill>
                <a:schemeClr val="tx1"/>
              </a:solidFill>
            </a:endParaRPr>
          </a:p>
          <a:p>
            <a:pPr algn="ctr"/>
            <a:r>
              <a:rPr lang="de-DE" dirty="0" smtClean="0">
                <a:solidFill>
                  <a:schemeClr val="tx1"/>
                </a:solidFill>
              </a:rPr>
              <a:t>18 </a:t>
            </a:r>
            <a:r>
              <a:rPr lang="de-DE" dirty="0" err="1" smtClean="0">
                <a:solidFill>
                  <a:schemeClr val="tx1"/>
                </a:solidFill>
              </a:rPr>
              <a:t>Indicators</a:t>
            </a:r>
            <a:endParaRPr lang="de-DE" dirty="0" smtClean="0">
              <a:solidFill>
                <a:schemeClr val="tx1"/>
              </a:solidFill>
            </a:endParaRPr>
          </a:p>
          <a:p>
            <a:pPr algn="ctr"/>
            <a:endParaRPr lang="de-DE" b="1" dirty="0" smtClean="0">
              <a:solidFill>
                <a:schemeClr val="tx1"/>
              </a:solidFill>
            </a:endParaRPr>
          </a:p>
          <a:p>
            <a:pPr algn="ctr"/>
            <a:r>
              <a:rPr lang="de-DE" sz="1600" dirty="0" smtClean="0"/>
              <a:t> </a:t>
            </a:r>
          </a:p>
        </p:txBody>
      </p:sp>
      <p:sp>
        <p:nvSpPr>
          <p:cNvPr id="32" name="Rounded Rectangle 31"/>
          <p:cNvSpPr/>
          <p:nvPr/>
        </p:nvSpPr>
        <p:spPr>
          <a:xfrm>
            <a:off x="323529" y="1876762"/>
            <a:ext cx="1440159"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ICoS</a:t>
            </a:r>
            <a:endParaRPr lang="de-DE" dirty="0"/>
          </a:p>
        </p:txBody>
      </p:sp>
      <p:sp>
        <p:nvSpPr>
          <p:cNvPr id="33" name="Rounded Rectangle 32"/>
          <p:cNvSpPr/>
          <p:nvPr/>
        </p:nvSpPr>
        <p:spPr>
          <a:xfrm>
            <a:off x="323529" y="3714155"/>
            <a:ext cx="144016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Case-</a:t>
            </a:r>
            <a:r>
              <a:rPr lang="de-DE" dirty="0" err="1" smtClean="0"/>
              <a:t>study</a:t>
            </a:r>
            <a:endParaRPr lang="de-DE" dirty="0"/>
          </a:p>
        </p:txBody>
      </p:sp>
      <p:sp>
        <p:nvSpPr>
          <p:cNvPr id="35" name="TextBox 34"/>
          <p:cNvSpPr txBox="1"/>
          <p:nvPr/>
        </p:nvSpPr>
        <p:spPr>
          <a:xfrm rot="16200000">
            <a:off x="981132" y="3663644"/>
            <a:ext cx="2123658" cy="369332"/>
          </a:xfrm>
          <a:prstGeom prst="rect">
            <a:avLst/>
          </a:prstGeom>
          <a:noFill/>
        </p:spPr>
        <p:txBody>
          <a:bodyPr vert="vert" wrap="square" rtlCol="0">
            <a:spAutoFit/>
          </a:bodyPr>
          <a:lstStyle/>
          <a:p>
            <a:r>
              <a:rPr lang="de-DE" b="1" dirty="0" smtClean="0"/>
              <a:t>E</a:t>
            </a:r>
          </a:p>
          <a:p>
            <a:r>
              <a:rPr lang="de-DE" b="1" dirty="0" smtClean="0"/>
              <a:t>X</a:t>
            </a:r>
          </a:p>
          <a:p>
            <a:r>
              <a:rPr lang="de-DE" b="1" dirty="0" smtClean="0"/>
              <a:t>C</a:t>
            </a:r>
          </a:p>
          <a:p>
            <a:r>
              <a:rPr lang="de-DE" b="1" dirty="0" smtClean="0"/>
              <a:t>E</a:t>
            </a:r>
          </a:p>
          <a:p>
            <a:r>
              <a:rPr lang="de-DE" b="1" dirty="0" smtClean="0"/>
              <a:t>R</a:t>
            </a:r>
          </a:p>
          <a:p>
            <a:r>
              <a:rPr lang="de-DE" b="1" dirty="0" smtClean="0"/>
              <a:t>P</a:t>
            </a:r>
          </a:p>
          <a:p>
            <a:r>
              <a:rPr lang="de-DE" b="1" dirty="0"/>
              <a:t>T</a:t>
            </a:r>
          </a:p>
        </p:txBody>
      </p:sp>
      <p:sp>
        <p:nvSpPr>
          <p:cNvPr id="11" name="TextBox 10"/>
          <p:cNvSpPr txBox="1"/>
          <p:nvPr/>
        </p:nvSpPr>
        <p:spPr>
          <a:xfrm>
            <a:off x="2123728" y="5661248"/>
            <a:ext cx="6678707" cy="246221"/>
          </a:xfrm>
          <a:prstGeom prst="rect">
            <a:avLst/>
          </a:prstGeom>
          <a:noFill/>
        </p:spPr>
        <p:txBody>
          <a:bodyPr wrap="square" rtlCol="0">
            <a:spAutoFit/>
          </a:bodyPr>
          <a:lstStyle/>
          <a:p>
            <a:r>
              <a:rPr lang="de-DE" sz="1000" b="1" dirty="0" smtClean="0"/>
              <a:t>*Target:  </a:t>
            </a:r>
            <a:r>
              <a:rPr lang="de-DE" sz="1000" dirty="0" err="1" smtClean="0"/>
              <a:t>level</a:t>
            </a:r>
            <a:r>
              <a:rPr lang="de-DE" sz="1000" dirty="0" smtClean="0"/>
              <a:t> </a:t>
            </a:r>
            <a:r>
              <a:rPr lang="de-DE" sz="1000" dirty="0" err="1" smtClean="0"/>
              <a:t>of</a:t>
            </a:r>
            <a:r>
              <a:rPr lang="de-DE" sz="1000" dirty="0" smtClean="0"/>
              <a:t> </a:t>
            </a:r>
            <a:r>
              <a:rPr lang="de-DE" sz="1000" dirty="0" err="1" smtClean="0"/>
              <a:t>development</a:t>
            </a:r>
            <a:r>
              <a:rPr lang="de-DE" sz="1000" dirty="0"/>
              <a:t> </a:t>
            </a:r>
            <a:r>
              <a:rPr lang="de-DE" sz="1000" dirty="0" smtClean="0"/>
              <a:t> </a:t>
            </a:r>
            <a:r>
              <a:rPr lang="de-DE" sz="1000" b="1" dirty="0" smtClean="0"/>
              <a:t>0 (</a:t>
            </a:r>
            <a:r>
              <a:rPr lang="de-DE" sz="1000" b="1" dirty="0" err="1" smtClean="0"/>
              <a:t>weak</a:t>
            </a:r>
            <a:r>
              <a:rPr lang="de-DE" sz="1000" b="1" dirty="0" smtClean="0"/>
              <a:t>)</a:t>
            </a:r>
            <a:r>
              <a:rPr lang="de-DE" sz="1000" dirty="0" smtClean="0"/>
              <a:t>: 0-35%   </a:t>
            </a:r>
            <a:r>
              <a:rPr lang="de-DE" sz="1000" b="1" dirty="0" smtClean="0"/>
              <a:t>2 (intermediate): </a:t>
            </a:r>
            <a:r>
              <a:rPr lang="de-DE" sz="1000" dirty="0" smtClean="0"/>
              <a:t>35-65%  </a:t>
            </a:r>
            <a:r>
              <a:rPr lang="de-DE" sz="1000" b="1" dirty="0" smtClean="0"/>
              <a:t>5 (</a:t>
            </a:r>
            <a:r>
              <a:rPr lang="de-DE" sz="1000" b="1" dirty="0" err="1" smtClean="0"/>
              <a:t>advanced</a:t>
            </a:r>
            <a:r>
              <a:rPr lang="de-DE" sz="1000" b="1" dirty="0" smtClean="0"/>
              <a:t>)</a:t>
            </a:r>
            <a:r>
              <a:rPr lang="de-DE" sz="1000" dirty="0" smtClean="0"/>
              <a:t>: &lt; 65%</a:t>
            </a:r>
            <a:endParaRPr lang="de-DE" sz="1000" dirty="0"/>
          </a:p>
        </p:txBody>
      </p:sp>
      <p:sp>
        <p:nvSpPr>
          <p:cNvPr id="3" name="Rectangle 2"/>
          <p:cNvSpPr/>
          <p:nvPr/>
        </p:nvSpPr>
        <p:spPr>
          <a:xfrm>
            <a:off x="136145" y="5969622"/>
            <a:ext cx="8726225" cy="400110"/>
          </a:xfrm>
          <a:prstGeom prst="rect">
            <a:avLst/>
          </a:prstGeom>
        </p:spPr>
        <p:txBody>
          <a:bodyPr wrap="square">
            <a:spAutoFit/>
          </a:bodyPr>
          <a:lstStyle/>
          <a:p>
            <a:r>
              <a:rPr lang="en-GB" sz="1000" dirty="0" smtClean="0"/>
              <a:t>Fuss, M.; Vasconcelos, B.R.T.; Poganietz, W-R. (2018) Designing a framework for municipal solid waste management towards sustainability in emerging-economy countries - An application to a case study in Belo Horizonte (Brazil). </a:t>
            </a:r>
            <a:r>
              <a:rPr lang="pt-BR" sz="1000" i="1" dirty="0" smtClean="0"/>
              <a:t>Journal of Cleaner Production</a:t>
            </a:r>
            <a:r>
              <a:rPr lang="pt-BR" sz="1000" dirty="0" smtClean="0"/>
              <a:t>(178): 655–664</a:t>
            </a:r>
            <a:endParaRPr lang="en-US" sz="1000" dirty="0"/>
          </a:p>
        </p:txBody>
      </p:sp>
    </p:spTree>
    <p:extLst>
      <p:ext uri="{BB962C8B-B14F-4D97-AF65-F5344CB8AC3E}">
        <p14:creationId xmlns:p14="http://schemas.microsoft.com/office/powerpoint/2010/main" val="201930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Core </a:t>
            </a:r>
            <a:r>
              <a:rPr lang="de-DE" dirty="0" err="1" smtClean="0"/>
              <a:t>findings</a:t>
            </a:r>
            <a:endParaRPr lang="en-US" dirty="0"/>
          </a:p>
        </p:txBody>
      </p:sp>
      <p:graphicFrame>
        <p:nvGraphicFramePr>
          <p:cNvPr id="4" name="Content Placeholder 3"/>
          <p:cNvGraphicFramePr>
            <a:graphicFrameLocks noGrp="1"/>
          </p:cNvGraphicFramePr>
          <p:nvPr>
            <p:ph idx="1"/>
            <p:extLst/>
          </p:nvPr>
        </p:nvGraphicFramePr>
        <p:xfrm>
          <a:off x="392113" y="1198563"/>
          <a:ext cx="8356600" cy="4894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82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Concluding</a:t>
            </a:r>
            <a:r>
              <a:rPr lang="de-DE" dirty="0" smtClean="0"/>
              <a:t> </a:t>
            </a:r>
            <a:r>
              <a:rPr lang="de-DE" dirty="0" err="1" smtClean="0"/>
              <a:t>remarks</a:t>
            </a:r>
            <a:endParaRPr lang="en-US" dirty="0"/>
          </a:p>
        </p:txBody>
      </p:sp>
      <p:sp>
        <p:nvSpPr>
          <p:cNvPr id="4" name="Richtungspfeil 6"/>
          <p:cNvSpPr/>
          <p:nvPr>
            <p:custDataLst>
              <p:tags r:id="rId1"/>
            </p:custDataLst>
          </p:nvPr>
        </p:nvSpPr>
        <p:spPr bwMode="auto">
          <a:xfrm rot="5400000">
            <a:off x="1170633" y="565175"/>
            <a:ext cx="1185862" cy="2736552"/>
          </a:xfrm>
          <a:prstGeom prst="homePlate">
            <a:avLst>
              <a:gd name="adj" fmla="val 21792"/>
            </a:avLst>
          </a:prstGeom>
          <a:solidFill>
            <a:schemeClr val="accent1"/>
          </a:solidFill>
          <a:ln w="9525" cap="flat" cmpd="sng" algn="ctr">
            <a:solidFill>
              <a:srgbClr val="FFFFFF"/>
            </a:solidFill>
            <a:prstDash val="solid"/>
            <a:miter lim="800000"/>
            <a:headEnd type="none" w="med" len="med"/>
            <a:tailEnd type="none" w="med" len="med"/>
          </a:ln>
          <a:effectLst/>
        </p:spPr>
        <p:txBody>
          <a:bodyPr vert="vert270" lIns="90000" tIns="46800" rIns="90000" bIns="46800" anchor="ctr"/>
          <a:lstStyle/>
          <a:p>
            <a:pPr algn="ctr">
              <a:spcBef>
                <a:spcPct val="0"/>
              </a:spcBef>
              <a:spcAft>
                <a:spcPct val="0"/>
              </a:spcAft>
              <a:buClrTx/>
            </a:pPr>
            <a:r>
              <a:rPr lang="en-GB" dirty="0" smtClean="0">
                <a:solidFill>
                  <a:schemeClr val="bg1"/>
                </a:solidFill>
                <a:latin typeface="+mj-lt"/>
                <a:cs typeface="Calibri Light" panose="020F0302020204030204" pitchFamily="34" charset="0"/>
              </a:rPr>
              <a:t>①</a:t>
            </a:r>
          </a:p>
          <a:p>
            <a:pPr algn="ctr">
              <a:spcBef>
                <a:spcPct val="0"/>
              </a:spcBef>
              <a:spcAft>
                <a:spcPct val="0"/>
              </a:spcAft>
              <a:buClrTx/>
            </a:pPr>
            <a:r>
              <a:rPr lang="en-GB" b="1" dirty="0" smtClean="0">
                <a:solidFill>
                  <a:schemeClr val="bg1"/>
                </a:solidFill>
                <a:latin typeface="+mj-lt"/>
                <a:cs typeface="Calibri Light" panose="020F0302020204030204" pitchFamily="34" charset="0"/>
              </a:rPr>
              <a:t>Socio-integration, CE and sustainability </a:t>
            </a:r>
          </a:p>
        </p:txBody>
      </p:sp>
      <p:sp>
        <p:nvSpPr>
          <p:cNvPr id="5" name="Eingekerbter Richtungspfeil 7"/>
          <p:cNvSpPr/>
          <p:nvPr>
            <p:custDataLst>
              <p:tags r:id="rId2"/>
            </p:custDataLst>
          </p:nvPr>
        </p:nvSpPr>
        <p:spPr bwMode="auto">
          <a:xfrm rot="5400000">
            <a:off x="999370" y="2248854"/>
            <a:ext cx="1528388" cy="2736552"/>
          </a:xfrm>
          <a:prstGeom prst="chevron">
            <a:avLst>
              <a:gd name="adj" fmla="val 22412"/>
            </a:avLst>
          </a:prstGeom>
          <a:solidFill>
            <a:schemeClr val="accent1"/>
          </a:solidFill>
          <a:ln w="9525" cap="flat" cmpd="sng" algn="ctr">
            <a:solidFill>
              <a:srgbClr val="FFFFFF"/>
            </a:solidFill>
            <a:prstDash val="solid"/>
            <a:miter lim="800000"/>
            <a:headEnd type="none" w="med" len="med"/>
            <a:tailEnd type="none" w="med" len="med"/>
          </a:ln>
          <a:effectLst/>
        </p:spPr>
        <p:txBody>
          <a:bodyPr vert="vert270" lIns="90000" tIns="46800" rIns="90000" bIns="46800" anchor="ctr"/>
          <a:lstStyle/>
          <a:p>
            <a:pPr algn="ctr"/>
            <a:r>
              <a:rPr lang="en-GB" dirty="0" smtClean="0">
                <a:solidFill>
                  <a:schemeClr val="bg1"/>
                </a:solidFill>
                <a:cs typeface="Calibri Light" panose="020F0302020204030204" pitchFamily="34" charset="0"/>
              </a:rPr>
              <a:t>②</a:t>
            </a:r>
          </a:p>
          <a:p>
            <a:pPr algn="ctr"/>
            <a:r>
              <a:rPr lang="en-GB" b="1" dirty="0">
                <a:solidFill>
                  <a:schemeClr val="bg1"/>
                </a:solidFill>
                <a:cs typeface="Calibri Light" panose="020F0302020204030204" pitchFamily="34" charset="0"/>
              </a:rPr>
              <a:t>Interacting stakeholders and decision </a:t>
            </a:r>
            <a:r>
              <a:rPr lang="en-GB" b="1" dirty="0" smtClean="0">
                <a:solidFill>
                  <a:schemeClr val="bg1"/>
                </a:solidFill>
                <a:cs typeface="Calibri Light" panose="020F0302020204030204" pitchFamily="34" charset="0"/>
              </a:rPr>
              <a:t>makers</a:t>
            </a:r>
            <a:r>
              <a:rPr lang="en-GB" b="1" dirty="0" smtClean="0">
                <a:solidFill>
                  <a:schemeClr val="bg1"/>
                </a:solidFill>
                <a:latin typeface="+mj-lt"/>
                <a:cs typeface="Calibri Light" panose="020F0302020204030204" pitchFamily="34" charset="0"/>
              </a:rPr>
              <a:t> </a:t>
            </a:r>
          </a:p>
        </p:txBody>
      </p:sp>
      <p:sp>
        <p:nvSpPr>
          <p:cNvPr id="6" name="Eingekerbter Richtungspfeil 9"/>
          <p:cNvSpPr/>
          <p:nvPr>
            <p:custDataLst>
              <p:tags r:id="rId3"/>
            </p:custDataLst>
          </p:nvPr>
        </p:nvSpPr>
        <p:spPr bwMode="auto">
          <a:xfrm rot="5400000">
            <a:off x="1043485" y="4148957"/>
            <a:ext cx="1440157" cy="2736552"/>
          </a:xfrm>
          <a:prstGeom prst="chevron">
            <a:avLst>
              <a:gd name="adj" fmla="val 22412"/>
            </a:avLst>
          </a:prstGeom>
          <a:solidFill>
            <a:schemeClr val="accent1"/>
          </a:solidFill>
          <a:ln w="9525" cap="flat" cmpd="sng" algn="ctr">
            <a:solidFill>
              <a:srgbClr val="FFFFFF"/>
            </a:solidFill>
            <a:prstDash val="solid"/>
            <a:miter lim="800000"/>
            <a:headEnd type="none" w="med" len="med"/>
            <a:tailEnd type="none" w="med" len="med"/>
          </a:ln>
          <a:effectLst/>
        </p:spPr>
        <p:txBody>
          <a:bodyPr vert="vert270" lIns="90000" tIns="46800" rIns="90000" bIns="46800" anchor="t"/>
          <a:lstStyle/>
          <a:p>
            <a:pPr algn="ctr"/>
            <a:r>
              <a:rPr lang="en-GB" dirty="0" smtClean="0">
                <a:solidFill>
                  <a:schemeClr val="bg1"/>
                </a:solidFill>
                <a:cs typeface="Calibri Light" panose="020F0302020204030204" pitchFamily="34" charset="0"/>
              </a:rPr>
              <a:t>③</a:t>
            </a:r>
            <a:endParaRPr lang="en-GB" b="1" dirty="0" smtClean="0">
              <a:solidFill>
                <a:schemeClr val="bg1"/>
              </a:solidFill>
              <a:latin typeface="+mj-lt"/>
              <a:cs typeface="Calibri Light" panose="020F0302020204030204" pitchFamily="34" charset="0"/>
            </a:endParaRPr>
          </a:p>
          <a:p>
            <a:pPr algn="ctr">
              <a:spcBef>
                <a:spcPct val="0"/>
              </a:spcBef>
              <a:spcAft>
                <a:spcPct val="0"/>
              </a:spcAft>
            </a:pPr>
            <a:r>
              <a:rPr lang="en-GB" b="1" dirty="0" smtClean="0">
                <a:solidFill>
                  <a:schemeClr val="bg1"/>
                </a:solidFill>
                <a:latin typeface="+mj-lt"/>
                <a:cs typeface="Calibri Light" panose="020F0302020204030204" pitchFamily="34" charset="0"/>
              </a:rPr>
              <a:t>Recommendations for emerging-countries</a:t>
            </a:r>
            <a:endParaRPr lang="en-GB" b="1" dirty="0">
              <a:solidFill>
                <a:schemeClr val="bg1"/>
              </a:solidFill>
              <a:latin typeface="+mj-lt"/>
              <a:cs typeface="Calibri Light" panose="020F0302020204030204" pitchFamily="34" charset="0"/>
            </a:endParaRPr>
          </a:p>
        </p:txBody>
      </p:sp>
      <p:sp>
        <p:nvSpPr>
          <p:cNvPr id="7" name="Rectangle 3"/>
          <p:cNvSpPr txBox="1">
            <a:spLocks noChangeArrowheads="1"/>
          </p:cNvSpPr>
          <p:nvPr>
            <p:custDataLst>
              <p:tags r:id="rId4"/>
            </p:custDataLst>
          </p:nvPr>
        </p:nvSpPr>
        <p:spPr bwMode="auto">
          <a:xfrm>
            <a:off x="3203848" y="1360238"/>
            <a:ext cx="5544859" cy="925542"/>
          </a:xfrm>
          <a:prstGeom prst="rect">
            <a:avLst/>
          </a:prstGeom>
          <a:noFill/>
          <a:ln w="6350" cap="flat" cmpd="sng" algn="ctr">
            <a:solidFill>
              <a:srgbClr val="005F80"/>
            </a:solidFill>
            <a:prstDash val="dash"/>
            <a:miter lim="800000"/>
            <a:headEnd type="none" w="med" len="med"/>
            <a:tailEnd type="none" w="med" len="med"/>
          </a:ln>
          <a:effectLst/>
        </p:spPr>
        <p:txBody>
          <a:bodyPr vert="horz" wrap="square" lIns="108000" tIns="36000" rIns="108000" bIns="36000" numCol="1" anchor="ctr"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lgn="just">
              <a:buClrTx/>
              <a:buSzPct val="100000"/>
              <a:buFont typeface="Arial" panose="020B0604020202020204" pitchFamily="34" charset="0"/>
              <a:buChar char="•"/>
            </a:pPr>
            <a:r>
              <a:rPr lang="en-US" sz="1400" dirty="0">
                <a:cs typeface="Calibri Light" panose="020F0302020204030204" pitchFamily="34" charset="0"/>
              </a:rPr>
              <a:t>The collaboration guarantees no </a:t>
            </a:r>
            <a:r>
              <a:rPr lang="en-US" sz="1400" b="1" dirty="0">
                <a:solidFill>
                  <a:schemeClr val="accent1"/>
                </a:solidFill>
                <a:cs typeface="Calibri Light" panose="020F0302020204030204" pitchFamily="34" charset="0"/>
              </a:rPr>
              <a:t>child labor</a:t>
            </a:r>
            <a:r>
              <a:rPr lang="en-US" sz="1400" dirty="0">
                <a:cs typeface="Calibri Light" panose="020F0302020204030204" pitchFamily="34" charset="0"/>
              </a:rPr>
              <a:t>, assists in securing an </a:t>
            </a:r>
            <a:r>
              <a:rPr lang="en-US" sz="1400" b="1" dirty="0">
                <a:solidFill>
                  <a:schemeClr val="accent1"/>
                </a:solidFill>
                <a:cs typeface="Calibri Light" panose="020F0302020204030204" pitchFamily="34" charset="0"/>
              </a:rPr>
              <a:t>autonomous existence </a:t>
            </a:r>
            <a:r>
              <a:rPr lang="en-US" sz="1400" dirty="0">
                <a:cs typeface="Calibri Light" panose="020F0302020204030204" pitchFamily="34" charset="0"/>
              </a:rPr>
              <a:t>(rule of ISMSW) through </a:t>
            </a:r>
            <a:r>
              <a:rPr lang="en-US" sz="1400" b="1" dirty="0">
                <a:solidFill>
                  <a:schemeClr val="accent1"/>
                </a:solidFill>
                <a:cs typeface="Calibri Light" panose="020F0302020204030204" pitchFamily="34" charset="0"/>
              </a:rPr>
              <a:t>fair income </a:t>
            </a:r>
            <a:r>
              <a:rPr lang="en-US" sz="1400" dirty="0">
                <a:cs typeface="Calibri Light" panose="020F0302020204030204" pitchFamily="34" charset="0"/>
              </a:rPr>
              <a:t>based </a:t>
            </a:r>
            <a:r>
              <a:rPr lang="en-US" sz="1400" b="1" dirty="0">
                <a:solidFill>
                  <a:schemeClr val="accent1"/>
                </a:solidFill>
                <a:cs typeface="Calibri Light" panose="020F0302020204030204" pitchFamily="34" charset="0"/>
              </a:rPr>
              <a:t>on minimum local salary, </a:t>
            </a:r>
            <a:r>
              <a:rPr lang="en-US" sz="1400" dirty="0">
                <a:cs typeface="Calibri Light" panose="020F0302020204030204" pitchFamily="34" charset="0"/>
              </a:rPr>
              <a:t>and additionally avoids competitive efforts among waste pickers in </a:t>
            </a:r>
            <a:r>
              <a:rPr lang="en-US" sz="1400" dirty="0" smtClean="0">
                <a:cs typeface="Calibri Light" panose="020F0302020204030204" pitchFamily="34" charset="0"/>
              </a:rPr>
              <a:t>cooperatives.</a:t>
            </a:r>
            <a:endParaRPr lang="en-US" sz="1400" dirty="0">
              <a:cs typeface="Calibri Light" panose="020F0302020204030204" pitchFamily="34" charset="0"/>
            </a:endParaRPr>
          </a:p>
        </p:txBody>
      </p:sp>
      <p:sp>
        <p:nvSpPr>
          <p:cNvPr id="8" name="Rectangle 3"/>
          <p:cNvSpPr txBox="1">
            <a:spLocks noChangeArrowheads="1"/>
          </p:cNvSpPr>
          <p:nvPr>
            <p:custDataLst>
              <p:tags r:id="rId5"/>
            </p:custDataLst>
          </p:nvPr>
        </p:nvSpPr>
        <p:spPr bwMode="auto">
          <a:xfrm>
            <a:off x="3203848" y="3068960"/>
            <a:ext cx="5544859" cy="925542"/>
          </a:xfrm>
          <a:prstGeom prst="rect">
            <a:avLst/>
          </a:prstGeom>
          <a:noFill/>
          <a:ln w="6350" cap="flat" cmpd="sng" algn="ctr">
            <a:solidFill>
              <a:srgbClr val="005F80"/>
            </a:solidFill>
            <a:prstDash val="dash"/>
            <a:miter lim="800000"/>
            <a:headEnd type="none" w="med" len="med"/>
            <a:tailEnd type="none" w="med" len="med"/>
          </a:ln>
          <a:effectLst/>
        </p:spPr>
        <p:txBody>
          <a:bodyPr vert="horz" wrap="square" lIns="108000" tIns="36000" rIns="108000" bIns="36000" numCol="1" anchor="ctr"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lgn="just">
              <a:buClrTx/>
              <a:buSzPct val="100000"/>
              <a:buFont typeface="Arial" panose="020B0604020202020204" pitchFamily="34" charset="0"/>
              <a:buChar char="•"/>
            </a:pPr>
            <a:r>
              <a:rPr lang="en-US" sz="1400" dirty="0">
                <a:cs typeface="Calibri Light" panose="020F0302020204030204" pitchFamily="34" charset="0"/>
              </a:rPr>
              <a:t>Joint constructing and applying the Municipal Solid Waste Diagram helped to improve the acceptance of </a:t>
            </a:r>
            <a:r>
              <a:rPr lang="en-US" sz="1400" b="1" dirty="0">
                <a:solidFill>
                  <a:schemeClr val="accent1"/>
                </a:solidFill>
                <a:cs typeface="Calibri Light" panose="020F0302020204030204" pitchFamily="34" charset="0"/>
              </a:rPr>
              <a:t>actions vs. integrated sustainability </a:t>
            </a:r>
            <a:r>
              <a:rPr lang="en-US" sz="1400" dirty="0">
                <a:cs typeface="Calibri Light" panose="020F0302020204030204" pitchFamily="34" charset="0"/>
              </a:rPr>
              <a:t>by stakeholders and decision-makers in Belo Horizonte</a:t>
            </a:r>
            <a:r>
              <a:rPr lang="en-US" sz="1400" dirty="0" smtClean="0">
                <a:cs typeface="Calibri Light" panose="020F0302020204030204" pitchFamily="34" charset="0"/>
              </a:rPr>
              <a:t>.</a:t>
            </a:r>
            <a:r>
              <a:rPr lang="en-US" sz="1400" dirty="0" smtClean="0">
                <a:latin typeface="+mj-lt"/>
                <a:cs typeface="Calibri Light" panose="020F0302020204030204" pitchFamily="34" charset="0"/>
              </a:rPr>
              <a:t> </a:t>
            </a:r>
            <a:endParaRPr lang="en-GB" sz="1400" dirty="0">
              <a:latin typeface="+mj-lt"/>
              <a:cs typeface="Calibri Light" panose="020F0302020204030204" pitchFamily="34" charset="0"/>
            </a:endParaRPr>
          </a:p>
        </p:txBody>
      </p:sp>
      <p:sp>
        <p:nvSpPr>
          <p:cNvPr id="9" name="Rectangle 3"/>
          <p:cNvSpPr txBox="1">
            <a:spLocks noChangeArrowheads="1"/>
          </p:cNvSpPr>
          <p:nvPr>
            <p:custDataLst>
              <p:tags r:id="rId6"/>
            </p:custDataLst>
          </p:nvPr>
        </p:nvSpPr>
        <p:spPr bwMode="auto">
          <a:xfrm>
            <a:off x="3203847" y="4869160"/>
            <a:ext cx="5544859" cy="1046835"/>
          </a:xfrm>
          <a:prstGeom prst="rect">
            <a:avLst/>
          </a:prstGeom>
          <a:noFill/>
          <a:ln w="6350" cap="flat" cmpd="sng" algn="ctr">
            <a:solidFill>
              <a:srgbClr val="005F80"/>
            </a:solidFill>
            <a:prstDash val="dash"/>
            <a:miter lim="800000"/>
            <a:headEnd type="none" w="med" len="med"/>
            <a:tailEnd type="none" w="med" len="med"/>
          </a:ln>
          <a:effectLst/>
        </p:spPr>
        <p:txBody>
          <a:bodyPr vert="horz" wrap="square" lIns="108000" tIns="36000" rIns="108000" bIns="36000" numCol="1" anchor="ctr"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lgn="just">
              <a:buClrTx/>
              <a:buSzPct val="100000"/>
              <a:buFont typeface="Arial" panose="020B0604020202020204" pitchFamily="34" charset="0"/>
              <a:buChar char="•"/>
            </a:pPr>
            <a:r>
              <a:rPr lang="en-GB" sz="1400" dirty="0" smtClean="0">
                <a:latin typeface="+mj-lt"/>
                <a:cs typeface="Calibri Light" panose="020F0302020204030204" pitchFamily="34" charset="0"/>
              </a:rPr>
              <a:t>Recognize </a:t>
            </a:r>
            <a:r>
              <a:rPr lang="en-GB" sz="1400" b="1" dirty="0" smtClean="0">
                <a:solidFill>
                  <a:schemeClr val="accent1"/>
                </a:solidFill>
                <a:latin typeface="+mj-lt"/>
                <a:cs typeface="Calibri Light" panose="020F0302020204030204" pitchFamily="34" charset="0"/>
              </a:rPr>
              <a:t>waste as a problem </a:t>
            </a:r>
            <a:r>
              <a:rPr lang="en-GB" sz="1400" dirty="0" smtClean="0">
                <a:latin typeface="+mj-lt"/>
                <a:cs typeface="Calibri Light" panose="020F0302020204030204" pitchFamily="34" charset="0"/>
              </a:rPr>
              <a:t>by the relevant stakeholders. Structured platform of communication with formal and informal representatives. </a:t>
            </a:r>
            <a:r>
              <a:rPr lang="en-US" sz="1400" dirty="0" smtClean="0">
                <a:latin typeface="+mj-lt"/>
                <a:cs typeface="Calibri Light" panose="020F0302020204030204" pitchFamily="34" charset="0"/>
              </a:rPr>
              <a:t>Criteria </a:t>
            </a:r>
            <a:r>
              <a:rPr lang="en-US" sz="1400" dirty="0">
                <a:latin typeface="+mj-lt"/>
                <a:cs typeface="Calibri Light" panose="020F0302020204030204" pitchFamily="34" charset="0"/>
              </a:rPr>
              <a:t>and indicators can be updated by the method described </a:t>
            </a:r>
            <a:r>
              <a:rPr lang="en-US" sz="1400" dirty="0" smtClean="0">
                <a:latin typeface="+mj-lt"/>
                <a:cs typeface="Calibri Light" panose="020F0302020204030204" pitchFamily="34" charset="0"/>
              </a:rPr>
              <a:t>in this </a:t>
            </a:r>
            <a:r>
              <a:rPr lang="en-US" sz="1400" dirty="0">
                <a:latin typeface="+mj-lt"/>
                <a:cs typeface="Calibri Light" panose="020F0302020204030204" pitchFamily="34" charset="0"/>
              </a:rPr>
              <a:t>study</a:t>
            </a:r>
            <a:r>
              <a:rPr lang="en-US" sz="1400" dirty="0" smtClean="0">
                <a:latin typeface="+mj-lt"/>
                <a:cs typeface="Calibri Light" panose="020F0302020204030204" pitchFamily="34" charset="0"/>
              </a:rPr>
              <a:t>.</a:t>
            </a:r>
            <a:endParaRPr lang="en-US" sz="1400" dirty="0">
              <a:latin typeface="+mj-lt"/>
              <a:cs typeface="Calibri Light" panose="020F0302020204030204" pitchFamily="34" charset="0"/>
            </a:endParaRPr>
          </a:p>
        </p:txBody>
      </p:sp>
    </p:spTree>
    <p:extLst>
      <p:ext uri="{BB962C8B-B14F-4D97-AF65-F5344CB8AC3E}">
        <p14:creationId xmlns:p14="http://schemas.microsoft.com/office/powerpoint/2010/main" val="1931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3068960"/>
            <a:ext cx="6911975" cy="561975"/>
          </a:xfrm>
        </p:spPr>
        <p:txBody>
          <a:bodyPr/>
          <a:lstStyle/>
          <a:p>
            <a:pPr algn="ctr"/>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en-US" dirty="0"/>
          </a:p>
        </p:txBody>
      </p:sp>
      <p:sp>
        <p:nvSpPr>
          <p:cNvPr id="5" name="TextBox 4"/>
          <p:cNvSpPr txBox="1"/>
          <p:nvPr/>
        </p:nvSpPr>
        <p:spPr>
          <a:xfrm>
            <a:off x="5076627" y="3846692"/>
            <a:ext cx="388843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Arial" charset="0"/>
                <a:ea typeface="+mn-ea"/>
                <a:cs typeface="+mn-cs"/>
              </a:rPr>
              <a:t>Maryegli Fuss</a:t>
            </a:r>
          </a:p>
          <a:p>
            <a:pPr marL="0" marR="0" lvl="0" indent="0" algn="l" defTabSz="914400" rtl="0" eaLnBrk="1" fontAlgn="base" latinLnBrk="0" hangingPunct="1">
              <a:lnSpc>
                <a:spcPct val="100000"/>
              </a:lnSpc>
              <a:spcBef>
                <a:spcPct val="0"/>
              </a:spcBef>
              <a:spcAft>
                <a:spcPct val="0"/>
              </a:spcAft>
              <a:buClrTx/>
              <a:buSzTx/>
              <a:buFontTx/>
              <a:buNone/>
              <a:tabLst/>
              <a:defRPr/>
            </a:pPr>
            <a:r>
              <a:rPr lang="de-DE" dirty="0">
                <a:solidFill>
                  <a:srgbClr val="000000"/>
                </a:solidFill>
                <a:latin typeface="Arial" charset="0"/>
                <a:hlinkClick r:id="rId2"/>
              </a:rPr>
              <a:t>m</a:t>
            </a:r>
            <a:r>
              <a:rPr kumimoji="0" lang="de-DE" sz="1800" b="0" i="0" u="none" strike="noStrike" kern="1200" cap="none" spc="0" normalizeH="0" baseline="0" noProof="0" dirty="0" smtClean="0">
                <a:ln>
                  <a:noFill/>
                </a:ln>
                <a:solidFill>
                  <a:srgbClr val="000000"/>
                </a:solidFill>
                <a:effectLst/>
                <a:uLnTx/>
                <a:uFillTx/>
                <a:latin typeface="Arial" charset="0"/>
                <a:ea typeface="+mn-ea"/>
                <a:cs typeface="+mn-cs"/>
                <a:hlinkClick r:id="rId2"/>
              </a:rPr>
              <a:t>aryegli.fuss@kit.edu</a:t>
            </a:r>
            <a:endParaRPr kumimoji="0" lang="de-DE" sz="18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773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Outline</a:t>
            </a:r>
            <a:endParaRPr lang="en-US" dirty="0"/>
          </a:p>
        </p:txBody>
      </p:sp>
      <p:sp>
        <p:nvSpPr>
          <p:cNvPr id="6" name="Rechteck 14">
            <a:hlinkClick r:id="" action="ppaction://noaction"/>
          </p:cNvPr>
          <p:cNvSpPr/>
          <p:nvPr>
            <p:custDataLst>
              <p:tags r:id="rId1"/>
            </p:custDataLst>
          </p:nvPr>
        </p:nvSpPr>
        <p:spPr>
          <a:xfrm>
            <a:off x="1260432" y="4340949"/>
            <a:ext cx="3829576" cy="40011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t" anchorCtr="0" forceAA="0" compatLnSpc="1">
            <a:prstTxWarp prst="textNoShape">
              <a:avLst/>
            </a:prstTxWarp>
            <a:noAutofit/>
          </a:bodyPr>
          <a:lstStyle/>
          <a:p>
            <a:pPr>
              <a:spcBef>
                <a:spcPct val="0"/>
              </a:spcBef>
              <a:spcAft>
                <a:spcPct val="0"/>
              </a:spcAft>
            </a:pPr>
            <a:r>
              <a:rPr lang="en-GB" sz="1600" b="1" dirty="0" smtClean="0">
                <a:solidFill>
                  <a:schemeClr val="tx1">
                    <a:lumMod val="100000"/>
                  </a:schemeClr>
                </a:solidFill>
              </a:rPr>
              <a:t>CONCLUDING REMARKS</a:t>
            </a:r>
            <a:endParaRPr lang="en-GB" sz="1600" b="1" dirty="0">
              <a:solidFill>
                <a:schemeClr val="tx1">
                  <a:lumMod val="100000"/>
                </a:schemeClr>
              </a:solidFill>
            </a:endParaRPr>
          </a:p>
        </p:txBody>
      </p:sp>
      <p:sp>
        <p:nvSpPr>
          <p:cNvPr id="7" name="Ellipse 12">
            <a:hlinkClick r:id="" action="ppaction://noaction"/>
          </p:cNvPr>
          <p:cNvSpPr/>
          <p:nvPr>
            <p:custDataLst>
              <p:tags r:id="rId2"/>
            </p:custDataLst>
          </p:nvPr>
        </p:nvSpPr>
        <p:spPr>
          <a:xfrm>
            <a:off x="796823" y="4340949"/>
            <a:ext cx="400109" cy="400110"/>
          </a:xfrm>
          <a:prstGeom prst="ellipse">
            <a:avLst/>
          </a:prstGeom>
          <a:solidFill>
            <a:srgbClr val="D9D9D9">
              <a:lumMod val="10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1600" b="1">
                <a:solidFill>
                  <a:schemeClr val="tx1">
                    <a:lumMod val="100000"/>
                  </a:schemeClr>
                </a:solidFill>
              </a:rPr>
              <a:t>5</a:t>
            </a:r>
          </a:p>
        </p:txBody>
      </p:sp>
      <p:sp>
        <p:nvSpPr>
          <p:cNvPr id="8" name="Rechteck 11">
            <a:hlinkClick r:id="" action="ppaction://noaction"/>
          </p:cNvPr>
          <p:cNvSpPr/>
          <p:nvPr>
            <p:custDataLst>
              <p:tags r:id="rId3"/>
            </p:custDataLst>
          </p:nvPr>
        </p:nvSpPr>
        <p:spPr>
          <a:xfrm>
            <a:off x="1260432" y="3750339"/>
            <a:ext cx="3829576" cy="40011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t" anchorCtr="0" forceAA="0" compatLnSpc="1">
            <a:prstTxWarp prst="textNoShape">
              <a:avLst/>
            </a:prstTxWarp>
            <a:noAutofit/>
          </a:bodyPr>
          <a:lstStyle/>
          <a:p>
            <a:pPr>
              <a:spcBef>
                <a:spcPct val="0"/>
              </a:spcBef>
              <a:spcAft>
                <a:spcPct val="0"/>
              </a:spcAft>
            </a:pPr>
            <a:r>
              <a:rPr lang="en-GB" sz="1600" b="1" dirty="0" smtClean="0">
                <a:solidFill>
                  <a:schemeClr val="tx1">
                    <a:lumMod val="100000"/>
                  </a:schemeClr>
                </a:solidFill>
              </a:rPr>
              <a:t>OVERLOOK FINDINGS</a:t>
            </a:r>
            <a:endParaRPr lang="en-GB" sz="1600" b="1" dirty="0">
              <a:solidFill>
                <a:schemeClr val="tx1">
                  <a:lumMod val="100000"/>
                </a:schemeClr>
              </a:solidFill>
            </a:endParaRPr>
          </a:p>
        </p:txBody>
      </p:sp>
      <p:sp>
        <p:nvSpPr>
          <p:cNvPr id="9" name="Ellipse 10">
            <a:hlinkClick r:id="" action="ppaction://noaction"/>
          </p:cNvPr>
          <p:cNvSpPr/>
          <p:nvPr>
            <p:custDataLst>
              <p:tags r:id="rId4"/>
            </p:custDataLst>
          </p:nvPr>
        </p:nvSpPr>
        <p:spPr>
          <a:xfrm>
            <a:off x="796823" y="3750339"/>
            <a:ext cx="400109" cy="400110"/>
          </a:xfrm>
          <a:prstGeom prst="ellipse">
            <a:avLst/>
          </a:prstGeom>
          <a:solidFill>
            <a:srgbClr val="D9D9D9">
              <a:lumMod val="10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1600" b="1">
                <a:solidFill>
                  <a:schemeClr val="tx1">
                    <a:lumMod val="100000"/>
                  </a:schemeClr>
                </a:solidFill>
              </a:rPr>
              <a:t>4</a:t>
            </a:r>
          </a:p>
        </p:txBody>
      </p:sp>
      <p:sp>
        <p:nvSpPr>
          <p:cNvPr id="10" name="Rechteck 9">
            <a:hlinkClick r:id="" action="ppaction://noaction"/>
          </p:cNvPr>
          <p:cNvSpPr/>
          <p:nvPr>
            <p:custDataLst>
              <p:tags r:id="rId5"/>
            </p:custDataLst>
          </p:nvPr>
        </p:nvSpPr>
        <p:spPr>
          <a:xfrm>
            <a:off x="1246480" y="2881433"/>
            <a:ext cx="3829576" cy="40011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t" anchorCtr="0" forceAA="0" compatLnSpc="1">
            <a:prstTxWarp prst="textNoShape">
              <a:avLst/>
            </a:prstTxWarp>
            <a:noAutofit/>
          </a:bodyPr>
          <a:lstStyle/>
          <a:p>
            <a:pPr>
              <a:spcBef>
                <a:spcPct val="0"/>
              </a:spcBef>
              <a:spcAft>
                <a:spcPct val="0"/>
              </a:spcAft>
            </a:pPr>
            <a:r>
              <a:rPr lang="en-US" sz="1600" b="1" dirty="0" smtClean="0">
                <a:solidFill>
                  <a:schemeClr val="tx1">
                    <a:lumMod val="100000"/>
                  </a:schemeClr>
                </a:solidFill>
              </a:rPr>
              <a:t>INTEGRATIVE AND SUSTAINABLE MUNICIPAL SOLID WASTE MANAGEMENT </a:t>
            </a:r>
          </a:p>
          <a:p>
            <a:pPr>
              <a:spcBef>
                <a:spcPct val="0"/>
              </a:spcBef>
              <a:spcAft>
                <a:spcPct val="0"/>
              </a:spcAft>
            </a:pPr>
            <a:r>
              <a:rPr lang="en-US" sz="1600" b="1" dirty="0" smtClean="0">
                <a:solidFill>
                  <a:schemeClr val="tx1">
                    <a:lumMod val="100000"/>
                  </a:schemeClr>
                </a:solidFill>
              </a:rPr>
              <a:t>– </a:t>
            </a:r>
            <a:r>
              <a:rPr lang="en-US" sz="1600" b="1" dirty="0">
                <a:solidFill>
                  <a:schemeClr val="tx1">
                    <a:lumMod val="100000"/>
                  </a:schemeClr>
                </a:solidFill>
              </a:rPr>
              <a:t>method approach</a:t>
            </a:r>
            <a:endParaRPr lang="en-GB" sz="1600" b="1" dirty="0">
              <a:solidFill>
                <a:schemeClr val="tx1">
                  <a:lumMod val="100000"/>
                </a:schemeClr>
              </a:solidFill>
            </a:endParaRPr>
          </a:p>
        </p:txBody>
      </p:sp>
      <p:sp>
        <p:nvSpPr>
          <p:cNvPr id="11" name="Ellipse 8">
            <a:hlinkClick r:id="" action="ppaction://noaction"/>
          </p:cNvPr>
          <p:cNvSpPr/>
          <p:nvPr>
            <p:custDataLst>
              <p:tags r:id="rId6"/>
            </p:custDataLst>
          </p:nvPr>
        </p:nvSpPr>
        <p:spPr>
          <a:xfrm>
            <a:off x="782871" y="2881433"/>
            <a:ext cx="400109" cy="400110"/>
          </a:xfrm>
          <a:prstGeom prst="ellipse">
            <a:avLst/>
          </a:prstGeom>
          <a:solidFill>
            <a:srgbClr val="D9D9D9">
              <a:lumMod val="10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1600" b="1">
                <a:solidFill>
                  <a:schemeClr val="tx1">
                    <a:lumMod val="100000"/>
                  </a:schemeClr>
                </a:solidFill>
              </a:rPr>
              <a:t>3</a:t>
            </a:r>
          </a:p>
        </p:txBody>
      </p:sp>
      <p:sp>
        <p:nvSpPr>
          <p:cNvPr id="12" name="Rechteck 7">
            <a:hlinkClick r:id="" action="ppaction://noaction"/>
          </p:cNvPr>
          <p:cNvSpPr/>
          <p:nvPr>
            <p:custDataLst>
              <p:tags r:id="rId7"/>
            </p:custDataLst>
          </p:nvPr>
        </p:nvSpPr>
        <p:spPr>
          <a:xfrm>
            <a:off x="1246480" y="2290823"/>
            <a:ext cx="3829576" cy="40011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t" anchorCtr="0" forceAA="0" compatLnSpc="1">
            <a:prstTxWarp prst="textNoShape">
              <a:avLst/>
            </a:prstTxWarp>
            <a:noAutofit/>
          </a:bodyPr>
          <a:lstStyle/>
          <a:p>
            <a:pPr>
              <a:spcBef>
                <a:spcPct val="0"/>
              </a:spcBef>
              <a:spcAft>
                <a:spcPct val="0"/>
              </a:spcAft>
            </a:pPr>
            <a:r>
              <a:rPr lang="en-GB" sz="1600" b="1" dirty="0" smtClean="0">
                <a:solidFill>
                  <a:schemeClr val="tx1">
                    <a:lumMod val="100000"/>
                  </a:schemeClr>
                </a:solidFill>
              </a:rPr>
              <a:t>BELO HORIZONTE WASTE MANAGEMENT –  a systemic overview</a:t>
            </a:r>
            <a:endParaRPr lang="en-GB" sz="1600" b="1" dirty="0">
              <a:solidFill>
                <a:schemeClr val="tx1">
                  <a:lumMod val="100000"/>
                </a:schemeClr>
              </a:solidFill>
            </a:endParaRPr>
          </a:p>
        </p:txBody>
      </p:sp>
      <p:sp>
        <p:nvSpPr>
          <p:cNvPr id="13" name="Ellipse 6">
            <a:hlinkClick r:id="" action="ppaction://noaction"/>
          </p:cNvPr>
          <p:cNvSpPr/>
          <p:nvPr>
            <p:custDataLst>
              <p:tags r:id="rId8"/>
            </p:custDataLst>
          </p:nvPr>
        </p:nvSpPr>
        <p:spPr>
          <a:xfrm>
            <a:off x="782871" y="2290823"/>
            <a:ext cx="400109" cy="400110"/>
          </a:xfrm>
          <a:prstGeom prst="ellipse">
            <a:avLst/>
          </a:prstGeom>
          <a:solidFill>
            <a:srgbClr val="D9D9D9">
              <a:lumMod val="100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1600" b="1">
                <a:solidFill>
                  <a:schemeClr val="tx1">
                    <a:lumMod val="100000"/>
                  </a:schemeClr>
                </a:solidFill>
              </a:rPr>
              <a:t>2</a:t>
            </a:r>
          </a:p>
        </p:txBody>
      </p:sp>
      <p:sp>
        <p:nvSpPr>
          <p:cNvPr id="14" name="Rechteck 5">
            <a:hlinkClick r:id="" action="ppaction://noaction"/>
          </p:cNvPr>
          <p:cNvSpPr/>
          <p:nvPr>
            <p:custDataLst>
              <p:tags r:id="rId9"/>
            </p:custDataLst>
          </p:nvPr>
        </p:nvSpPr>
        <p:spPr>
          <a:xfrm>
            <a:off x="1246480" y="1700213"/>
            <a:ext cx="3829576" cy="40011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t" anchorCtr="0" forceAA="0" compatLnSpc="1">
            <a:prstTxWarp prst="textNoShape">
              <a:avLst/>
            </a:prstTxWarp>
            <a:noAutofit/>
          </a:bodyPr>
          <a:lstStyle/>
          <a:p>
            <a:pPr>
              <a:spcBef>
                <a:spcPct val="0"/>
              </a:spcBef>
              <a:spcAft>
                <a:spcPct val="0"/>
              </a:spcAft>
            </a:pPr>
            <a:r>
              <a:rPr lang="en-GB" sz="1600" b="1" dirty="0" smtClean="0">
                <a:solidFill>
                  <a:schemeClr val="tx1">
                    <a:lumMod val="100000"/>
                  </a:schemeClr>
                </a:solidFill>
              </a:rPr>
              <a:t>INTRODUCTION</a:t>
            </a:r>
            <a:endParaRPr lang="en-GB" sz="1600" b="1" dirty="0">
              <a:solidFill>
                <a:schemeClr val="tx1">
                  <a:lumMod val="100000"/>
                </a:schemeClr>
              </a:solidFill>
            </a:endParaRPr>
          </a:p>
        </p:txBody>
      </p:sp>
      <p:sp>
        <p:nvSpPr>
          <p:cNvPr id="15" name="Ellipse 2">
            <a:hlinkClick r:id="" action="ppaction://noaction"/>
          </p:cNvPr>
          <p:cNvSpPr/>
          <p:nvPr>
            <p:custDataLst>
              <p:tags r:id="rId10"/>
            </p:custDataLst>
          </p:nvPr>
        </p:nvSpPr>
        <p:spPr>
          <a:xfrm>
            <a:off x="782871" y="1700213"/>
            <a:ext cx="400109" cy="400110"/>
          </a:xfrm>
          <a:prstGeom prst="ellipse">
            <a:avLst/>
          </a:prstGeom>
          <a:solidFill>
            <a:schemeClr val="accent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1600" b="1">
                <a:solidFill>
                  <a:schemeClr val="bg1"/>
                </a:solidFill>
              </a:rPr>
              <a:t>1</a:t>
            </a:r>
          </a:p>
        </p:txBody>
      </p:sp>
      <p:cxnSp>
        <p:nvCxnSpPr>
          <p:cNvPr id="16" name="Gerader Verbinder 16"/>
          <p:cNvCxnSpPr/>
          <p:nvPr>
            <p:custDataLst>
              <p:tags r:id="rId11"/>
            </p:custDataLst>
          </p:nvPr>
        </p:nvCxnSpPr>
        <p:spPr>
          <a:xfrm>
            <a:off x="1260432" y="1700213"/>
            <a:ext cx="7200000" cy="0"/>
          </a:xfrm>
          <a:prstGeom prst="line">
            <a:avLst/>
          </a:prstGeom>
          <a:noFill/>
          <a:ln w="19050" cap="rnd" cmpd="sng" algn="ctr">
            <a:solidFill>
              <a:srgbClr val="0A4C6D"/>
            </a:solidFill>
            <a:prstDash val="dot"/>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Gerader Verbinder 17"/>
          <p:cNvCxnSpPr/>
          <p:nvPr>
            <p:custDataLst>
              <p:tags r:id="rId12"/>
            </p:custDataLst>
          </p:nvPr>
        </p:nvCxnSpPr>
        <p:spPr>
          <a:xfrm>
            <a:off x="1260432" y="2100322"/>
            <a:ext cx="7200000" cy="1"/>
          </a:xfrm>
          <a:prstGeom prst="line">
            <a:avLst/>
          </a:prstGeom>
          <a:noFill/>
          <a:ln w="19050" cap="rnd" cmpd="sng" algn="ctr">
            <a:solidFill>
              <a:srgbClr val="0A4C6D"/>
            </a:solidFill>
            <a:prstDash val="dot"/>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5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Introduction</a:t>
            </a:r>
            <a:endParaRPr lang="en-US" dirty="0"/>
          </a:p>
        </p:txBody>
      </p:sp>
      <p:sp>
        <p:nvSpPr>
          <p:cNvPr id="3" name="Content Placeholder 2"/>
          <p:cNvSpPr>
            <a:spLocks noGrp="1"/>
          </p:cNvSpPr>
          <p:nvPr>
            <p:ph idx="1"/>
          </p:nvPr>
        </p:nvSpPr>
        <p:spPr>
          <a:xfrm>
            <a:off x="392113" y="1198563"/>
            <a:ext cx="6077007" cy="4894262"/>
          </a:xfrm>
        </p:spPr>
        <p:txBody>
          <a:bodyPr/>
          <a:lstStyle/>
          <a:p>
            <a:r>
              <a:rPr lang="en-US" b="1" dirty="0"/>
              <a:t>Circular economy </a:t>
            </a:r>
            <a:r>
              <a:rPr lang="en-US" dirty="0"/>
              <a:t>is an ambitious approach for large packaging Brazilian industries, while the </a:t>
            </a:r>
            <a:r>
              <a:rPr lang="en-US" b="1" dirty="0"/>
              <a:t>m</a:t>
            </a:r>
            <a:r>
              <a:rPr lang="en-US" b="1" dirty="0" smtClean="0"/>
              <a:t>unicipal solid waste management (MSWM) </a:t>
            </a:r>
            <a:r>
              <a:rPr lang="en-US" dirty="0" smtClean="0"/>
              <a:t>is </a:t>
            </a:r>
            <a:r>
              <a:rPr lang="en-US" dirty="0"/>
              <a:t>seen as an end-of-pipe sector of the urban </a:t>
            </a:r>
            <a:r>
              <a:rPr lang="en-US" dirty="0" smtClean="0"/>
              <a:t>system.</a:t>
            </a:r>
          </a:p>
          <a:p>
            <a:endParaRPr lang="de-DE" dirty="0"/>
          </a:p>
          <a:p>
            <a:r>
              <a:rPr lang="de-DE" dirty="0" smtClean="0"/>
              <a:t>Core </a:t>
            </a:r>
            <a:r>
              <a:rPr lang="de-DE" dirty="0" err="1" smtClean="0"/>
              <a:t>idea</a:t>
            </a:r>
            <a:r>
              <a:rPr lang="de-DE" dirty="0" smtClean="0"/>
              <a:t> </a:t>
            </a:r>
            <a:r>
              <a:rPr lang="de-DE" dirty="0" err="1" smtClean="0"/>
              <a:t>is</a:t>
            </a:r>
            <a:r>
              <a:rPr lang="de-DE" dirty="0" smtClean="0"/>
              <a:t> </a:t>
            </a:r>
            <a:r>
              <a:rPr lang="de-DE" dirty="0" err="1" smtClean="0"/>
              <a:t>to</a:t>
            </a:r>
            <a:r>
              <a:rPr lang="de-DE" dirty="0" smtClean="0"/>
              <a:t> </a:t>
            </a:r>
            <a:r>
              <a:rPr lang="de-DE" dirty="0" err="1" smtClean="0"/>
              <a:t>certify</a:t>
            </a:r>
            <a:r>
              <a:rPr lang="de-DE" dirty="0" smtClean="0"/>
              <a:t> </a:t>
            </a:r>
            <a:r>
              <a:rPr lang="de-DE" dirty="0" err="1" smtClean="0"/>
              <a:t>how</a:t>
            </a:r>
            <a:r>
              <a:rPr lang="de-DE" dirty="0" smtClean="0"/>
              <a:t> </a:t>
            </a:r>
            <a:r>
              <a:rPr lang="en-US" dirty="0" smtClean="0"/>
              <a:t>concept </a:t>
            </a:r>
            <a:r>
              <a:rPr lang="en-US" dirty="0"/>
              <a:t>of sustainability and </a:t>
            </a:r>
            <a:r>
              <a:rPr lang="en-US" dirty="0" smtClean="0"/>
              <a:t>circular economy (CE) measures could </a:t>
            </a:r>
            <a:r>
              <a:rPr lang="en-US" dirty="0"/>
              <a:t>be a straightforward approach </a:t>
            </a:r>
            <a:r>
              <a:rPr lang="en-US" dirty="0" smtClean="0"/>
              <a:t>for socio-integrated  MSWM.</a:t>
            </a:r>
          </a:p>
          <a:p>
            <a:endParaRPr lang="en-US" dirty="0"/>
          </a:p>
          <a:p>
            <a:r>
              <a:rPr lang="en-GB" dirty="0" smtClean="0"/>
              <a:t>The approach requires </a:t>
            </a:r>
            <a:r>
              <a:rPr lang="en-GB" dirty="0"/>
              <a:t>a proper understanding</a:t>
            </a:r>
          </a:p>
          <a:p>
            <a:pPr marL="0" indent="0" algn="just">
              <a:buNone/>
            </a:pPr>
            <a:r>
              <a:rPr lang="en-GB" dirty="0"/>
              <a:t> of waste flows, recycling </a:t>
            </a:r>
            <a:r>
              <a:rPr lang="en-GB" dirty="0" smtClean="0"/>
              <a:t>(and </a:t>
            </a:r>
            <a:r>
              <a:rPr lang="en-GB" dirty="0"/>
              <a:t>their impacts</a:t>
            </a:r>
          </a:p>
          <a:p>
            <a:pPr marL="0" indent="0" algn="just">
              <a:buNone/>
            </a:pPr>
            <a:r>
              <a:rPr lang="en-GB" dirty="0"/>
              <a:t> in the </a:t>
            </a:r>
            <a:r>
              <a:rPr lang="en-GB" dirty="0" smtClean="0"/>
              <a:t>society), principles of sustainability and CE.  </a:t>
            </a:r>
            <a:endParaRPr lang="de-DE" dirty="0"/>
          </a:p>
          <a:p>
            <a:endParaRPr lang="en-US" dirty="0"/>
          </a:p>
        </p:txBody>
      </p:sp>
      <p:sp>
        <p:nvSpPr>
          <p:cNvPr id="4" name="Oval 3"/>
          <p:cNvSpPr/>
          <p:nvPr/>
        </p:nvSpPr>
        <p:spPr>
          <a:xfrm rot="1174451">
            <a:off x="6537799" y="2572947"/>
            <a:ext cx="2232248" cy="21454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p:cNvSpPr/>
          <p:nvPr/>
        </p:nvSpPr>
        <p:spPr>
          <a:xfrm rot="902887">
            <a:off x="7095870" y="2714637"/>
            <a:ext cx="1578438" cy="846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kern="1200" dirty="0" smtClean="0"/>
              <a:t>Belo Horizonte</a:t>
            </a:r>
            <a:endParaRPr lang="de-DE" sz="1600" b="1" kern="1200" dirty="0"/>
          </a:p>
        </p:txBody>
      </p:sp>
      <p:pic>
        <p:nvPicPr>
          <p:cNvPr id="6" name="Picture 14" descr="D:\BH 2014_pesquisa in loco\Belo Horizonte_Marco\Belo Horizonte_Doutorado\DSC_36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1389">
            <a:off x="6835527" y="3416100"/>
            <a:ext cx="1508758" cy="94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6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Belo Horizonte</a:t>
            </a:r>
            <a:endParaRPr lang="en-US" dirty="0"/>
          </a:p>
        </p:txBody>
      </p:sp>
      <p:pic>
        <p:nvPicPr>
          <p:cNvPr id="6"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777" y="810937"/>
            <a:ext cx="4680521" cy="532859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1925291"/>
            <a:ext cx="5533196" cy="2185214"/>
          </a:xfrm>
          <a:prstGeom prst="rect">
            <a:avLst/>
          </a:prstGeom>
        </p:spPr>
        <p:txBody>
          <a:bodyPr wrap="square">
            <a:spAutoFit/>
          </a:bodyPr>
          <a:lstStyle/>
          <a:p>
            <a:pPr fontAlgn="base">
              <a:spcBef>
                <a:spcPct val="0"/>
              </a:spcBef>
              <a:spcAft>
                <a:spcPct val="0"/>
              </a:spcAft>
              <a:defRPr/>
            </a:pPr>
            <a:r>
              <a:rPr lang="en-US" sz="1700" b="1" kern="0" dirty="0">
                <a:solidFill>
                  <a:srgbClr val="000000"/>
                </a:solidFill>
              </a:rPr>
              <a:t>Belo </a:t>
            </a:r>
            <a:r>
              <a:rPr lang="en-US" sz="1700" b="1" kern="0" dirty="0" smtClean="0">
                <a:solidFill>
                  <a:srgbClr val="000000"/>
                </a:solidFill>
              </a:rPr>
              <a:t>Horizonte</a:t>
            </a:r>
            <a:r>
              <a:rPr lang="en-US" sz="1700" b="1" kern="0" baseline="30000" dirty="0">
                <a:solidFill>
                  <a:srgbClr val="000000"/>
                </a:solidFill>
                <a:latin typeface="Calibri"/>
              </a:rPr>
              <a:t>*</a:t>
            </a:r>
            <a:r>
              <a:rPr lang="en-US" sz="1700" b="1" kern="0" baseline="30000" dirty="0" smtClean="0">
                <a:solidFill>
                  <a:srgbClr val="000000"/>
                </a:solidFill>
                <a:latin typeface="Calibri"/>
              </a:rPr>
              <a:t> </a:t>
            </a:r>
            <a:r>
              <a:rPr lang="en-US" sz="1700" b="1" kern="0" dirty="0">
                <a:solidFill>
                  <a:srgbClr val="000000"/>
                </a:solidFill>
              </a:rPr>
              <a:t>:</a:t>
            </a:r>
          </a:p>
          <a:p>
            <a:pPr fontAlgn="base">
              <a:spcBef>
                <a:spcPct val="0"/>
              </a:spcBef>
              <a:spcAft>
                <a:spcPct val="0"/>
              </a:spcAft>
              <a:buFont typeface="Arial" pitchFamily="34" charset="0"/>
              <a:buChar char="•"/>
              <a:defRPr/>
            </a:pPr>
            <a:r>
              <a:rPr lang="en-US" sz="1700" kern="0" dirty="0">
                <a:solidFill>
                  <a:srgbClr val="000000"/>
                </a:solidFill>
              </a:rPr>
              <a:t> Area (Km²):			</a:t>
            </a:r>
            <a:r>
              <a:rPr lang="en-US" sz="1700" kern="0" dirty="0" smtClean="0">
                <a:solidFill>
                  <a:srgbClr val="000000"/>
                </a:solidFill>
              </a:rPr>
              <a:t>	331.0</a:t>
            </a:r>
            <a:endParaRPr lang="en-US" sz="1700" kern="0" dirty="0">
              <a:solidFill>
                <a:srgbClr val="000000"/>
              </a:solidFill>
            </a:endParaRPr>
          </a:p>
          <a:p>
            <a:pPr fontAlgn="base">
              <a:spcBef>
                <a:spcPct val="0"/>
              </a:spcBef>
              <a:spcAft>
                <a:spcPct val="0"/>
              </a:spcAft>
              <a:buFont typeface="Arial" pitchFamily="34" charset="0"/>
              <a:buChar char="•"/>
              <a:defRPr/>
            </a:pPr>
            <a:r>
              <a:rPr lang="en-US" sz="1700" kern="0" dirty="0">
                <a:solidFill>
                  <a:srgbClr val="000000"/>
                </a:solidFill>
              </a:rPr>
              <a:t> Climate:		</a:t>
            </a:r>
            <a:r>
              <a:rPr lang="en-US" sz="1700" kern="0" dirty="0" smtClean="0">
                <a:solidFill>
                  <a:srgbClr val="000000"/>
                </a:solidFill>
              </a:rPr>
              <a:t>		humid </a:t>
            </a:r>
            <a:r>
              <a:rPr lang="en-US" sz="1700" kern="0" dirty="0">
                <a:solidFill>
                  <a:srgbClr val="000000"/>
                </a:solidFill>
              </a:rPr>
              <a:t>subtropical climate </a:t>
            </a:r>
          </a:p>
          <a:p>
            <a:pPr fontAlgn="base">
              <a:spcBef>
                <a:spcPct val="0"/>
              </a:spcBef>
              <a:spcAft>
                <a:spcPct val="0"/>
              </a:spcAft>
              <a:buFont typeface="Arial" pitchFamily="34" charset="0"/>
              <a:buChar char="•"/>
              <a:defRPr/>
            </a:pPr>
            <a:r>
              <a:rPr lang="en-US" sz="1700" kern="0" dirty="0">
                <a:solidFill>
                  <a:srgbClr val="000000"/>
                </a:solidFill>
              </a:rPr>
              <a:t> Total Pop. (</a:t>
            </a:r>
            <a:r>
              <a:rPr lang="en-US" sz="1700" kern="0" dirty="0" err="1">
                <a:solidFill>
                  <a:srgbClr val="000000"/>
                </a:solidFill>
              </a:rPr>
              <a:t>inhab</a:t>
            </a:r>
            <a:r>
              <a:rPr lang="en-US" sz="1700" kern="0" dirty="0" smtClean="0">
                <a:solidFill>
                  <a:srgbClr val="000000"/>
                </a:solidFill>
              </a:rPr>
              <a:t>.):	</a:t>
            </a:r>
            <a:r>
              <a:rPr lang="en-US" sz="1700" kern="0" dirty="0">
                <a:solidFill>
                  <a:srgbClr val="000000"/>
                </a:solidFill>
              </a:rPr>
              <a:t>	2,479,175</a:t>
            </a:r>
          </a:p>
          <a:p>
            <a:pPr fontAlgn="base">
              <a:spcBef>
                <a:spcPct val="0"/>
              </a:spcBef>
              <a:spcAft>
                <a:spcPct val="0"/>
              </a:spcAft>
              <a:buFont typeface="Arial" pitchFamily="34" charset="0"/>
              <a:buChar char="•"/>
              <a:defRPr/>
            </a:pPr>
            <a:r>
              <a:rPr lang="en-US" sz="1700" kern="0" dirty="0">
                <a:solidFill>
                  <a:srgbClr val="000000"/>
                </a:solidFill>
              </a:rPr>
              <a:t> Population growth rate:	0.61% per year</a:t>
            </a:r>
          </a:p>
          <a:p>
            <a:pPr fontAlgn="base">
              <a:spcBef>
                <a:spcPct val="0"/>
              </a:spcBef>
              <a:spcAft>
                <a:spcPct val="0"/>
              </a:spcAft>
              <a:buFont typeface="Arial" pitchFamily="34" charset="0"/>
              <a:buChar char="•"/>
              <a:defRPr/>
            </a:pPr>
            <a:r>
              <a:rPr lang="it-IT" sz="1700" kern="0" dirty="0">
                <a:solidFill>
                  <a:srgbClr val="000000"/>
                </a:solidFill>
              </a:rPr>
              <a:t> MHDI:			</a:t>
            </a:r>
            <a:r>
              <a:rPr lang="it-IT" sz="1700" kern="0" dirty="0" smtClean="0">
                <a:solidFill>
                  <a:srgbClr val="000000"/>
                </a:solidFill>
              </a:rPr>
              <a:t>		0.731</a:t>
            </a:r>
            <a:endParaRPr lang="it-IT" sz="1700" kern="0" dirty="0">
              <a:solidFill>
                <a:srgbClr val="000000"/>
              </a:solidFill>
            </a:endParaRPr>
          </a:p>
          <a:p>
            <a:pPr fontAlgn="base">
              <a:spcBef>
                <a:spcPct val="0"/>
              </a:spcBef>
              <a:spcAft>
                <a:spcPct val="0"/>
              </a:spcAft>
              <a:buFont typeface="Arial" pitchFamily="34" charset="0"/>
              <a:buChar char="•"/>
              <a:defRPr/>
            </a:pPr>
            <a:r>
              <a:rPr lang="it-IT" sz="1700" kern="0" dirty="0">
                <a:solidFill>
                  <a:srgbClr val="000000"/>
                </a:solidFill>
              </a:rPr>
              <a:t> </a:t>
            </a:r>
            <a:r>
              <a:rPr lang="it-IT" sz="1700" kern="0" dirty="0" err="1">
                <a:solidFill>
                  <a:srgbClr val="000000"/>
                </a:solidFill>
              </a:rPr>
              <a:t>Gini</a:t>
            </a:r>
            <a:r>
              <a:rPr lang="it-IT" sz="1700" kern="0" dirty="0">
                <a:solidFill>
                  <a:srgbClr val="000000"/>
                </a:solidFill>
              </a:rPr>
              <a:t> </a:t>
            </a:r>
            <a:r>
              <a:rPr lang="it-IT" sz="1700" kern="0" dirty="0" err="1">
                <a:solidFill>
                  <a:srgbClr val="000000"/>
                </a:solidFill>
              </a:rPr>
              <a:t>coefficient</a:t>
            </a:r>
            <a:r>
              <a:rPr lang="it-IT" sz="1700" kern="0" dirty="0">
                <a:solidFill>
                  <a:srgbClr val="000000"/>
                </a:solidFill>
              </a:rPr>
              <a:t>: 		</a:t>
            </a:r>
            <a:r>
              <a:rPr lang="it-IT" sz="1700" kern="0" dirty="0" smtClean="0">
                <a:solidFill>
                  <a:srgbClr val="000000"/>
                </a:solidFill>
              </a:rPr>
              <a:t>	0.61</a:t>
            </a:r>
          </a:p>
          <a:p>
            <a:pPr fontAlgn="base">
              <a:spcBef>
                <a:spcPct val="0"/>
              </a:spcBef>
              <a:spcAft>
                <a:spcPct val="0"/>
              </a:spcAft>
              <a:buFont typeface="Arial" pitchFamily="34" charset="0"/>
              <a:buChar char="•"/>
              <a:defRPr/>
            </a:pPr>
            <a:r>
              <a:rPr lang="it-IT" sz="1700" kern="0" dirty="0" smtClean="0">
                <a:solidFill>
                  <a:srgbClr val="000000"/>
                </a:solidFill>
              </a:rPr>
              <a:t>Ex</a:t>
            </a:r>
            <a:r>
              <a:rPr lang="it-IT" sz="1700" kern="0" dirty="0">
                <a:solidFill>
                  <a:srgbClr val="000000"/>
                </a:solidFill>
              </a:rPr>
              <a:t>. </a:t>
            </a:r>
            <a:r>
              <a:rPr lang="it-IT" sz="1700" kern="0" dirty="0" err="1">
                <a:solidFill>
                  <a:srgbClr val="000000"/>
                </a:solidFill>
              </a:rPr>
              <a:t>income</a:t>
            </a:r>
            <a:r>
              <a:rPr lang="it-IT" sz="1700" kern="0" dirty="0">
                <a:solidFill>
                  <a:srgbClr val="000000"/>
                </a:solidFill>
              </a:rPr>
              <a:t> </a:t>
            </a:r>
            <a:r>
              <a:rPr lang="it-IT" sz="1700" kern="0" dirty="0" err="1">
                <a:solidFill>
                  <a:srgbClr val="000000"/>
                </a:solidFill>
              </a:rPr>
              <a:t>inequality</a:t>
            </a:r>
            <a:r>
              <a:rPr lang="it-IT" sz="1700" kern="0" dirty="0">
                <a:solidFill>
                  <a:srgbClr val="000000"/>
                </a:solidFill>
              </a:rPr>
              <a:t>:	</a:t>
            </a:r>
            <a:r>
              <a:rPr lang="it-IT" sz="1700" kern="0" dirty="0" smtClean="0">
                <a:solidFill>
                  <a:srgbClr val="000000"/>
                </a:solidFill>
              </a:rPr>
              <a:t>	80</a:t>
            </a:r>
            <a:r>
              <a:rPr lang="it-IT" sz="1700" kern="0" dirty="0">
                <a:solidFill>
                  <a:srgbClr val="000000"/>
                </a:solidFill>
              </a:rPr>
              <a:t>% (</a:t>
            </a:r>
            <a:r>
              <a:rPr lang="it-IT" sz="1700" kern="0" dirty="0" err="1">
                <a:solidFill>
                  <a:srgbClr val="000000"/>
                </a:solidFill>
              </a:rPr>
              <a:t>low</a:t>
            </a:r>
            <a:r>
              <a:rPr lang="it-IT" sz="1700" kern="0" dirty="0">
                <a:solidFill>
                  <a:srgbClr val="000000"/>
                </a:solidFill>
              </a:rPr>
              <a:t>-high </a:t>
            </a:r>
            <a:r>
              <a:rPr lang="it-IT" sz="1700" kern="0" dirty="0" err="1">
                <a:solidFill>
                  <a:srgbClr val="000000"/>
                </a:solidFill>
              </a:rPr>
              <a:t>districts</a:t>
            </a:r>
            <a:r>
              <a:rPr lang="it-IT" sz="1700" kern="0" dirty="0">
                <a:solidFill>
                  <a:srgbClr val="000000"/>
                </a:solidFill>
              </a:rPr>
              <a:t>) </a:t>
            </a:r>
          </a:p>
        </p:txBody>
      </p:sp>
      <p:sp>
        <p:nvSpPr>
          <p:cNvPr id="8" name="Text Box 17"/>
          <p:cNvSpPr txBox="1">
            <a:spLocks noChangeArrowheads="1"/>
          </p:cNvSpPr>
          <p:nvPr/>
        </p:nvSpPr>
        <p:spPr bwMode="auto">
          <a:xfrm>
            <a:off x="172007" y="4479232"/>
            <a:ext cx="7488904" cy="1660297"/>
          </a:xfrm>
          <a:prstGeom prst="rect">
            <a:avLst/>
          </a:prstGeom>
          <a:ln>
            <a:miter lim="800000"/>
            <a:headEnd/>
            <a:tailEnd/>
          </a:ln>
        </p:spPr>
        <p:txBody>
          <a:bodyPr lIns="91427" tIns="45713" rIns="91427" bIns="45713"/>
          <a:lstStyle/>
          <a:p>
            <a:pPr fontAlgn="base">
              <a:spcBef>
                <a:spcPct val="0"/>
              </a:spcBef>
              <a:spcAft>
                <a:spcPct val="0"/>
              </a:spcAft>
              <a:defRPr/>
            </a:pPr>
            <a:r>
              <a:rPr lang="en-US" sz="1700" b="1" kern="0" dirty="0">
                <a:solidFill>
                  <a:srgbClr val="000000"/>
                </a:solidFill>
              </a:rPr>
              <a:t>Solid waste </a:t>
            </a:r>
            <a:r>
              <a:rPr lang="en-US" sz="1700" b="1" kern="0" dirty="0" smtClean="0">
                <a:solidFill>
                  <a:srgbClr val="000000"/>
                </a:solidFill>
              </a:rPr>
              <a:t>management**</a:t>
            </a:r>
            <a:r>
              <a:rPr lang="en-US" sz="1700" b="1" kern="0" baseline="30000" dirty="0" smtClean="0">
                <a:solidFill>
                  <a:srgbClr val="000000"/>
                </a:solidFill>
                <a:latin typeface="Calibri"/>
              </a:rPr>
              <a:t> </a:t>
            </a:r>
            <a:r>
              <a:rPr lang="en-US" sz="1700" b="1" kern="0" dirty="0">
                <a:solidFill>
                  <a:srgbClr val="000000"/>
                </a:solidFill>
              </a:rPr>
              <a:t>:</a:t>
            </a:r>
            <a:endParaRPr lang="en-US" sz="1700" kern="0" dirty="0">
              <a:solidFill>
                <a:srgbClr val="000000"/>
              </a:solidFill>
            </a:endParaRPr>
          </a:p>
          <a:p>
            <a:pPr fontAlgn="base">
              <a:spcBef>
                <a:spcPct val="0"/>
              </a:spcBef>
              <a:spcAft>
                <a:spcPct val="0"/>
              </a:spcAft>
              <a:buFont typeface="Arial" pitchFamily="34" charset="0"/>
              <a:buChar char="•"/>
              <a:defRPr/>
            </a:pPr>
            <a:r>
              <a:rPr lang="en-US" sz="1700" kern="0" dirty="0">
                <a:solidFill>
                  <a:srgbClr val="000000"/>
                </a:solidFill>
              </a:rPr>
              <a:t> Generation per capita:	</a:t>
            </a:r>
            <a:r>
              <a:rPr lang="en-US" sz="1700" kern="0" dirty="0" smtClean="0">
                <a:solidFill>
                  <a:srgbClr val="000000"/>
                </a:solidFill>
              </a:rPr>
              <a:t>	0.784 </a:t>
            </a:r>
            <a:r>
              <a:rPr lang="en-US" sz="1700" kern="0" dirty="0">
                <a:solidFill>
                  <a:srgbClr val="000000"/>
                </a:solidFill>
              </a:rPr>
              <a:t>(kg/(cap*day))</a:t>
            </a:r>
          </a:p>
          <a:p>
            <a:pPr fontAlgn="base">
              <a:spcBef>
                <a:spcPct val="0"/>
              </a:spcBef>
              <a:spcAft>
                <a:spcPct val="0"/>
              </a:spcAft>
              <a:buFont typeface="Arial" pitchFamily="34" charset="0"/>
              <a:buChar char="•"/>
              <a:defRPr/>
            </a:pPr>
            <a:r>
              <a:rPr lang="en-US" sz="1700" kern="0" dirty="0">
                <a:solidFill>
                  <a:srgbClr val="000000"/>
                </a:solidFill>
              </a:rPr>
              <a:t> Collection coverage</a:t>
            </a:r>
            <a:r>
              <a:rPr lang="en-US" sz="1700" kern="0" dirty="0" smtClean="0">
                <a:solidFill>
                  <a:srgbClr val="000000"/>
                </a:solidFill>
              </a:rPr>
              <a:t>:	</a:t>
            </a:r>
            <a:r>
              <a:rPr lang="en-US" sz="1700" kern="0" dirty="0">
                <a:solidFill>
                  <a:srgbClr val="000000"/>
                </a:solidFill>
              </a:rPr>
              <a:t>	96%</a:t>
            </a:r>
          </a:p>
          <a:p>
            <a:pPr fontAlgn="base">
              <a:spcBef>
                <a:spcPct val="0"/>
              </a:spcBef>
              <a:spcAft>
                <a:spcPct val="0"/>
              </a:spcAft>
              <a:buFont typeface="Arial" pitchFamily="34" charset="0"/>
              <a:buChar char="•"/>
              <a:defRPr/>
            </a:pPr>
            <a:r>
              <a:rPr lang="it-IT" sz="1700" kern="0" dirty="0">
                <a:solidFill>
                  <a:srgbClr val="000000"/>
                </a:solidFill>
              </a:rPr>
              <a:t> </a:t>
            </a:r>
            <a:r>
              <a:rPr lang="it-IT" sz="1700" kern="0" dirty="0" err="1">
                <a:solidFill>
                  <a:srgbClr val="000000"/>
                </a:solidFill>
              </a:rPr>
              <a:t>Recycling</a:t>
            </a:r>
            <a:r>
              <a:rPr lang="it-IT" sz="1700" kern="0" dirty="0">
                <a:solidFill>
                  <a:srgbClr val="000000"/>
                </a:solidFill>
              </a:rPr>
              <a:t> </a:t>
            </a:r>
            <a:r>
              <a:rPr lang="it-IT" sz="1700" kern="0" dirty="0" err="1">
                <a:solidFill>
                  <a:srgbClr val="000000"/>
                </a:solidFill>
              </a:rPr>
              <a:t>coverage</a:t>
            </a:r>
            <a:r>
              <a:rPr lang="it-IT" sz="1700" kern="0" dirty="0">
                <a:solidFill>
                  <a:srgbClr val="000000"/>
                </a:solidFill>
              </a:rPr>
              <a:t>:	</a:t>
            </a:r>
            <a:r>
              <a:rPr lang="it-IT" sz="1700" kern="0" dirty="0" smtClean="0">
                <a:solidFill>
                  <a:srgbClr val="000000"/>
                </a:solidFill>
              </a:rPr>
              <a:t>	2</a:t>
            </a:r>
            <a:r>
              <a:rPr lang="it-IT" sz="1700" kern="0" dirty="0">
                <a:solidFill>
                  <a:srgbClr val="000000"/>
                </a:solidFill>
              </a:rPr>
              <a:t>%</a:t>
            </a:r>
          </a:p>
          <a:p>
            <a:pPr fontAlgn="base">
              <a:spcBef>
                <a:spcPct val="0"/>
              </a:spcBef>
              <a:spcAft>
                <a:spcPct val="0"/>
              </a:spcAft>
              <a:buFont typeface="Arial" pitchFamily="34" charset="0"/>
              <a:buChar char="•"/>
              <a:defRPr/>
            </a:pPr>
            <a:r>
              <a:rPr lang="it-IT" sz="1700" kern="0" dirty="0">
                <a:solidFill>
                  <a:srgbClr val="000000"/>
                </a:solidFill>
              </a:rPr>
              <a:t> </a:t>
            </a:r>
            <a:r>
              <a:rPr lang="it-IT" sz="1700" kern="0" dirty="0" err="1">
                <a:solidFill>
                  <a:srgbClr val="000000"/>
                </a:solidFill>
              </a:rPr>
              <a:t>Untreated</a:t>
            </a:r>
            <a:r>
              <a:rPr lang="it-IT" sz="1700" kern="0" dirty="0">
                <a:solidFill>
                  <a:srgbClr val="000000"/>
                </a:solidFill>
              </a:rPr>
              <a:t> </a:t>
            </a:r>
            <a:r>
              <a:rPr lang="it-IT" sz="1700" kern="0" dirty="0" err="1">
                <a:solidFill>
                  <a:srgbClr val="000000"/>
                </a:solidFill>
              </a:rPr>
              <a:t>waste</a:t>
            </a:r>
            <a:r>
              <a:rPr lang="it-IT" sz="1700" kern="0" dirty="0">
                <a:solidFill>
                  <a:srgbClr val="000000"/>
                </a:solidFill>
              </a:rPr>
              <a:t> </a:t>
            </a:r>
            <a:r>
              <a:rPr lang="it-IT" sz="1700" kern="0" dirty="0" err="1">
                <a:solidFill>
                  <a:srgbClr val="000000"/>
                </a:solidFill>
              </a:rPr>
              <a:t>disposal</a:t>
            </a:r>
            <a:r>
              <a:rPr lang="it-IT" sz="1700" kern="0" dirty="0">
                <a:solidFill>
                  <a:srgbClr val="000000"/>
                </a:solidFill>
              </a:rPr>
              <a:t>: 	98%</a:t>
            </a:r>
          </a:p>
          <a:p>
            <a:pPr fontAlgn="base">
              <a:spcBef>
                <a:spcPct val="0"/>
              </a:spcBef>
              <a:spcAft>
                <a:spcPct val="0"/>
              </a:spcAft>
              <a:buFont typeface="Arial" pitchFamily="34" charset="0"/>
              <a:buChar char="•"/>
              <a:defRPr/>
            </a:pPr>
            <a:endParaRPr lang="en-US" sz="1700" kern="0" dirty="0">
              <a:solidFill>
                <a:srgbClr val="000000"/>
              </a:solidFill>
            </a:endParaRPr>
          </a:p>
        </p:txBody>
      </p:sp>
      <p:sp>
        <p:nvSpPr>
          <p:cNvPr id="9" name="TextBox 8"/>
          <p:cNvSpPr txBox="1"/>
          <p:nvPr/>
        </p:nvSpPr>
        <p:spPr>
          <a:xfrm>
            <a:off x="251520" y="5834269"/>
            <a:ext cx="2193649" cy="461665"/>
          </a:xfrm>
          <a:prstGeom prst="rect">
            <a:avLst/>
          </a:prstGeom>
          <a:noFill/>
        </p:spPr>
        <p:txBody>
          <a:bodyPr wrap="square" rtlCol="0">
            <a:spAutoFit/>
          </a:bodyPr>
          <a:lstStyle/>
          <a:p>
            <a:r>
              <a:rPr lang="de-DE" sz="1200" dirty="0" smtClean="0"/>
              <a:t>*IBGE, 2014 </a:t>
            </a:r>
          </a:p>
          <a:p>
            <a:r>
              <a:rPr lang="de-DE" sz="1200" dirty="0" smtClean="0"/>
              <a:t>** SLU 2014</a:t>
            </a:r>
            <a:endParaRPr lang="en-US" sz="1200" dirty="0"/>
          </a:p>
        </p:txBody>
      </p:sp>
    </p:spTree>
    <p:extLst>
      <p:ext uri="{BB962C8B-B14F-4D97-AF65-F5344CB8AC3E}">
        <p14:creationId xmlns:p14="http://schemas.microsoft.com/office/powerpoint/2010/main" val="274945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Belo Horizonte – a </a:t>
            </a:r>
            <a:r>
              <a:rPr lang="de-DE" dirty="0" err="1" smtClean="0"/>
              <a:t>systemic</a:t>
            </a:r>
            <a:r>
              <a:rPr lang="de-DE" dirty="0" smtClean="0"/>
              <a:t> </a:t>
            </a:r>
            <a:r>
              <a:rPr lang="de-DE" dirty="0" err="1" smtClean="0"/>
              <a:t>overview</a:t>
            </a:r>
            <a:endParaRPr lang="en-US" dirty="0"/>
          </a:p>
        </p:txBody>
      </p:sp>
      <p:sp>
        <p:nvSpPr>
          <p:cNvPr id="3" name="Content Placeholder 2"/>
          <p:cNvSpPr>
            <a:spLocks noGrp="1"/>
          </p:cNvSpPr>
          <p:nvPr>
            <p:ph idx="1"/>
          </p:nvPr>
        </p:nvSpPr>
        <p:spPr/>
        <p:txBody>
          <a:bodyPr/>
          <a:lstStyle/>
          <a:p>
            <a:endParaRPr lang="en-US" dirty="0"/>
          </a:p>
        </p:txBody>
      </p:sp>
      <p:sp>
        <p:nvSpPr>
          <p:cNvPr id="4" name="Text Box 17"/>
          <p:cNvSpPr txBox="1">
            <a:spLocks noChangeArrowheads="1"/>
          </p:cNvSpPr>
          <p:nvPr/>
        </p:nvSpPr>
        <p:spPr bwMode="auto">
          <a:xfrm>
            <a:off x="123795" y="4392000"/>
            <a:ext cx="6444716" cy="1660297"/>
          </a:xfrm>
          <a:prstGeom prst="rect">
            <a:avLst/>
          </a:prstGeom>
          <a:solidFill>
            <a:schemeClr val="bg1"/>
          </a:solidFill>
          <a:ln>
            <a:miter lim="800000"/>
            <a:headEnd/>
            <a:tailEnd/>
          </a:ln>
        </p:spPr>
        <p:txBody>
          <a:bodyPr lIns="91427" tIns="45713" rIns="91427" bIns="45713"/>
          <a:lstStyle/>
          <a:p>
            <a:pPr fontAlgn="base">
              <a:spcBef>
                <a:spcPct val="0"/>
              </a:spcBef>
              <a:spcAft>
                <a:spcPct val="0"/>
              </a:spcAft>
              <a:defRPr/>
            </a:pPr>
            <a:r>
              <a:rPr lang="en-US" sz="1700" b="1" kern="0" dirty="0" smtClean="0">
                <a:solidFill>
                  <a:srgbClr val="000000"/>
                </a:solidFill>
              </a:rPr>
              <a:t>Belo Horizonte MSWM in the Literature:</a:t>
            </a:r>
          </a:p>
          <a:p>
            <a:pPr fontAlgn="base">
              <a:spcBef>
                <a:spcPct val="0"/>
              </a:spcBef>
              <a:spcAft>
                <a:spcPct val="0"/>
              </a:spcAft>
              <a:defRPr/>
            </a:pPr>
            <a:r>
              <a:rPr lang="en-US" sz="1700" kern="0" dirty="0" smtClean="0">
                <a:solidFill>
                  <a:srgbClr val="000000"/>
                </a:solidFill>
              </a:rPr>
              <a:t>International model of social integration of waste 'pickers cooperatives in MSWM by UN-Habitat (2010), Campos, H. (2014), Scheinberg, A. (2012)</a:t>
            </a:r>
          </a:p>
          <a:p>
            <a:pPr fontAlgn="base">
              <a:spcBef>
                <a:spcPct val="0"/>
              </a:spcBef>
              <a:spcAft>
                <a:spcPct val="0"/>
              </a:spcAft>
              <a:defRPr/>
            </a:pPr>
            <a:endParaRPr lang="de-DE" sz="1700" kern="0" dirty="0">
              <a:solidFill>
                <a:srgbClr val="000000"/>
              </a:solidFill>
            </a:endParaRPr>
          </a:p>
        </p:txBody>
      </p:sp>
      <p:grpSp>
        <p:nvGrpSpPr>
          <p:cNvPr id="5" name="Group 4"/>
          <p:cNvGrpSpPr/>
          <p:nvPr/>
        </p:nvGrpSpPr>
        <p:grpSpPr>
          <a:xfrm>
            <a:off x="5652120" y="3356992"/>
            <a:ext cx="3312369" cy="2812424"/>
            <a:chOff x="5652120" y="3356992"/>
            <a:chExt cx="3312369" cy="281242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56992"/>
              <a:ext cx="2664297" cy="281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029463"/>
              <a:ext cx="1072721" cy="72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525" y="1198563"/>
            <a:ext cx="3995545" cy="2272193"/>
          </a:xfrm>
          <a:prstGeom prst="rect">
            <a:avLst/>
          </a:prstGeom>
          <a:noFill/>
          <a:ln>
            <a:noFill/>
          </a:ln>
          <a:effectLst>
            <a:reflection blurRad="6350" stA="50000" endA="300" endPos="55000" dir="5400000" sy="-100000" algn="bl" rotWithShape="0"/>
            <a:softEdge rad="31750"/>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31635" y="1311965"/>
            <a:ext cx="3995530" cy="1846659"/>
          </a:xfrm>
          <a:prstGeom prst="rect">
            <a:avLst/>
          </a:prstGeom>
          <a:noFill/>
        </p:spPr>
        <p:txBody>
          <a:bodyPr wrap="square" rtlCol="0">
            <a:spAutoFit/>
          </a:bodyPr>
          <a:lstStyle/>
          <a:p>
            <a:r>
              <a:rPr lang="en-US" dirty="0"/>
              <a:t>Belo Horizonte has </a:t>
            </a:r>
            <a:r>
              <a:rPr lang="en-US" b="1" dirty="0"/>
              <a:t>487 districts </a:t>
            </a:r>
            <a:r>
              <a:rPr lang="en-US" dirty="0"/>
              <a:t>with divergent city development indexes from </a:t>
            </a:r>
            <a:r>
              <a:rPr lang="en-US" b="1" dirty="0"/>
              <a:t>0.62</a:t>
            </a:r>
            <a:r>
              <a:rPr lang="en-US" dirty="0"/>
              <a:t> (comparable with cities in </a:t>
            </a:r>
            <a:r>
              <a:rPr lang="en-US" b="1" dirty="0"/>
              <a:t>India</a:t>
            </a:r>
            <a:r>
              <a:rPr lang="en-US" dirty="0"/>
              <a:t>) to </a:t>
            </a:r>
            <a:r>
              <a:rPr lang="en-US" b="1" dirty="0"/>
              <a:t>0.95</a:t>
            </a:r>
            <a:r>
              <a:rPr lang="en-US" dirty="0"/>
              <a:t> (equivalent to cities in Finland), for </a:t>
            </a:r>
            <a:r>
              <a:rPr lang="en-US" dirty="0" smtClean="0"/>
              <a:t>example.</a:t>
            </a:r>
          </a:p>
          <a:p>
            <a:r>
              <a:rPr lang="en-US" sz="1200" dirty="0"/>
              <a:t>(Fonseca und Silva 2017) BH and the City development index, </a:t>
            </a:r>
            <a:r>
              <a:rPr lang="en-US" sz="1200" dirty="0" err="1"/>
              <a:t>Transite</a:t>
            </a:r>
            <a:r>
              <a:rPr lang="en-US" sz="1200" dirty="0"/>
              <a:t> </a:t>
            </a:r>
            <a:r>
              <a:rPr lang="en-US" sz="1200" dirty="0" smtClean="0"/>
              <a:t>news.</a:t>
            </a:r>
            <a:endParaRPr lang="en-US" sz="1200" dirty="0"/>
          </a:p>
        </p:txBody>
      </p:sp>
    </p:spTree>
    <p:extLst>
      <p:ext uri="{BB962C8B-B14F-4D97-AF65-F5344CB8AC3E}">
        <p14:creationId xmlns:p14="http://schemas.microsoft.com/office/powerpoint/2010/main" val="32012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Integrative and sustainable municipal solid waste management – method approach</a:t>
            </a:r>
          </a:p>
        </p:txBody>
      </p:sp>
      <p:sp>
        <p:nvSpPr>
          <p:cNvPr id="4" name="Espaço Reservado para Conteúdo 5"/>
          <p:cNvSpPr txBox="1">
            <a:spLocks/>
          </p:cNvSpPr>
          <p:nvPr/>
        </p:nvSpPr>
        <p:spPr bwMode="auto">
          <a:xfrm>
            <a:off x="392113" y="1198563"/>
            <a:ext cx="41021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defTabSz="914400"/>
            <a:r>
              <a:rPr lang="de-DE" sz="2200" kern="0" smtClean="0"/>
              <a:t>Applied Science: problem-solving oriented</a:t>
            </a:r>
            <a:endParaRPr lang="pt-BR" sz="2200" kern="0" dirty="0"/>
          </a:p>
        </p:txBody>
      </p:sp>
      <p:sp>
        <p:nvSpPr>
          <p:cNvPr id="5" name="Espaço Reservado para Conteúdo 6"/>
          <p:cNvSpPr>
            <a:spLocks noGrp="1"/>
          </p:cNvSpPr>
          <p:nvPr>
            <p:ph sz="half" idx="4294967295"/>
          </p:nvPr>
        </p:nvSpPr>
        <p:spPr>
          <a:xfrm>
            <a:off x="5093322" y="1089458"/>
            <a:ext cx="3816673" cy="4894262"/>
          </a:xfrm>
          <a:prstGeom prst="rect">
            <a:avLst/>
          </a:prstGeom>
        </p:spPr>
        <p:txBody>
          <a:bodyPr/>
          <a:lstStyle/>
          <a:p>
            <a:endParaRPr lang="de-DE" sz="2200" dirty="0"/>
          </a:p>
          <a:p>
            <a:endParaRPr lang="de-DE" sz="2200" dirty="0"/>
          </a:p>
          <a:p>
            <a:r>
              <a:rPr lang="de-DE" sz="2200" dirty="0"/>
              <a:t>Outcomes: Guidance and knowledge</a:t>
            </a:r>
          </a:p>
          <a:p>
            <a:endParaRPr lang="de-DE" sz="2200" dirty="0"/>
          </a:p>
          <a:p>
            <a:r>
              <a:rPr lang="de-DE" sz="2200" dirty="0"/>
              <a:t>Competences: Communication skills; Awareness: flexibility</a:t>
            </a:r>
          </a:p>
          <a:p>
            <a:endParaRPr lang="de-DE" sz="2200" dirty="0"/>
          </a:p>
          <a:p>
            <a:r>
              <a:rPr lang="de-DE" sz="2200" dirty="0"/>
              <a:t>Tools: Modelling- software</a:t>
            </a:r>
            <a:endParaRPr lang="pt-BR" sz="2200"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96" y="1988840"/>
            <a:ext cx="366014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8"/>
          <p:cNvSpPr txBox="1"/>
          <p:nvPr/>
        </p:nvSpPr>
        <p:spPr>
          <a:xfrm>
            <a:off x="2555776" y="4437112"/>
            <a:ext cx="1928733" cy="369332"/>
          </a:xfrm>
          <a:prstGeom prst="rect">
            <a:avLst/>
          </a:prstGeom>
          <a:noFill/>
        </p:spPr>
        <p:txBody>
          <a:bodyPr wrap="none" rtlCol="0">
            <a:spAutoFit/>
          </a:bodyPr>
          <a:lstStyle/>
          <a:p>
            <a:r>
              <a:rPr lang="de-DE" b="1" dirty="0"/>
              <a:t>Social Sciences</a:t>
            </a:r>
            <a:endParaRPr lang="pt-BR" b="1" dirty="0"/>
          </a:p>
        </p:txBody>
      </p:sp>
      <p:sp>
        <p:nvSpPr>
          <p:cNvPr id="8" name="CaixaDeTexto 9"/>
          <p:cNvSpPr txBox="1"/>
          <p:nvPr/>
        </p:nvSpPr>
        <p:spPr>
          <a:xfrm>
            <a:off x="1619672" y="2780928"/>
            <a:ext cx="1595309" cy="646331"/>
          </a:xfrm>
          <a:prstGeom prst="rect">
            <a:avLst/>
          </a:prstGeom>
          <a:noFill/>
        </p:spPr>
        <p:txBody>
          <a:bodyPr wrap="none" rtlCol="0">
            <a:spAutoFit/>
          </a:bodyPr>
          <a:lstStyle/>
          <a:p>
            <a:r>
              <a:rPr lang="de-DE" b="1" dirty="0"/>
              <a:t>Resources </a:t>
            </a:r>
          </a:p>
          <a:p>
            <a:r>
              <a:rPr lang="de-DE" b="1" dirty="0"/>
              <a:t>Management</a:t>
            </a:r>
            <a:endParaRPr lang="pt-BR" b="1" dirty="0"/>
          </a:p>
        </p:txBody>
      </p:sp>
      <p:sp>
        <p:nvSpPr>
          <p:cNvPr id="9" name="Rectangle 2"/>
          <p:cNvSpPr>
            <a:spLocks noChangeArrowheads="1"/>
          </p:cNvSpPr>
          <p:nvPr/>
        </p:nvSpPr>
        <p:spPr bwMode="auto">
          <a:xfrm>
            <a:off x="3300286" y="2780928"/>
            <a:ext cx="104852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6647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3" y="383070"/>
            <a:ext cx="6911975" cy="561975"/>
          </a:xfrm>
        </p:spPr>
        <p:txBody>
          <a:bodyPr/>
          <a:lstStyle/>
          <a:p>
            <a:r>
              <a:rPr lang="de-DE" dirty="0" smtClean="0"/>
              <a:t>Material Flow </a:t>
            </a:r>
            <a:r>
              <a:rPr lang="de-DE" dirty="0" err="1" smtClean="0"/>
              <a:t>analysis</a:t>
            </a:r>
            <a:r>
              <a:rPr lang="de-DE" dirty="0" smtClean="0"/>
              <a:t> – </a:t>
            </a:r>
            <a:r>
              <a:rPr lang="en-US" dirty="0"/>
              <a:t>an excerpt </a:t>
            </a:r>
            <a:r>
              <a:rPr lang="de-DE" dirty="0" err="1" smtClean="0"/>
              <a:t>of</a:t>
            </a:r>
            <a:r>
              <a:rPr lang="de-DE" dirty="0" smtClean="0"/>
              <a:t> </a:t>
            </a:r>
            <a:r>
              <a:rPr lang="de-DE" dirty="0" err="1" smtClean="0"/>
              <a:t>the</a:t>
            </a:r>
            <a:r>
              <a:rPr lang="de-DE" dirty="0" smtClean="0"/>
              <a:t> </a:t>
            </a:r>
            <a:r>
              <a:rPr lang="de-DE" dirty="0" err="1" smtClean="0"/>
              <a:t>system</a:t>
            </a:r>
            <a:r>
              <a:rPr lang="de-DE" dirty="0" smtClean="0"/>
              <a:t> </a:t>
            </a:r>
            <a:r>
              <a:rPr lang="de-DE" dirty="0" err="1" smtClean="0"/>
              <a:t>definition</a:t>
            </a:r>
            <a:endParaRPr lang="en-US" dirty="0"/>
          </a:p>
        </p:txBody>
      </p:sp>
      <p:sp>
        <p:nvSpPr>
          <p:cNvPr id="3" name="Content Placeholder 2"/>
          <p:cNvSpPr>
            <a:spLocks noGrp="1"/>
          </p:cNvSpPr>
          <p:nvPr>
            <p:ph idx="1"/>
          </p:nvPr>
        </p:nvSpPr>
        <p:spPr>
          <a:xfrm>
            <a:off x="392113" y="1198563"/>
            <a:ext cx="4100374" cy="4894262"/>
          </a:xfrm>
        </p:spPr>
        <p:txBody>
          <a:bodyPr/>
          <a:lstStyle/>
          <a:p>
            <a:r>
              <a:rPr lang="de-DE" dirty="0" err="1" smtClean="0"/>
              <a:t>Mass</a:t>
            </a:r>
            <a:r>
              <a:rPr lang="de-DE" dirty="0" smtClean="0"/>
              <a:t>-balance </a:t>
            </a:r>
            <a:r>
              <a:rPr lang="de-DE" dirty="0" err="1" smtClean="0"/>
              <a:t>principle</a:t>
            </a:r>
            <a:r>
              <a:rPr lang="de-DE" dirty="0" smtClean="0"/>
              <a:t> </a:t>
            </a:r>
            <a:r>
              <a:rPr lang="de-DE" dirty="0" err="1" smtClean="0"/>
              <a:t>including</a:t>
            </a:r>
            <a:r>
              <a:rPr lang="de-DE" dirty="0" smtClean="0"/>
              <a:t> </a:t>
            </a:r>
            <a:r>
              <a:rPr lang="de-DE" dirty="0" err="1" smtClean="0"/>
              <a:t>consumption</a:t>
            </a:r>
            <a:r>
              <a:rPr lang="de-DE" dirty="0" smtClean="0"/>
              <a:t> </a:t>
            </a:r>
            <a:r>
              <a:rPr lang="de-DE" dirty="0" err="1" smtClean="0"/>
              <a:t>and</a:t>
            </a:r>
            <a:r>
              <a:rPr lang="de-DE" dirty="0" smtClean="0"/>
              <a:t> </a:t>
            </a:r>
            <a:r>
              <a:rPr lang="de-DE" dirty="0" err="1" smtClean="0"/>
              <a:t>entire</a:t>
            </a:r>
            <a:r>
              <a:rPr lang="de-DE" dirty="0" smtClean="0"/>
              <a:t> </a:t>
            </a:r>
            <a:r>
              <a:rPr lang="de-DE" dirty="0" err="1" smtClean="0"/>
              <a:t>waste</a:t>
            </a:r>
            <a:r>
              <a:rPr lang="de-DE" dirty="0" smtClean="0"/>
              <a:t> </a:t>
            </a:r>
            <a:r>
              <a:rPr lang="de-DE" dirty="0" err="1" smtClean="0"/>
              <a:t>management</a:t>
            </a:r>
            <a:r>
              <a:rPr lang="de-DE" dirty="0" smtClean="0"/>
              <a:t> </a:t>
            </a:r>
            <a:r>
              <a:rPr lang="de-DE" dirty="0" err="1" smtClean="0"/>
              <a:t>processes</a:t>
            </a:r>
            <a:r>
              <a:rPr lang="de-DE" dirty="0" smtClean="0"/>
              <a:t> (multi-</a:t>
            </a:r>
            <a:r>
              <a:rPr lang="de-DE" dirty="0" err="1" smtClean="0"/>
              <a:t>year</a:t>
            </a:r>
            <a:r>
              <a:rPr lang="de-DE" dirty="0" smtClean="0"/>
              <a:t> </a:t>
            </a:r>
            <a:r>
              <a:rPr lang="de-DE" dirty="0" err="1" smtClean="0"/>
              <a:t>based</a:t>
            </a:r>
            <a:r>
              <a:rPr lang="de-DE" dirty="0" smtClean="0"/>
              <a:t> – 2004 – 2014).</a:t>
            </a:r>
          </a:p>
          <a:p>
            <a:endParaRPr lang="de-DE" dirty="0"/>
          </a:p>
          <a:p>
            <a:r>
              <a:rPr lang="en-US" dirty="0"/>
              <a:t>A</a:t>
            </a:r>
            <a:r>
              <a:rPr lang="en-US" dirty="0" smtClean="0"/>
              <a:t>ccounting </a:t>
            </a:r>
            <a:r>
              <a:rPr lang="en-US" dirty="0"/>
              <a:t>the uncertainty in combination with gross error detection at the software </a:t>
            </a:r>
            <a:r>
              <a:rPr lang="en-US" dirty="0" smtClean="0"/>
              <a:t>STAN* where </a:t>
            </a:r>
            <a:r>
              <a:rPr lang="en-US" dirty="0"/>
              <a:t>the multi-year MFA system model is </a:t>
            </a:r>
            <a:r>
              <a:rPr lang="en-US" dirty="0" smtClean="0"/>
              <a:t>built.</a:t>
            </a:r>
          </a:p>
          <a:p>
            <a:endParaRPr lang="de-DE" dirty="0"/>
          </a:p>
          <a:p>
            <a:endParaRPr lang="de-DE" dirty="0" smtClean="0"/>
          </a:p>
          <a:p>
            <a:endParaRPr lang="de-DE" dirty="0"/>
          </a:p>
          <a:p>
            <a:pPr marL="0" indent="0">
              <a:buNone/>
            </a:pPr>
            <a:r>
              <a:rPr lang="de-DE" dirty="0" smtClean="0"/>
              <a:t>*</a:t>
            </a:r>
            <a:r>
              <a:rPr lang="de-DE" sz="1200" dirty="0" smtClean="0"/>
              <a:t>STAN: </a:t>
            </a:r>
            <a:r>
              <a:rPr lang="en-US" sz="1200" dirty="0" err="1"/>
              <a:t>Cencic</a:t>
            </a:r>
            <a:r>
              <a:rPr lang="en-US" sz="1200" dirty="0"/>
              <a:t>, O. and H. </a:t>
            </a:r>
            <a:r>
              <a:rPr lang="en-US" sz="1200" dirty="0" err="1"/>
              <a:t>Rechberger</a:t>
            </a:r>
            <a:r>
              <a:rPr lang="en-US" sz="1200" dirty="0"/>
              <a:t>. 2008. </a:t>
            </a:r>
            <a:r>
              <a:rPr lang="en-US" sz="1200" i="1" dirty="0"/>
              <a:t>Material Flow Analysis with Software STAN. </a:t>
            </a:r>
            <a:r>
              <a:rPr lang="en-US" sz="1200" dirty="0"/>
              <a:t>18th edition. 1 vol., Vol. 5. Aachen: Shaker.</a:t>
            </a:r>
          </a:p>
          <a:p>
            <a:endParaRPr lang="de-DE" dirty="0"/>
          </a:p>
          <a:p>
            <a:endParaRPr lang="de-DE" dirty="0"/>
          </a:p>
          <a:p>
            <a:endParaRPr lang="en-US" dirty="0"/>
          </a:p>
        </p:txBody>
      </p:sp>
      <p:pic>
        <p:nvPicPr>
          <p:cNvPr id="6" name="Imagem 5"/>
          <p:cNvPicPr>
            <a:picLocks noChangeAspect="1"/>
          </p:cNvPicPr>
          <p:nvPr/>
        </p:nvPicPr>
        <p:blipFill>
          <a:blip r:embed="rId2"/>
          <a:stretch>
            <a:fillRect/>
          </a:stretch>
        </p:blipFill>
        <p:spPr>
          <a:xfrm>
            <a:off x="4641574" y="1441174"/>
            <a:ext cx="4247492" cy="4065103"/>
          </a:xfrm>
          <a:prstGeom prst="rect">
            <a:avLst/>
          </a:prstGeom>
        </p:spPr>
      </p:pic>
    </p:spTree>
    <p:extLst>
      <p:ext uri="{BB962C8B-B14F-4D97-AF65-F5344CB8AC3E}">
        <p14:creationId xmlns:p14="http://schemas.microsoft.com/office/powerpoint/2010/main" val="142722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Belo Horizonte - </a:t>
            </a:r>
            <a:r>
              <a:rPr lang="en-US" dirty="0" smtClean="0"/>
              <a:t>an </a:t>
            </a:r>
            <a:r>
              <a:rPr lang="en-US" dirty="0"/>
              <a:t>excerpt of the structure agent analysis </a:t>
            </a:r>
          </a:p>
        </p:txBody>
      </p:sp>
      <p:sp>
        <p:nvSpPr>
          <p:cNvPr id="3" name="Content Placeholder 2"/>
          <p:cNvSpPr>
            <a:spLocks noGrp="1"/>
          </p:cNvSpPr>
          <p:nvPr>
            <p:ph idx="1"/>
          </p:nvPr>
        </p:nvSpPr>
        <p:spPr/>
        <p:txBody>
          <a:bodyPr/>
          <a:lstStyle/>
          <a:p>
            <a:endParaRPr lang="en-US"/>
          </a:p>
        </p:txBody>
      </p:sp>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84" y="1061254"/>
            <a:ext cx="8078172" cy="488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691680" y="1283076"/>
            <a:ext cx="6631766" cy="4644744"/>
            <a:chOff x="1691680" y="1283076"/>
            <a:chExt cx="6631766" cy="4644744"/>
          </a:xfrm>
        </p:grpSpPr>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83076"/>
              <a:ext cx="6631766" cy="444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1719971" y="5712376"/>
              <a:ext cx="3175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de-DE" sz="800" dirty="0">
                  <a:solidFill>
                    <a:srgbClr val="000000"/>
                  </a:solidFill>
                  <a:latin typeface="Gill Sans MT" pitchFamily="34" charset="0"/>
                </a:rPr>
                <a:t>Image: Own files</a:t>
              </a:r>
            </a:p>
          </p:txBody>
        </p:sp>
      </p:grpSp>
    </p:spTree>
    <p:extLst>
      <p:ext uri="{BB962C8B-B14F-4D97-AF65-F5344CB8AC3E}">
        <p14:creationId xmlns:p14="http://schemas.microsoft.com/office/powerpoint/2010/main" val="16582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51520" y="1350060"/>
            <a:ext cx="5328592" cy="4887252"/>
          </a:xfrm>
          <a:prstGeom prst="round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dirty="0" err="1"/>
              <a:t>Conceptualizing</a:t>
            </a:r>
            <a:r>
              <a:rPr lang="de-DE" dirty="0"/>
              <a:t> </a:t>
            </a:r>
            <a:r>
              <a:rPr lang="de-DE" dirty="0" smtClean="0"/>
              <a:t>MSWM </a:t>
            </a:r>
            <a:r>
              <a:rPr lang="de-DE" dirty="0" err="1" smtClean="0"/>
              <a:t>and</a:t>
            </a:r>
            <a:r>
              <a:rPr lang="de-DE" dirty="0" smtClean="0"/>
              <a:t> </a:t>
            </a:r>
            <a:r>
              <a:rPr lang="de-DE" dirty="0" err="1" smtClean="0"/>
              <a:t>ICoS</a:t>
            </a:r>
            <a:endParaRPr lang="de-DE" dirty="0"/>
          </a:p>
        </p:txBody>
      </p:sp>
      <p:sp>
        <p:nvSpPr>
          <p:cNvPr id="4" name="Footer Placeholder 3"/>
          <p:cNvSpPr>
            <a:spLocks noGrp="1"/>
          </p:cNvSpPr>
          <p:nvPr>
            <p:ph type="ftr" sz="quarter" idx="4294967295"/>
          </p:nvPr>
        </p:nvSpPr>
        <p:spPr/>
        <p:txBody>
          <a:bodyPr/>
          <a:lstStyle/>
          <a:p>
            <a:r>
              <a:rPr lang="en-US" altLang="de-DE" dirty="0" smtClean="0"/>
              <a:t>Maryegli Fuss</a:t>
            </a:r>
            <a:endParaRPr lang="en-US" altLang="de-DE" dirty="0"/>
          </a:p>
        </p:txBody>
      </p:sp>
      <p:sp>
        <p:nvSpPr>
          <p:cNvPr id="5" name="Date Placeholder 4"/>
          <p:cNvSpPr>
            <a:spLocks noGrp="1"/>
          </p:cNvSpPr>
          <p:nvPr>
            <p:ph type="dt" sz="half" idx="4294967295"/>
          </p:nvPr>
        </p:nvSpPr>
        <p:spPr/>
        <p:txBody>
          <a:bodyPr/>
          <a:lstStyle/>
          <a:p>
            <a:r>
              <a:rPr lang="de-DE" smtClean="0"/>
              <a:t>14.03.2018</a:t>
            </a:r>
            <a:endParaRPr lang="de-DE" dirty="0"/>
          </a:p>
        </p:txBody>
      </p:sp>
      <p:sp>
        <p:nvSpPr>
          <p:cNvPr id="23" name="TextBox 22"/>
          <p:cNvSpPr txBox="1"/>
          <p:nvPr/>
        </p:nvSpPr>
        <p:spPr>
          <a:xfrm>
            <a:off x="2699792" y="1196752"/>
            <a:ext cx="2412777" cy="369332"/>
          </a:xfrm>
          <a:prstGeom prst="rect">
            <a:avLst/>
          </a:prstGeom>
          <a:solidFill>
            <a:schemeClr val="bg1"/>
          </a:solidFill>
        </p:spPr>
        <p:txBody>
          <a:bodyPr wrap="square" rtlCol="0">
            <a:spAutoFit/>
          </a:bodyPr>
          <a:lstStyle/>
          <a:p>
            <a:r>
              <a:rPr lang="de-DE" b="1" dirty="0" err="1" smtClean="0"/>
              <a:t>Capability</a:t>
            </a:r>
            <a:r>
              <a:rPr lang="de-DE" b="1" dirty="0" smtClean="0"/>
              <a:t> </a:t>
            </a:r>
            <a:r>
              <a:rPr lang="de-DE" b="1" dirty="0" err="1" smtClean="0"/>
              <a:t>approach</a:t>
            </a:r>
            <a:endParaRPr lang="de-DE" b="1" dirty="0"/>
          </a:p>
        </p:txBody>
      </p:sp>
      <p:sp>
        <p:nvSpPr>
          <p:cNvPr id="29" name="Rectangle 28"/>
          <p:cNvSpPr/>
          <p:nvPr/>
        </p:nvSpPr>
        <p:spPr>
          <a:xfrm>
            <a:off x="899593" y="2333201"/>
            <a:ext cx="3909586" cy="303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t>ICoS</a:t>
            </a:r>
            <a:endParaRPr lang="de-DE" b="1" dirty="0"/>
          </a:p>
        </p:txBody>
      </p:sp>
      <p:grpSp>
        <p:nvGrpSpPr>
          <p:cNvPr id="30" name="Group 29"/>
          <p:cNvGrpSpPr/>
          <p:nvPr/>
        </p:nvGrpSpPr>
        <p:grpSpPr>
          <a:xfrm>
            <a:off x="1457201" y="2818366"/>
            <a:ext cx="2754759" cy="2122802"/>
            <a:chOff x="-756592" y="3109610"/>
            <a:chExt cx="2754759" cy="2122802"/>
          </a:xfrm>
        </p:grpSpPr>
        <p:grpSp>
          <p:nvGrpSpPr>
            <p:cNvPr id="16" name="Group 15"/>
            <p:cNvGrpSpPr/>
            <p:nvPr/>
          </p:nvGrpSpPr>
          <p:grpSpPr>
            <a:xfrm>
              <a:off x="-756592" y="3109610"/>
              <a:ext cx="2754759" cy="2122802"/>
              <a:chOff x="3023394" y="2263787"/>
              <a:chExt cx="3059112" cy="2968625"/>
            </a:xfrm>
          </p:grpSpPr>
          <p:sp>
            <p:nvSpPr>
              <p:cNvPr id="8" name="Freeform 13"/>
              <p:cNvSpPr>
                <a:spLocks/>
              </p:cNvSpPr>
              <p:nvPr/>
            </p:nvSpPr>
            <p:spPr bwMode="auto">
              <a:xfrm>
                <a:off x="4342606" y="3497275"/>
                <a:ext cx="1739900" cy="1735137"/>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rgbClr val="FFFFFF"/>
              </a:solidFill>
              <a:ln w="28575" cap="flat" cmpd="sng">
                <a:solidFill>
                  <a:schemeClr val="accent5">
                    <a:lumMod val="50000"/>
                  </a:schemeClr>
                </a:solidFill>
                <a:prstDash val="solid"/>
                <a:miter lim="800000"/>
                <a:headEnd/>
                <a:tailEnd/>
              </a:ln>
            </p:spPr>
            <p:txBody>
              <a:bodyPr/>
              <a:lstStyle/>
              <a:p>
                <a:endParaRPr lang="de-DE"/>
              </a:p>
            </p:txBody>
          </p:sp>
          <p:sp>
            <p:nvSpPr>
              <p:cNvPr id="9" name="Freeform 15"/>
              <p:cNvSpPr>
                <a:spLocks/>
              </p:cNvSpPr>
              <p:nvPr/>
            </p:nvSpPr>
            <p:spPr bwMode="auto">
              <a:xfrm>
                <a:off x="3183731" y="3729050"/>
                <a:ext cx="1412875" cy="1503362"/>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rgbClr val="FFFFFF"/>
              </a:solidFill>
              <a:ln w="28575" cap="flat" cmpd="sng">
                <a:solidFill>
                  <a:schemeClr val="accent5">
                    <a:lumMod val="50000"/>
                  </a:schemeClr>
                </a:solidFill>
                <a:prstDash val="solid"/>
                <a:miter lim="800000"/>
                <a:headEnd/>
                <a:tailEnd/>
              </a:ln>
            </p:spPr>
            <p:txBody>
              <a:bodyPr/>
              <a:lstStyle/>
              <a:p>
                <a:endParaRPr lang="de-DE"/>
              </a:p>
            </p:txBody>
          </p:sp>
          <p:sp>
            <p:nvSpPr>
              <p:cNvPr id="14" name="Freeform 10"/>
              <p:cNvSpPr>
                <a:spLocks/>
              </p:cNvSpPr>
              <p:nvPr/>
            </p:nvSpPr>
            <p:spPr bwMode="auto">
              <a:xfrm>
                <a:off x="4499769" y="2263787"/>
                <a:ext cx="1582737" cy="1522413"/>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rgbClr val="FFFFFF"/>
              </a:solidFill>
              <a:ln w="28575" cap="flat" cmpd="sng">
                <a:solidFill>
                  <a:schemeClr val="accent5">
                    <a:lumMod val="50000"/>
                  </a:schemeClr>
                </a:solidFill>
                <a:prstDash val="solid"/>
                <a:miter lim="800000"/>
                <a:headEnd/>
                <a:tailEnd/>
              </a:ln>
            </p:spPr>
            <p:txBody>
              <a:bodyPr/>
              <a:lstStyle/>
              <a:p>
                <a:endParaRPr lang="de-DE"/>
              </a:p>
            </p:txBody>
          </p:sp>
          <p:sp>
            <p:nvSpPr>
              <p:cNvPr id="15" name="Freeform 11"/>
              <p:cNvSpPr>
                <a:spLocks/>
              </p:cNvSpPr>
              <p:nvPr/>
            </p:nvSpPr>
            <p:spPr bwMode="auto">
              <a:xfrm>
                <a:off x="3023394" y="2266962"/>
                <a:ext cx="1754187" cy="1758950"/>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rgbClr val="FFFFFF"/>
              </a:solidFill>
              <a:ln w="28575" cap="flat" cmpd="sng">
                <a:solidFill>
                  <a:schemeClr val="accent5">
                    <a:lumMod val="50000"/>
                  </a:schemeClr>
                </a:solidFill>
                <a:prstDash val="solid"/>
                <a:miter lim="800000"/>
                <a:headEnd/>
                <a:tailEnd/>
              </a:ln>
            </p:spPr>
            <p:txBody>
              <a:bodyPr/>
              <a:lstStyle/>
              <a:p>
                <a:endParaRPr lang="de-DE"/>
              </a:p>
            </p:txBody>
          </p:sp>
        </p:grpSp>
        <p:sp>
          <p:nvSpPr>
            <p:cNvPr id="10" name="TextBox 9"/>
            <p:cNvSpPr txBox="1"/>
            <p:nvPr/>
          </p:nvSpPr>
          <p:spPr>
            <a:xfrm>
              <a:off x="-239809" y="3469267"/>
              <a:ext cx="445956" cy="338554"/>
            </a:xfrm>
            <a:prstGeom prst="rect">
              <a:avLst/>
            </a:prstGeom>
            <a:noFill/>
          </p:spPr>
          <p:txBody>
            <a:bodyPr wrap="none" rtlCol="0">
              <a:spAutoFit/>
            </a:bodyPr>
            <a:lstStyle/>
            <a:p>
              <a:r>
                <a:rPr lang="de-DE" sz="1600" b="1" dirty="0">
                  <a:solidFill>
                    <a:schemeClr val="accent1">
                      <a:lumMod val="50000"/>
                    </a:schemeClr>
                  </a:solidFill>
                </a:rPr>
                <a:t>3R</a:t>
              </a:r>
            </a:p>
          </p:txBody>
        </p:sp>
        <p:sp>
          <p:nvSpPr>
            <p:cNvPr id="11" name="TextBox 10"/>
            <p:cNvSpPr txBox="1"/>
            <p:nvPr/>
          </p:nvSpPr>
          <p:spPr>
            <a:xfrm>
              <a:off x="775543" y="3351493"/>
              <a:ext cx="1078608" cy="584775"/>
            </a:xfrm>
            <a:prstGeom prst="rect">
              <a:avLst/>
            </a:prstGeom>
            <a:noFill/>
          </p:spPr>
          <p:txBody>
            <a:bodyPr wrap="square" rtlCol="0">
              <a:spAutoFit/>
            </a:bodyPr>
            <a:lstStyle/>
            <a:p>
              <a:r>
                <a:rPr lang="de-DE" sz="1600" b="1" dirty="0" err="1" smtClean="0">
                  <a:solidFill>
                    <a:schemeClr val="accent1">
                      <a:lumMod val="50000"/>
                    </a:schemeClr>
                  </a:solidFill>
                </a:rPr>
                <a:t>Waste</a:t>
              </a:r>
              <a:r>
                <a:rPr lang="de-DE" sz="1600" b="1" dirty="0" smtClean="0">
                  <a:solidFill>
                    <a:schemeClr val="accent1">
                      <a:lumMod val="50000"/>
                    </a:schemeClr>
                  </a:solidFill>
                </a:rPr>
                <a:t> </a:t>
              </a:r>
              <a:r>
                <a:rPr lang="de-DE" sz="1600" b="1" dirty="0" err="1" smtClean="0">
                  <a:solidFill>
                    <a:schemeClr val="accent1">
                      <a:lumMod val="50000"/>
                    </a:schemeClr>
                  </a:solidFill>
                </a:rPr>
                <a:t>to</a:t>
              </a:r>
              <a:endParaRPr lang="de-DE" sz="1600" b="1" dirty="0" smtClean="0">
                <a:solidFill>
                  <a:schemeClr val="accent1">
                    <a:lumMod val="50000"/>
                  </a:schemeClr>
                </a:solidFill>
              </a:endParaRPr>
            </a:p>
            <a:p>
              <a:r>
                <a:rPr lang="de-DE" sz="1600" b="1" dirty="0" smtClean="0">
                  <a:solidFill>
                    <a:schemeClr val="accent1">
                      <a:lumMod val="50000"/>
                    </a:schemeClr>
                  </a:solidFill>
                </a:rPr>
                <a:t>Energy</a:t>
              </a:r>
              <a:endParaRPr lang="en-GB" sz="1600" b="1" dirty="0">
                <a:solidFill>
                  <a:schemeClr val="accent1">
                    <a:lumMod val="50000"/>
                  </a:schemeClr>
                </a:solidFill>
              </a:endParaRPr>
            </a:p>
          </p:txBody>
        </p:sp>
        <p:sp>
          <p:nvSpPr>
            <p:cNvPr id="12" name="TextBox 11"/>
            <p:cNvSpPr txBox="1"/>
            <p:nvPr/>
          </p:nvSpPr>
          <p:spPr>
            <a:xfrm>
              <a:off x="-371274" y="4305870"/>
              <a:ext cx="867545" cy="830997"/>
            </a:xfrm>
            <a:prstGeom prst="rect">
              <a:avLst/>
            </a:prstGeom>
            <a:noFill/>
          </p:spPr>
          <p:txBody>
            <a:bodyPr wrap="none" rtlCol="0">
              <a:spAutoFit/>
            </a:bodyPr>
            <a:lstStyle/>
            <a:p>
              <a:pPr algn="ctr"/>
              <a:r>
                <a:rPr lang="en-GB" sz="1600" b="1" dirty="0" smtClean="0">
                  <a:solidFill>
                    <a:schemeClr val="accent1">
                      <a:lumMod val="50000"/>
                    </a:schemeClr>
                  </a:solidFill>
                </a:rPr>
                <a:t>Zero </a:t>
              </a:r>
            </a:p>
            <a:p>
              <a:pPr algn="ctr"/>
              <a:r>
                <a:rPr lang="de-DE" sz="1600" b="1" dirty="0" err="1" smtClean="0">
                  <a:solidFill>
                    <a:schemeClr val="accent1">
                      <a:lumMod val="50000"/>
                    </a:schemeClr>
                  </a:solidFill>
                </a:rPr>
                <a:t>carbon</a:t>
              </a:r>
              <a:endParaRPr lang="de-DE" sz="1600" b="1" dirty="0" smtClean="0">
                <a:solidFill>
                  <a:schemeClr val="accent1">
                    <a:lumMod val="50000"/>
                  </a:schemeClr>
                </a:solidFill>
              </a:endParaRPr>
            </a:p>
            <a:p>
              <a:pPr algn="ctr"/>
              <a:r>
                <a:rPr lang="de-DE" sz="1600" b="1" dirty="0" smtClean="0">
                  <a:solidFill>
                    <a:schemeClr val="accent1">
                      <a:lumMod val="50000"/>
                    </a:schemeClr>
                  </a:solidFill>
                </a:rPr>
                <a:t> </a:t>
              </a:r>
              <a:r>
                <a:rPr lang="de-DE" sz="1600" b="1" dirty="0" err="1" smtClean="0">
                  <a:solidFill>
                    <a:schemeClr val="accent1">
                      <a:lumMod val="50000"/>
                    </a:schemeClr>
                  </a:solidFill>
                </a:rPr>
                <a:t>waste</a:t>
              </a:r>
              <a:endParaRPr lang="en-GB" sz="1600" b="1" dirty="0">
                <a:solidFill>
                  <a:schemeClr val="accent1">
                    <a:lumMod val="50000"/>
                  </a:schemeClr>
                </a:solidFill>
              </a:endParaRPr>
            </a:p>
          </p:txBody>
        </p:sp>
        <p:sp>
          <p:nvSpPr>
            <p:cNvPr id="13" name="TextBox 12"/>
            <p:cNvSpPr txBox="1"/>
            <p:nvPr/>
          </p:nvSpPr>
          <p:spPr>
            <a:xfrm>
              <a:off x="724891" y="4411851"/>
              <a:ext cx="891591" cy="584775"/>
            </a:xfrm>
            <a:prstGeom prst="rect">
              <a:avLst/>
            </a:prstGeom>
            <a:noFill/>
          </p:spPr>
          <p:txBody>
            <a:bodyPr wrap="none" rtlCol="0" anchor="ctr">
              <a:spAutoFit/>
            </a:bodyPr>
            <a:lstStyle/>
            <a:p>
              <a:r>
                <a:rPr lang="de-DE" sz="1600" b="1" dirty="0" smtClean="0">
                  <a:solidFill>
                    <a:schemeClr val="accent1">
                      <a:lumMod val="50000"/>
                    </a:schemeClr>
                  </a:solidFill>
                </a:rPr>
                <a:t>Smart </a:t>
              </a:r>
            </a:p>
            <a:p>
              <a:r>
                <a:rPr lang="de-DE" sz="1600" b="1" dirty="0" err="1" smtClean="0">
                  <a:solidFill>
                    <a:schemeClr val="accent1">
                      <a:lumMod val="50000"/>
                    </a:schemeClr>
                  </a:solidFill>
                </a:rPr>
                <a:t>system</a:t>
              </a:r>
              <a:endParaRPr lang="en-GB" sz="1600" b="1" dirty="0">
                <a:solidFill>
                  <a:schemeClr val="accent1">
                    <a:lumMod val="50000"/>
                  </a:schemeClr>
                </a:solidFill>
              </a:endParaRPr>
            </a:p>
          </p:txBody>
        </p:sp>
      </p:grpSp>
      <p:sp>
        <p:nvSpPr>
          <p:cNvPr id="41" name="Rectangle 40"/>
          <p:cNvSpPr/>
          <p:nvPr/>
        </p:nvSpPr>
        <p:spPr>
          <a:xfrm>
            <a:off x="899593" y="5157192"/>
            <a:ext cx="3909585" cy="303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Belo Horizonte </a:t>
            </a:r>
            <a:r>
              <a:rPr lang="de-DE" b="1" dirty="0" err="1" smtClean="0"/>
              <a:t>integrated</a:t>
            </a:r>
            <a:r>
              <a:rPr lang="de-DE" b="1" dirty="0" smtClean="0"/>
              <a:t> MSWM</a:t>
            </a:r>
            <a:endParaRPr lang="de-DE" b="1" dirty="0"/>
          </a:p>
        </p:txBody>
      </p:sp>
      <p:sp>
        <p:nvSpPr>
          <p:cNvPr id="46" name="Down Arrow 45"/>
          <p:cNvSpPr/>
          <p:nvPr/>
        </p:nvSpPr>
        <p:spPr>
          <a:xfrm>
            <a:off x="7452320" y="1628800"/>
            <a:ext cx="360040" cy="57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Box 46"/>
          <p:cNvSpPr txBox="1"/>
          <p:nvPr/>
        </p:nvSpPr>
        <p:spPr>
          <a:xfrm>
            <a:off x="6804248" y="1196752"/>
            <a:ext cx="1656184" cy="369332"/>
          </a:xfrm>
          <a:prstGeom prst="rect">
            <a:avLst/>
          </a:prstGeom>
          <a:noFill/>
          <a:ln>
            <a:solidFill>
              <a:schemeClr val="tx1"/>
            </a:solidFill>
            <a:prstDash val="lgDashDotDot"/>
          </a:ln>
        </p:spPr>
        <p:txBody>
          <a:bodyPr wrap="square" rtlCol="0">
            <a:spAutoFit/>
          </a:bodyPr>
          <a:lstStyle>
            <a:defPPr>
              <a:defRPr lang="de-DE"/>
            </a:defPPr>
            <a:lvl1pPr algn="ctr"/>
          </a:lstStyle>
          <a:p>
            <a:r>
              <a:rPr lang="de-DE" dirty="0" err="1"/>
              <a:t>Conception</a:t>
            </a:r>
            <a:endParaRPr lang="de-DE" dirty="0"/>
          </a:p>
        </p:txBody>
      </p:sp>
      <p:sp>
        <p:nvSpPr>
          <p:cNvPr id="50" name="TextBox 49"/>
          <p:cNvSpPr txBox="1"/>
          <p:nvPr/>
        </p:nvSpPr>
        <p:spPr>
          <a:xfrm>
            <a:off x="2123728" y="1628800"/>
            <a:ext cx="1656184" cy="369332"/>
          </a:xfrm>
          <a:prstGeom prst="rect">
            <a:avLst/>
          </a:prstGeom>
          <a:noFill/>
          <a:ln>
            <a:solidFill>
              <a:schemeClr val="tx1"/>
            </a:solidFill>
            <a:prstDash val="lgDashDotDot"/>
          </a:ln>
        </p:spPr>
        <p:txBody>
          <a:bodyPr wrap="square" rtlCol="0">
            <a:spAutoFit/>
          </a:bodyPr>
          <a:lstStyle/>
          <a:p>
            <a:pPr algn="ctr"/>
            <a:r>
              <a:rPr lang="de-DE" dirty="0" err="1" smtClean="0"/>
              <a:t>Concept</a:t>
            </a:r>
            <a:endParaRPr lang="de-DE" dirty="0"/>
          </a:p>
        </p:txBody>
      </p:sp>
      <p:sp>
        <p:nvSpPr>
          <p:cNvPr id="51" name="TextBox 50"/>
          <p:cNvSpPr txBox="1"/>
          <p:nvPr/>
        </p:nvSpPr>
        <p:spPr>
          <a:xfrm>
            <a:off x="1547664" y="5795972"/>
            <a:ext cx="2466358" cy="369332"/>
          </a:xfrm>
          <a:prstGeom prst="rect">
            <a:avLst/>
          </a:prstGeom>
          <a:noFill/>
          <a:ln>
            <a:solidFill>
              <a:schemeClr val="tx1"/>
            </a:solidFill>
            <a:prstDash val="lgDashDotDot"/>
          </a:ln>
        </p:spPr>
        <p:txBody>
          <a:bodyPr wrap="square" rtlCol="0">
            <a:spAutoFit/>
          </a:bodyPr>
          <a:lstStyle>
            <a:defPPr>
              <a:defRPr lang="de-DE"/>
            </a:defPPr>
            <a:lvl1pPr algn="ctr"/>
          </a:lstStyle>
          <a:p>
            <a:r>
              <a:rPr lang="de-DE" dirty="0" err="1" smtClean="0"/>
              <a:t>Adequance</a:t>
            </a:r>
            <a:r>
              <a:rPr lang="de-DE" dirty="0" smtClean="0"/>
              <a:t> </a:t>
            </a:r>
            <a:r>
              <a:rPr lang="de-DE" dirty="0" err="1" smtClean="0"/>
              <a:t>condition</a:t>
            </a:r>
            <a:endParaRPr lang="de-DE" dirty="0"/>
          </a:p>
        </p:txBody>
      </p:sp>
      <p:sp>
        <p:nvSpPr>
          <p:cNvPr id="52" name="Down Arrow 51"/>
          <p:cNvSpPr/>
          <p:nvPr/>
        </p:nvSpPr>
        <p:spPr>
          <a:xfrm>
            <a:off x="2843808" y="2004926"/>
            <a:ext cx="168536" cy="240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6" name="Group 55"/>
          <p:cNvGrpSpPr/>
          <p:nvPr/>
        </p:nvGrpSpPr>
        <p:grpSpPr>
          <a:xfrm>
            <a:off x="5652120" y="2286778"/>
            <a:ext cx="3240360" cy="3022269"/>
            <a:chOff x="8100392" y="1916831"/>
            <a:chExt cx="3240360" cy="3022269"/>
          </a:xfrm>
        </p:grpSpPr>
        <p:grpSp>
          <p:nvGrpSpPr>
            <p:cNvPr id="38" name="Group 37"/>
            <p:cNvGrpSpPr/>
            <p:nvPr/>
          </p:nvGrpSpPr>
          <p:grpSpPr>
            <a:xfrm>
              <a:off x="8100392" y="2843029"/>
              <a:ext cx="3240360" cy="2096071"/>
              <a:chOff x="5580112" y="1223314"/>
              <a:chExt cx="3240360" cy="1924966"/>
            </a:xfrm>
          </p:grpSpPr>
          <p:sp>
            <p:nvSpPr>
              <p:cNvPr id="36" name="Left Arrow Callout 35"/>
              <p:cNvSpPr/>
              <p:nvPr/>
            </p:nvSpPr>
            <p:spPr>
              <a:xfrm>
                <a:off x="5580112" y="1224915"/>
                <a:ext cx="3240360" cy="192336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Box 36"/>
              <p:cNvSpPr txBox="1"/>
              <p:nvPr/>
            </p:nvSpPr>
            <p:spPr>
              <a:xfrm>
                <a:off x="6660232" y="1223314"/>
                <a:ext cx="2160240" cy="1724179"/>
              </a:xfrm>
              <a:prstGeom prst="rect">
                <a:avLst/>
              </a:prstGeom>
              <a:noFill/>
            </p:spPr>
            <p:txBody>
              <a:bodyPr wrap="square" rtlCol="0">
                <a:spAutoFit/>
              </a:bodyPr>
              <a:lstStyle/>
              <a:p>
                <a:pPr algn="ctr"/>
                <a:r>
                  <a:rPr lang="de-DE" sz="1600" b="1" dirty="0" smtClean="0"/>
                  <a:t>Meta-analysis</a:t>
                </a:r>
              </a:p>
              <a:p>
                <a:pPr marL="177800" indent="-177800">
                  <a:buFont typeface="Arial" panose="020B0604020202020204" pitchFamily="34" charset="0"/>
                  <a:buChar char="•"/>
                </a:pPr>
                <a:endParaRPr lang="de-DE" sz="1600" dirty="0" smtClean="0"/>
              </a:p>
              <a:p>
                <a:pPr marL="177800" indent="-177800">
                  <a:buFont typeface="Arial" panose="020B0604020202020204" pitchFamily="34" charset="0"/>
                  <a:buChar char="•"/>
                </a:pPr>
                <a:r>
                  <a:rPr lang="de-DE" sz="1600" dirty="0" err="1" smtClean="0"/>
                  <a:t>What</a:t>
                </a:r>
                <a:r>
                  <a:rPr lang="de-DE" sz="1600" dirty="0" smtClean="0"/>
                  <a:t> </a:t>
                </a:r>
                <a:r>
                  <a:rPr lang="de-DE" sz="1600" dirty="0" err="1" smtClean="0"/>
                  <a:t>is</a:t>
                </a:r>
                <a:r>
                  <a:rPr lang="de-DE" sz="1600" dirty="0" smtClean="0"/>
                  <a:t> </a:t>
                </a:r>
                <a:r>
                  <a:rPr lang="de-DE" sz="1600" dirty="0" err="1" smtClean="0"/>
                  <a:t>to</a:t>
                </a:r>
                <a:r>
                  <a:rPr lang="de-DE" sz="1600" dirty="0" smtClean="0"/>
                  <a:t> </a:t>
                </a:r>
                <a:r>
                  <a:rPr lang="de-DE" sz="1600" dirty="0" err="1" smtClean="0"/>
                  <a:t>sustain</a:t>
                </a:r>
                <a:r>
                  <a:rPr lang="de-DE" sz="1600" dirty="0" smtClean="0"/>
                  <a:t>?</a:t>
                </a:r>
              </a:p>
              <a:p>
                <a:pPr marL="177800" indent="-177800">
                  <a:buFont typeface="Arial" panose="020B0604020202020204" pitchFamily="34" charset="0"/>
                  <a:buChar char="•"/>
                </a:pPr>
                <a:endParaRPr lang="de-DE" sz="1000" dirty="0"/>
              </a:p>
              <a:p>
                <a:pPr marL="177800" indent="-177800">
                  <a:buFont typeface="Arial" panose="020B0604020202020204" pitchFamily="34" charset="0"/>
                  <a:buChar char="•"/>
                </a:pPr>
                <a:r>
                  <a:rPr lang="de-DE" sz="1600" dirty="0" err="1" smtClean="0"/>
                  <a:t>Why</a:t>
                </a:r>
                <a:r>
                  <a:rPr lang="de-DE" sz="1600" dirty="0" smtClean="0"/>
                  <a:t> </a:t>
                </a:r>
                <a:r>
                  <a:rPr lang="de-DE" sz="1600" dirty="0" err="1" smtClean="0"/>
                  <a:t>should</a:t>
                </a:r>
                <a:r>
                  <a:rPr lang="de-DE" sz="1600" dirty="0" smtClean="0"/>
                  <a:t> </a:t>
                </a:r>
                <a:r>
                  <a:rPr lang="de-DE" sz="1600" dirty="0" err="1" smtClean="0"/>
                  <a:t>it</a:t>
                </a:r>
                <a:r>
                  <a:rPr lang="de-DE" sz="1600" dirty="0" smtClean="0"/>
                  <a:t> </a:t>
                </a:r>
                <a:r>
                  <a:rPr lang="de-DE" sz="1600" dirty="0" err="1" smtClean="0"/>
                  <a:t>be</a:t>
                </a:r>
                <a:r>
                  <a:rPr lang="de-DE" sz="1600" dirty="0" smtClean="0"/>
                  <a:t> </a:t>
                </a:r>
                <a:r>
                  <a:rPr lang="de-DE" sz="1600" dirty="0" err="1" smtClean="0"/>
                  <a:t>sustained</a:t>
                </a:r>
                <a:r>
                  <a:rPr lang="de-DE" sz="1600" dirty="0" smtClean="0"/>
                  <a:t>?</a:t>
                </a:r>
              </a:p>
              <a:p>
                <a:pPr marL="177800" indent="-177800">
                  <a:buFont typeface="Arial" panose="020B0604020202020204" pitchFamily="34" charset="0"/>
                  <a:buChar char="•"/>
                </a:pPr>
                <a:endParaRPr lang="de-DE" sz="1000" dirty="0"/>
              </a:p>
              <a:p>
                <a:pPr marL="177800" indent="-177800">
                  <a:buFont typeface="Arial" panose="020B0604020202020204" pitchFamily="34" charset="0"/>
                  <a:buChar char="•"/>
                </a:pPr>
                <a:r>
                  <a:rPr lang="de-DE" sz="1600" dirty="0" smtClean="0"/>
                  <a:t>Who </a:t>
                </a:r>
                <a:r>
                  <a:rPr lang="de-DE" sz="1600" dirty="0" err="1" smtClean="0"/>
                  <a:t>is</a:t>
                </a:r>
                <a:r>
                  <a:rPr lang="de-DE" sz="1600" dirty="0" smtClean="0"/>
                  <a:t> </a:t>
                </a:r>
                <a:r>
                  <a:rPr lang="de-DE" sz="1600" dirty="0" err="1" smtClean="0"/>
                  <a:t>concerned</a:t>
                </a:r>
                <a:r>
                  <a:rPr lang="de-DE" sz="1600" dirty="0" smtClean="0"/>
                  <a:t>?</a:t>
                </a:r>
                <a:endParaRPr lang="de-DE" sz="1600" dirty="0"/>
              </a:p>
            </p:txBody>
          </p:sp>
        </p:grpSp>
        <p:sp>
          <p:nvSpPr>
            <p:cNvPr id="55" name="Rectangle 54"/>
            <p:cNvSpPr/>
            <p:nvPr/>
          </p:nvSpPr>
          <p:spPr>
            <a:xfrm>
              <a:off x="9252520" y="1916831"/>
              <a:ext cx="2088232" cy="936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Action vs. </a:t>
              </a:r>
              <a:r>
                <a:rPr lang="de-DE" dirty="0" err="1" smtClean="0"/>
                <a:t>quality</a:t>
              </a:r>
              <a:r>
                <a:rPr lang="de-DE" dirty="0" smtClean="0"/>
                <a:t> </a:t>
              </a:r>
              <a:r>
                <a:rPr lang="de-DE" dirty="0" err="1" smtClean="0"/>
                <a:t>of</a:t>
              </a:r>
              <a:r>
                <a:rPr lang="de-DE" dirty="0" smtClean="0"/>
                <a:t> </a:t>
              </a:r>
              <a:r>
                <a:rPr lang="de-DE" dirty="0" err="1" smtClean="0"/>
                <a:t>life</a:t>
              </a:r>
              <a:r>
                <a:rPr lang="de-DE" dirty="0" smtClean="0"/>
                <a:t> vs. </a:t>
              </a:r>
              <a:r>
                <a:rPr lang="de-DE" dirty="0" err="1" smtClean="0"/>
                <a:t>further</a:t>
              </a:r>
              <a:r>
                <a:rPr lang="de-DE" dirty="0" smtClean="0"/>
                <a:t> </a:t>
              </a:r>
              <a:r>
                <a:rPr lang="de-DE" dirty="0" err="1" smtClean="0"/>
                <a:t>development</a:t>
              </a:r>
              <a:endParaRPr lang="de-DE" dirty="0"/>
            </a:p>
          </p:txBody>
        </p:sp>
      </p:grpSp>
      <p:sp>
        <p:nvSpPr>
          <p:cNvPr id="53" name="Down Arrow 52"/>
          <p:cNvSpPr/>
          <p:nvPr/>
        </p:nvSpPr>
        <p:spPr>
          <a:xfrm flipH="1" flipV="1">
            <a:off x="2718264" y="5532911"/>
            <a:ext cx="197552" cy="263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4" name="Group 53"/>
          <p:cNvGrpSpPr/>
          <p:nvPr/>
        </p:nvGrpSpPr>
        <p:grpSpPr>
          <a:xfrm>
            <a:off x="6379898" y="2245514"/>
            <a:ext cx="2504884" cy="3879139"/>
            <a:chOff x="6387845" y="2286165"/>
            <a:chExt cx="2504884" cy="3879139"/>
          </a:xfrm>
        </p:grpSpPr>
        <p:sp>
          <p:nvSpPr>
            <p:cNvPr id="42" name="Rechteck 43"/>
            <p:cNvSpPr/>
            <p:nvPr/>
          </p:nvSpPr>
          <p:spPr>
            <a:xfrm>
              <a:off x="6387845" y="2871514"/>
              <a:ext cx="2504635" cy="3293209"/>
            </a:xfrm>
            <a:prstGeom prst="rect">
              <a:avLst/>
            </a:prstGeom>
            <a:solidFill>
              <a:schemeClr val="bg1"/>
            </a:solidFill>
            <a:ln w="6350">
              <a:noFill/>
              <a:prstDash val="dash"/>
            </a:ln>
          </p:spPr>
          <p:txBody>
            <a:bodyPr wrap="square">
              <a:spAutoFit/>
            </a:bodyPr>
            <a:lstStyle/>
            <a:p>
              <a:pPr marL="342900" indent="-342900">
                <a:buClr>
                  <a:schemeClr val="accent1"/>
                </a:buClr>
                <a:buFont typeface="+mj-lt"/>
                <a:buAutoNum type="alphaLcPeriod"/>
              </a:pPr>
              <a:r>
                <a:rPr lang="en-GB" sz="1400" dirty="0" smtClean="0">
                  <a:solidFill>
                    <a:schemeClr val="tx2"/>
                  </a:solidFill>
                  <a:latin typeface="+mj-lt"/>
                  <a:cs typeface="Calibri Light" panose="020F0302020204030204" pitchFamily="34" charset="0"/>
                </a:rPr>
                <a:t>Improvement the quality of life, </a:t>
              </a:r>
              <a:r>
                <a:rPr lang="en-GB" sz="1400" b="1" dirty="0">
                  <a:solidFill>
                    <a:schemeClr val="accent1">
                      <a:lumMod val="50000"/>
                    </a:schemeClr>
                  </a:solidFill>
                </a:rPr>
                <a:t>reinforce </a:t>
              </a:r>
              <a:r>
                <a:rPr lang="en-GB" sz="1400" dirty="0" smtClean="0">
                  <a:solidFill>
                    <a:schemeClr val="tx2"/>
                  </a:solidFill>
                  <a:latin typeface="+mj-lt"/>
                  <a:cs typeface="Calibri Light" panose="020F0302020204030204" pitchFamily="34" charset="0"/>
                </a:rPr>
                <a:t>the capacity of humans to lead an active life</a:t>
              </a:r>
              <a:endParaRPr lang="en-GB" sz="1400" b="1" dirty="0">
                <a:solidFill>
                  <a:schemeClr val="accent1">
                    <a:lumMod val="50000"/>
                  </a:schemeClr>
                </a:solidFill>
              </a:endParaRPr>
            </a:p>
            <a:p>
              <a:pPr marL="342900" indent="-342900">
                <a:buClr>
                  <a:schemeClr val="accent1"/>
                </a:buClr>
                <a:buFont typeface="+mj-lt"/>
                <a:buAutoNum type="alphaLcPeriod"/>
              </a:pPr>
              <a:endParaRPr lang="en-GB" sz="1400" b="1" dirty="0" smtClean="0">
                <a:solidFill>
                  <a:schemeClr val="accent1">
                    <a:lumMod val="75000"/>
                  </a:schemeClr>
                </a:solidFill>
                <a:latin typeface="+mj-lt"/>
                <a:cs typeface="Calibri Light" panose="020F0302020204030204" pitchFamily="34" charset="0"/>
              </a:endParaRPr>
            </a:p>
            <a:p>
              <a:pPr marL="342900" indent="-342900">
                <a:buClr>
                  <a:schemeClr val="accent1"/>
                </a:buClr>
                <a:buFont typeface="+mj-lt"/>
                <a:buAutoNum type="alphaLcPeriod"/>
              </a:pPr>
              <a:r>
                <a:rPr lang="en-GB" sz="1400" dirty="0" smtClean="0">
                  <a:solidFill>
                    <a:schemeClr val="tx2"/>
                  </a:solidFill>
                  <a:latin typeface="+mj-lt"/>
                  <a:cs typeface="Calibri Light" panose="020F0302020204030204" pitchFamily="34" charset="0"/>
                </a:rPr>
                <a:t>Present </a:t>
              </a:r>
              <a:r>
                <a:rPr lang="en-GB" sz="1400" dirty="0">
                  <a:solidFill>
                    <a:schemeClr val="tx2"/>
                  </a:solidFill>
                  <a:latin typeface="+mj-lt"/>
                  <a:cs typeface="Calibri Light" panose="020F0302020204030204" pitchFamily="34" charset="0"/>
                </a:rPr>
                <a:t>and future generation </a:t>
              </a:r>
              <a:r>
                <a:rPr lang="en-GB" sz="1400" dirty="0" smtClean="0">
                  <a:solidFill>
                    <a:schemeClr val="tx2"/>
                  </a:solidFill>
                  <a:latin typeface="+mj-lt"/>
                  <a:cs typeface="Calibri Light" panose="020F0302020204030204" pitchFamily="34" charset="0"/>
                </a:rPr>
                <a:t>have to collaborate and </a:t>
              </a:r>
              <a:r>
                <a:rPr lang="en-GB" sz="1400" dirty="0">
                  <a:solidFill>
                    <a:schemeClr val="tx2"/>
                  </a:solidFill>
                  <a:latin typeface="+mj-lt"/>
                  <a:cs typeface="Calibri Light" panose="020F0302020204030204" pitchFamily="34" charset="0"/>
                </a:rPr>
                <a:t>receive </a:t>
              </a:r>
              <a:r>
                <a:rPr lang="en-GB" sz="1400" b="1" dirty="0">
                  <a:solidFill>
                    <a:schemeClr val="accent1">
                      <a:lumMod val="50000"/>
                    </a:schemeClr>
                  </a:solidFill>
                </a:rPr>
                <a:t>equitable </a:t>
              </a:r>
              <a:r>
                <a:rPr lang="en-GB" sz="1400" dirty="0">
                  <a:solidFill>
                    <a:schemeClr val="tx2"/>
                  </a:solidFill>
                  <a:latin typeface="+mj-lt"/>
                  <a:cs typeface="Calibri Light" panose="020F0302020204030204" pitchFamily="34" charset="0"/>
                </a:rPr>
                <a:t>shares of public MSWM services (</a:t>
              </a:r>
              <a:r>
                <a:rPr lang="en-GB" sz="1400" b="1" dirty="0">
                  <a:solidFill>
                    <a:schemeClr val="accent1">
                      <a:lumMod val="50000"/>
                    </a:schemeClr>
                  </a:solidFill>
                </a:rPr>
                <a:t>justice</a:t>
              </a:r>
              <a:r>
                <a:rPr lang="en-GB" sz="1400" b="1" dirty="0">
                  <a:latin typeface="+mj-lt"/>
                  <a:cs typeface="Calibri Light" panose="020F0302020204030204" pitchFamily="34" charset="0"/>
                </a:rPr>
                <a:t>)</a:t>
              </a:r>
            </a:p>
            <a:p>
              <a:pPr marL="342900" indent="-342900">
                <a:buClr>
                  <a:schemeClr val="accent1"/>
                </a:buClr>
                <a:buFont typeface="+mj-lt"/>
                <a:buAutoNum type="alphaLcPeriod"/>
              </a:pPr>
              <a:endParaRPr lang="en-GB" sz="1200" b="1" dirty="0">
                <a:solidFill>
                  <a:schemeClr val="tx2"/>
                </a:solidFill>
                <a:latin typeface="+mj-lt"/>
                <a:cs typeface="Calibri Light" panose="020F0302020204030204" pitchFamily="34" charset="0"/>
              </a:endParaRPr>
            </a:p>
            <a:p>
              <a:pPr marL="342900" indent="-342900">
                <a:buClr>
                  <a:schemeClr val="accent1"/>
                </a:buClr>
                <a:buFont typeface="+mj-lt"/>
                <a:buAutoNum type="alphaLcPeriod"/>
              </a:pPr>
              <a:r>
                <a:rPr lang="en-GB" sz="1400" dirty="0" smtClean="0"/>
                <a:t>The</a:t>
              </a:r>
              <a:r>
                <a:rPr lang="en-GB" sz="1400" b="1" dirty="0" smtClean="0">
                  <a:solidFill>
                    <a:schemeClr val="accent1">
                      <a:lumMod val="50000"/>
                    </a:schemeClr>
                  </a:solidFill>
                </a:rPr>
                <a:t> global </a:t>
              </a:r>
              <a:r>
                <a:rPr lang="en-GB" sz="1400" b="1" dirty="0">
                  <a:solidFill>
                    <a:schemeClr val="accent1">
                      <a:lumMod val="50000"/>
                    </a:schemeClr>
                  </a:solidFill>
                </a:rPr>
                <a:t>orientation </a:t>
              </a:r>
              <a:r>
                <a:rPr lang="en-GB" sz="1400" dirty="0" smtClean="0">
                  <a:solidFill>
                    <a:schemeClr val="tx2"/>
                  </a:solidFill>
                  <a:latin typeface="+mj-lt"/>
                  <a:cs typeface="Calibri Light" panose="020F0302020204030204" pitchFamily="34" charset="0"/>
                </a:rPr>
                <a:t>and the responsibility to use existing resources</a:t>
              </a:r>
              <a:endParaRPr lang="en-GB" sz="1400" dirty="0">
                <a:solidFill>
                  <a:schemeClr val="tx2"/>
                </a:solidFill>
                <a:latin typeface="+mj-lt"/>
                <a:cs typeface="Calibri Light" panose="020F0302020204030204" pitchFamily="34" charset="0"/>
              </a:endParaRPr>
            </a:p>
          </p:txBody>
        </p:sp>
        <p:sp>
          <p:nvSpPr>
            <p:cNvPr id="45" name="Rectangle 44"/>
            <p:cNvSpPr/>
            <p:nvPr/>
          </p:nvSpPr>
          <p:spPr>
            <a:xfrm>
              <a:off x="6421435" y="2854097"/>
              <a:ext cx="2471046" cy="3311207"/>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tangle 27"/>
            <p:cNvSpPr/>
            <p:nvPr/>
          </p:nvSpPr>
          <p:spPr>
            <a:xfrm>
              <a:off x="6421434" y="2286165"/>
              <a:ext cx="2471295" cy="607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Integrated </a:t>
              </a:r>
              <a:r>
                <a:rPr lang="de-DE" dirty="0" err="1" smtClean="0"/>
                <a:t>and</a:t>
              </a:r>
              <a:r>
                <a:rPr lang="de-DE" dirty="0" smtClean="0"/>
                <a:t> </a:t>
              </a:r>
              <a:r>
                <a:rPr lang="de-DE" dirty="0" err="1" smtClean="0"/>
                <a:t>sustainable</a:t>
              </a:r>
              <a:r>
                <a:rPr lang="de-DE" dirty="0" smtClean="0"/>
                <a:t> MSWM</a:t>
              </a:r>
              <a:endParaRPr lang="de-DE" dirty="0"/>
            </a:p>
          </p:txBody>
        </p:sp>
      </p:grpSp>
      <p:sp>
        <p:nvSpPr>
          <p:cNvPr id="3" name="Rectangle 2"/>
          <p:cNvSpPr/>
          <p:nvPr/>
        </p:nvSpPr>
        <p:spPr>
          <a:xfrm>
            <a:off x="5652120" y="3060249"/>
            <a:ext cx="735725" cy="2096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46"/>
          <p:cNvSpPr/>
          <p:nvPr/>
        </p:nvSpPr>
        <p:spPr>
          <a:xfrm rot="5400000">
            <a:off x="4614520" y="3938570"/>
            <a:ext cx="2761968" cy="321343"/>
          </a:xfrm>
          <a:prstGeom prst="triangle">
            <a:avLst/>
          </a:prstGeom>
          <a:solidFill>
            <a:schemeClr val="accent1"/>
          </a:solidFill>
          <a:ln w="0"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2788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3" grpId="0" animBg="1"/>
      <p:bldP spid="18" grpId="0" animBg="1"/>
      <p:bldP spid="1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EE4P_AGENDAWIZARD" val="item_075cafc4-a85c-48d7-a16d-77b9a472cd1f_Topic"/>
  <p:tag name="EE4P_AGENDAWIZARD_CONTENT" val="/Used Resources"/>
  <p:tag name="EE4P_AGENDAWIZARD_PROPERTIES" val="67.62968/319.894/301.5414/31.50472"/>
</p:tagLst>
</file>

<file path=ppt/tags/tag10.xml><?xml version="1.0" encoding="utf-8"?>
<p:tagLst xmlns:a="http://schemas.openxmlformats.org/drawingml/2006/main" xmlns:r="http://schemas.openxmlformats.org/officeDocument/2006/relationships" xmlns:p="http://schemas.openxmlformats.org/presentationml/2006/main">
  <p:tag name="EE4P_AGENDAWIZARD" val="item_b82a6d00-8e2b-458b-9aed-ee0732475755_ItemNo"/>
  <p:tag name="EE4P_AGENDAWIZARD_CONTENT" val="/1"/>
  <p:tag name="EE4P_AGENDAWIZARD_PROPERTIES" val="31.12504/133.875/31.50465/31.50472"/>
</p:tagLst>
</file>

<file path=ppt/tags/tag11.xml><?xml version="1.0" encoding="utf-8"?>
<p:tagLst xmlns:a="http://schemas.openxmlformats.org/drawingml/2006/main" xmlns:r="http://schemas.openxmlformats.org/officeDocument/2006/relationships" xmlns:p="http://schemas.openxmlformats.org/presentationml/2006/main">
  <p:tag name="EE4P_AGENDAWIZARD" val="item_b82a6d00-8e2b-458b-9aed-ee0732475755_Element"/>
</p:tagLst>
</file>

<file path=ppt/tags/tag12.xml><?xml version="1.0" encoding="utf-8"?>
<p:tagLst xmlns:a="http://schemas.openxmlformats.org/drawingml/2006/main" xmlns:r="http://schemas.openxmlformats.org/officeDocument/2006/relationships" xmlns:p="http://schemas.openxmlformats.org/presentationml/2006/main">
  <p:tag name="EE4P_AGENDAWIZARD" val="item_b82a6d00-8e2b-458b-9aed-ee0732475755_Element"/>
</p:tagLst>
</file>

<file path=ppt/tags/tag13.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xml><?xml version="1.0" encoding="utf-8"?>
<p:tagLst xmlns:a="http://schemas.openxmlformats.org/drawingml/2006/main" xmlns:r="http://schemas.openxmlformats.org/officeDocument/2006/relationships" xmlns:p="http://schemas.openxmlformats.org/presentationml/2006/main">
  <p:tag name="EE4P_TEMPLATESTYLE" val="10"/>
</p:tagLst>
</file>

<file path=ppt/tags/tag1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8.xml><?xml version="1.0" encoding="utf-8"?>
<p:tagLst xmlns:a="http://schemas.openxmlformats.org/drawingml/2006/main" xmlns:r="http://schemas.openxmlformats.org/officeDocument/2006/relationships" xmlns:p="http://schemas.openxmlformats.org/presentationml/2006/main">
  <p:tag name="EE4P_TEMPLATESTYLE" val="5"/>
</p:tagLst>
</file>

<file path=ppt/tags/tag2.xml><?xml version="1.0" encoding="utf-8"?>
<p:tagLst xmlns:a="http://schemas.openxmlformats.org/drawingml/2006/main" xmlns:r="http://schemas.openxmlformats.org/officeDocument/2006/relationships" xmlns:p="http://schemas.openxmlformats.org/presentationml/2006/main">
  <p:tag name="EE4P_AGENDAWIZARD" val="item_075cafc4-a85c-48d7-a16d-77b9a472cd1f_ItemNo"/>
  <p:tag name="EE4P_AGENDAWIZARD_CONTENT" val="/5"/>
  <p:tag name="EE4P_AGENDAWIZARD_PROPERTIES" val="31.12504/319.894/31.50465/31.50472"/>
</p:tagLst>
</file>

<file path=ppt/tags/tag3.xml><?xml version="1.0" encoding="utf-8"?>
<p:tagLst xmlns:a="http://schemas.openxmlformats.org/drawingml/2006/main" xmlns:r="http://schemas.openxmlformats.org/officeDocument/2006/relationships" xmlns:p="http://schemas.openxmlformats.org/presentationml/2006/main">
  <p:tag name="EE4P_AGENDAWIZARD" val="item_5071b950-b9a2-49f5-9fa0-d0136b58b1c5_Topic"/>
  <p:tag name="EE4P_AGENDAWIZARD_CONTENT" val="/Work Progress and Next Steps"/>
  <p:tag name="EE4P_AGENDAWIZARD_PROPERTIES" val="67.62968/273.3892/301.5414/31.50472"/>
</p:tagLst>
</file>

<file path=ppt/tags/tag4.xml><?xml version="1.0" encoding="utf-8"?>
<p:tagLst xmlns:a="http://schemas.openxmlformats.org/drawingml/2006/main" xmlns:r="http://schemas.openxmlformats.org/officeDocument/2006/relationships" xmlns:p="http://schemas.openxmlformats.org/presentationml/2006/main">
  <p:tag name="EE4P_AGENDAWIZARD" val="item_5071b950-b9a2-49f5-9fa0-d0136b58b1c5_ItemNo"/>
  <p:tag name="EE4P_AGENDAWIZARD_CONTENT" val="/4"/>
  <p:tag name="EE4P_AGENDAWIZARD_PROPERTIES" val="31.12504/273.3892/31.50465/31.50472"/>
</p:tagLst>
</file>

<file path=ppt/tags/tag5.xml><?xml version="1.0" encoding="utf-8"?>
<p:tagLst xmlns:a="http://schemas.openxmlformats.org/drawingml/2006/main" xmlns:r="http://schemas.openxmlformats.org/officeDocument/2006/relationships" xmlns:p="http://schemas.openxmlformats.org/presentationml/2006/main">
  <p:tag name="EE4P_AGENDAWIZARD" val="item_09e31dc1-75d6-496f-9a0a-4fbd6eb03793_Topic"/>
  <p:tag name="EE4P_AGENDAWIZARD_CONTENT" val="/Status Quo and Exemplary Results"/>
  <p:tag name="EE4P_AGENDAWIZARD_PROPERTIES" val="67.62968/226.8845/301.5414/31.50472"/>
</p:tagLst>
</file>

<file path=ppt/tags/tag6.xml><?xml version="1.0" encoding="utf-8"?>
<p:tagLst xmlns:a="http://schemas.openxmlformats.org/drawingml/2006/main" xmlns:r="http://schemas.openxmlformats.org/officeDocument/2006/relationships" xmlns:p="http://schemas.openxmlformats.org/presentationml/2006/main">
  <p:tag name="EE4P_AGENDAWIZARD" val="item_09e31dc1-75d6-496f-9a0a-4fbd6eb03793_ItemNo"/>
  <p:tag name="EE4P_AGENDAWIZARD_CONTENT" val="/3"/>
  <p:tag name="EE4P_AGENDAWIZARD_PROPERTIES" val="31.12504/226.8845/31.50465/31.50472"/>
</p:tagLst>
</file>

<file path=ppt/tags/tag7.xml><?xml version="1.0" encoding="utf-8"?>
<p:tagLst xmlns:a="http://schemas.openxmlformats.org/drawingml/2006/main" xmlns:r="http://schemas.openxmlformats.org/officeDocument/2006/relationships" xmlns:p="http://schemas.openxmlformats.org/presentationml/2006/main">
  <p:tag name="EE4P_AGENDAWIZARD" val="item_09eb273e-f9e2-4ff9-a407-802e3276b921_Topic"/>
  <p:tag name="EE4P_AGENDAWIZARD_CONTENT" val="/Storyline in the Framework of REFLEX"/>
  <p:tag name="EE4P_AGENDAWIZARD_PROPERTIES" val="67.62968/180.3798/301.5414/31.50472"/>
</p:tagLst>
</file>

<file path=ppt/tags/tag8.xml><?xml version="1.0" encoding="utf-8"?>
<p:tagLst xmlns:a="http://schemas.openxmlformats.org/drawingml/2006/main" xmlns:r="http://schemas.openxmlformats.org/officeDocument/2006/relationships" xmlns:p="http://schemas.openxmlformats.org/presentationml/2006/main">
  <p:tag name="EE4P_AGENDAWIZARD" val="item_09eb273e-f9e2-4ff9-a407-802e3276b921_ItemNo"/>
  <p:tag name="EE4P_AGENDAWIZARD_CONTENT" val="/2"/>
  <p:tag name="EE4P_AGENDAWIZARD_PROPERTIES" val="31.12504/180.3798/31.50465/31.50472"/>
</p:tagLst>
</file>

<file path=ppt/tags/tag9.xml><?xml version="1.0" encoding="utf-8"?>
<p:tagLst xmlns:a="http://schemas.openxmlformats.org/drawingml/2006/main" xmlns:r="http://schemas.openxmlformats.org/officeDocument/2006/relationships" xmlns:p="http://schemas.openxmlformats.org/presentationml/2006/main">
  <p:tag name="EE4P_AGENDAWIZARD" val="item_b82a6d00-8e2b-458b-9aed-ee0732475755_Topic"/>
  <p:tag name="EE4P_AGENDAWIZARD_CONTENT" val="/Objectives of WP4"/>
  <p:tag name="EE4P_AGENDAWIZARD_PROPERTIES" val="67.62968/133.875/301.5414/31.50472"/>
</p:tagLst>
</file>

<file path=ppt/theme/theme1.xml><?xml version="1.0" encoding="utf-8"?>
<a:theme xmlns:a="http://schemas.openxmlformats.org/drawingml/2006/main" name="ITAS Präsentation - Okt 2011">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T-PPT_Master_en_2016">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1551</Words>
  <Application>Microsoft Office PowerPoint</Application>
  <PresentationFormat>On-screen Show (4:3)</PresentationFormat>
  <Paragraphs>211</Paragraphs>
  <Slides>14</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Gill Sans MT</vt:lpstr>
      <vt:lpstr>Times New Roman</vt:lpstr>
      <vt:lpstr>ITAS Präsentation - Okt 2011</vt:lpstr>
      <vt:lpstr>KIT-PPT_Master_en_2016</vt:lpstr>
      <vt:lpstr>Visio</vt:lpstr>
      <vt:lpstr>Ensuring an integrative and sustainable municipal solid waste management as part of strategies for a circular economy and sustainability – the case of Belo Horizonte</vt:lpstr>
      <vt:lpstr>Outline</vt:lpstr>
      <vt:lpstr>Introduction</vt:lpstr>
      <vt:lpstr>Belo Horizonte</vt:lpstr>
      <vt:lpstr>Belo Horizonte – a systemic overview</vt:lpstr>
      <vt:lpstr>Integrative and sustainable municipal solid waste management – method approach</vt:lpstr>
      <vt:lpstr>Material Flow analysis – an excerpt of the system definition</vt:lpstr>
      <vt:lpstr>Belo Horizonte - an excerpt of the structure agent analysis </vt:lpstr>
      <vt:lpstr>Conceptualizing MSWM and ICoS</vt:lpstr>
      <vt:lpstr>Integrated Concept of Sustainability (ICoS)  in a nutshell and its application</vt:lpstr>
      <vt:lpstr>Constructing “Municipal Solid Waste Diagram”</vt:lpstr>
      <vt:lpstr>Core findings</vt:lpstr>
      <vt:lpstr>Concluding remarks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Fuss, Maryegli (ITAS)</dc:creator>
  <cp:lastModifiedBy>Fuss, Maryegli (ITAS)</cp:lastModifiedBy>
  <cp:revision>86</cp:revision>
  <dcterms:created xsi:type="dcterms:W3CDTF">2019-02-07T19:52:43Z</dcterms:created>
  <dcterms:modified xsi:type="dcterms:W3CDTF">2019-07-06T02:30:42Z</dcterms:modified>
</cp:coreProperties>
</file>