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6" r:id="rId3"/>
    <p:sldId id="282" r:id="rId4"/>
    <p:sldId id="264" r:id="rId5"/>
    <p:sldId id="267" r:id="rId6"/>
    <p:sldId id="293" r:id="rId7"/>
    <p:sldId id="276" r:id="rId8"/>
    <p:sldId id="278" r:id="rId9"/>
    <p:sldId id="296" r:id="rId10"/>
    <p:sldId id="283" r:id="rId11"/>
    <p:sldId id="291" r:id="rId12"/>
    <p:sldId id="292" r:id="rId13"/>
    <p:sldId id="295" r:id="rId14"/>
    <p:sldId id="269" r:id="rId1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787" autoAdjust="0"/>
    <p:restoredTop sz="88251" autoAdjust="0"/>
  </p:normalViewPr>
  <p:slideViewPr>
    <p:cSldViewPr>
      <p:cViewPr>
        <p:scale>
          <a:sx n="89" d="100"/>
          <a:sy n="89" d="100"/>
        </p:scale>
        <p:origin x="-1413" y="-3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15B3B-8576-4A92-AC81-4B3FBA483685}" type="datetimeFigureOut">
              <a:rPr lang="zh-CN" altLang="en-US" smtClean="0"/>
              <a:t>2019/7/6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275F1-2E98-478D-BDFE-95B125167384}" type="slidenum">
              <a:rPr lang="zh-CN" altLang="en-US" smtClean="0"/>
              <a:t>‹#›</a:t>
            </a:fld>
            <a:endParaRPr lang="zh-CN" altLang="en-US"/>
          </a:p>
        </p:txBody>
      </p:sp>
    </p:spTree>
    <p:extLst>
      <p:ext uri="{BB962C8B-B14F-4D97-AF65-F5344CB8AC3E}">
        <p14:creationId xmlns:p14="http://schemas.microsoft.com/office/powerpoint/2010/main" val="118670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CB6A5B-B4EC-4514-B6EA-B25829895063}" type="slidenum">
              <a:rPr lang="zh-CN" altLang="en-US" smtClean="0"/>
              <a:t>1</a:t>
            </a:fld>
            <a:endParaRPr lang="zh-CN" altLang="en-US"/>
          </a:p>
        </p:txBody>
      </p:sp>
    </p:spTree>
    <p:extLst>
      <p:ext uri="{BB962C8B-B14F-4D97-AF65-F5344CB8AC3E}">
        <p14:creationId xmlns:p14="http://schemas.microsoft.com/office/powerpoint/2010/main" val="32032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3</a:t>
            </a:fld>
            <a:endParaRPr lang="zh-CN" altLang="en-US"/>
          </a:p>
        </p:txBody>
      </p:sp>
    </p:spTree>
    <p:extLst>
      <p:ext uri="{BB962C8B-B14F-4D97-AF65-F5344CB8AC3E}">
        <p14:creationId xmlns:p14="http://schemas.microsoft.com/office/powerpoint/2010/main" val="169839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4</a:t>
            </a:fld>
            <a:endParaRPr lang="zh-CN" altLang="en-US"/>
          </a:p>
        </p:txBody>
      </p:sp>
    </p:spTree>
    <p:extLst>
      <p:ext uri="{BB962C8B-B14F-4D97-AF65-F5344CB8AC3E}">
        <p14:creationId xmlns:p14="http://schemas.microsoft.com/office/powerpoint/2010/main" val="55326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6</a:t>
            </a:fld>
            <a:endParaRPr lang="zh-CN" altLang="en-US"/>
          </a:p>
        </p:txBody>
      </p:sp>
    </p:spTree>
    <p:extLst>
      <p:ext uri="{BB962C8B-B14F-4D97-AF65-F5344CB8AC3E}">
        <p14:creationId xmlns:p14="http://schemas.microsoft.com/office/powerpoint/2010/main" val="425037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spcAft>
                <a:spcPts val="600"/>
              </a:spcAft>
              <a:buFont typeface="Wingdings" panose="05000000000000000000" pitchFamily="2" charset="2"/>
              <a:buChar char="u"/>
            </a:pPr>
            <a:r>
              <a:rPr lang="en-US" altLang="zh-CN" sz="1200" dirty="0" smtClean="0"/>
              <a:t>In 1965, Wolman, a water treatment expert, introduced the concept of an urban metabolism into the study of socioeconomic systems and used this framework to understand urban development’s effect on the environment.</a:t>
            </a:r>
          </a:p>
          <a:p>
            <a:pPr marL="285750" indent="-285750">
              <a:buFont typeface="Wingdings" panose="05000000000000000000" pitchFamily="2" charset="2"/>
              <a:buChar char="u"/>
            </a:pPr>
            <a:r>
              <a:rPr lang="en-US" altLang="zh-CN" sz="1200" dirty="0" smtClean="0"/>
              <a:t>He treated the city as an organism with the equivalent of metabolic processes and defined urban metabolism as the inputs of materials and energy into the urban system and the emission of wastes by the system.</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7</a:t>
            </a:fld>
            <a:endParaRPr lang="zh-CN" altLang="en-US"/>
          </a:p>
        </p:txBody>
      </p:sp>
    </p:spTree>
    <p:extLst>
      <p:ext uri="{BB962C8B-B14F-4D97-AF65-F5344CB8AC3E}">
        <p14:creationId xmlns:p14="http://schemas.microsoft.com/office/powerpoint/2010/main" val="254508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input-output metabolic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Transform wastes into resources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8</a:t>
            </a:fld>
            <a:endParaRPr lang="zh-CN" altLang="en-US"/>
          </a:p>
        </p:txBody>
      </p:sp>
    </p:spTree>
    <p:extLst>
      <p:ext uri="{BB962C8B-B14F-4D97-AF65-F5344CB8AC3E}">
        <p14:creationId xmlns:p14="http://schemas.microsoft.com/office/powerpoint/2010/main" val="5283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9</a:t>
            </a:fld>
            <a:endParaRPr lang="zh-CN" altLang="en-US"/>
          </a:p>
        </p:txBody>
      </p:sp>
    </p:spTree>
    <p:extLst>
      <p:ext uri="{BB962C8B-B14F-4D97-AF65-F5344CB8AC3E}">
        <p14:creationId xmlns:p14="http://schemas.microsoft.com/office/powerpoint/2010/main" val="176760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10</a:t>
            </a:fld>
            <a:endParaRPr lang="zh-CN" altLang="en-US"/>
          </a:p>
        </p:txBody>
      </p:sp>
    </p:spTree>
    <p:extLst>
      <p:ext uri="{BB962C8B-B14F-4D97-AF65-F5344CB8AC3E}">
        <p14:creationId xmlns:p14="http://schemas.microsoft.com/office/powerpoint/2010/main" val="295350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7275F1-2E98-478D-BDFE-95B125167384}" type="slidenum">
              <a:rPr lang="zh-CN" altLang="en-US" smtClean="0"/>
              <a:t>12</a:t>
            </a:fld>
            <a:endParaRPr lang="zh-CN" altLang="en-US"/>
          </a:p>
        </p:txBody>
      </p:sp>
    </p:spTree>
    <p:extLst>
      <p:ext uri="{BB962C8B-B14F-4D97-AF65-F5344CB8AC3E}">
        <p14:creationId xmlns:p14="http://schemas.microsoft.com/office/powerpoint/2010/main" val="411657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2019/7/6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094" y="318605"/>
            <a:ext cx="2590926" cy="17820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3572" y="1016377"/>
            <a:ext cx="9147900" cy="2203445"/>
            <a:chOff x="-3572" y="1869130"/>
            <a:chExt cx="9147900" cy="2992964"/>
          </a:xfrm>
        </p:grpSpPr>
        <p:sp>
          <p:nvSpPr>
            <p:cNvPr id="2" name="矩形 1"/>
            <p:cNvSpPr/>
            <p:nvPr/>
          </p:nvSpPr>
          <p:spPr>
            <a:xfrm>
              <a:off x="328" y="1916832"/>
              <a:ext cx="9144000" cy="2874536"/>
            </a:xfrm>
            <a:prstGeom prst="rect">
              <a:avLst/>
            </a:prstGeom>
            <a:solidFill>
              <a:schemeClr val="accent5">
                <a:lumMod val="75000"/>
              </a:schemeClr>
            </a:solidFill>
            <a:ln w="12700" cap="flat" cmpd="sng" algn="ctr">
              <a:noFill/>
              <a:prstDash val="solid"/>
              <a:miter lim="800000"/>
            </a:ln>
            <a:effectLst/>
          </p:spPr>
          <p:txBody>
            <a:bodyPr rtlCol="0" anchor="ctr"/>
            <a:lstStyle/>
            <a:p>
              <a:pPr algn="ctr"/>
              <a:endParaRPr lang="zh-CN" altLang="en-US" sz="3600" b="1" dirty="0" smtClean="0">
                <a:solidFill>
                  <a:prstClr val="white"/>
                </a:solidFill>
                <a:latin typeface="黑体" pitchFamily="49" charset="-122"/>
                <a:ea typeface="黑体" pitchFamily="49" charset="-122"/>
                <a:cs typeface="Arial" pitchFamily="34" charset="0"/>
              </a:endParaRPr>
            </a:p>
          </p:txBody>
        </p:sp>
        <p:sp>
          <p:nvSpPr>
            <p:cNvPr id="3" name="矩形 2"/>
            <p:cNvSpPr/>
            <p:nvPr/>
          </p:nvSpPr>
          <p:spPr>
            <a:xfrm>
              <a:off x="0" y="1869130"/>
              <a:ext cx="9144328" cy="1414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3572" y="4720643"/>
              <a:ext cx="9144328" cy="1414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97908" y="1539279"/>
            <a:ext cx="8424936" cy="1077218"/>
          </a:xfrm>
          <a:prstGeom prst="rect">
            <a:avLst/>
          </a:prstGeom>
        </p:spPr>
        <p:txBody>
          <a:bodyPr wrap="square">
            <a:spAutoFit/>
          </a:bodyPr>
          <a:lstStyle/>
          <a:p>
            <a:pPr lvl="0" algn="ctr"/>
            <a:r>
              <a:rPr lang="en-US" altLang="zh-CN" sz="3200" b="1"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Rethinking Urban Metabolism</a:t>
            </a:r>
            <a:r>
              <a:rPr lang="en-US" altLang="zh-CN" sz="32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200" b="1"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Back to the Perspective of Biology/Ecology</a:t>
            </a:r>
            <a:endParaRPr lang="zh-CN" altLang="en-US" sz="3200" b="1" dirty="0">
              <a:solidFill>
                <a:prstClr val="white"/>
              </a:solidFill>
              <a:latin typeface="Times New Roman" panose="02020603050405020304" pitchFamily="18" charset="0"/>
              <a:ea typeface="黑体" pitchFamily="49" charset="-122"/>
              <a:cs typeface="Times New Roman" panose="02020603050405020304" pitchFamily="18" charset="0"/>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4680" t="14065" r="2440" b="6560"/>
          <a:stretch/>
        </p:blipFill>
        <p:spPr>
          <a:xfrm>
            <a:off x="55880" y="125403"/>
            <a:ext cx="3262086" cy="822961"/>
          </a:xfrm>
          <a:prstGeom prst="rect">
            <a:avLst/>
          </a:prstGeom>
        </p:spPr>
      </p:pic>
      <p:sp>
        <p:nvSpPr>
          <p:cNvPr id="10" name="TextBox 9"/>
          <p:cNvSpPr txBox="1"/>
          <p:nvPr/>
        </p:nvSpPr>
        <p:spPr>
          <a:xfrm>
            <a:off x="1187624" y="3389174"/>
            <a:ext cx="7056784" cy="1754326"/>
          </a:xfrm>
          <a:prstGeom prst="rect">
            <a:avLst/>
          </a:prstGeom>
          <a:noFill/>
        </p:spPr>
        <p:txBody>
          <a:bodyPr wrap="square" rtlCol="0">
            <a:spAutoFit/>
          </a:bodyPr>
          <a:lstStyle/>
          <a:p>
            <a:pPr algn="ctr">
              <a:lnSpc>
                <a:spcPct val="150000"/>
              </a:lnSpc>
            </a:pPr>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Dr./</a:t>
            </a:r>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Pro. </a:t>
            </a:r>
            <a:r>
              <a:rPr lang="en-US" altLang="zh-CN" sz="24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Lixiao</a:t>
            </a:r>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ZHANG</a:t>
            </a:r>
          </a:p>
          <a:p>
            <a:pPr algn="ctr">
              <a:lnSpc>
                <a:spcPct val="150000"/>
              </a:lnSpc>
            </a:pPr>
            <a:r>
              <a:rPr lang="en-US" altLang="zh-CN" sz="2400" dirty="0" smtClean="0">
                <a:latin typeface="Times New Roman" panose="02020603050405020304" pitchFamily="18" charset="0"/>
                <a:ea typeface="Tahoma" panose="020B0604030504040204" pitchFamily="34" charset="0"/>
                <a:cs typeface="Times New Roman" panose="02020603050405020304" pitchFamily="18" charset="0"/>
              </a:rPr>
              <a:t>School of Environment, Beijing Normal University</a:t>
            </a:r>
          </a:p>
          <a:p>
            <a:pPr algn="ctr">
              <a:lnSpc>
                <a:spcPct val="150000"/>
              </a:lnSpc>
            </a:pPr>
            <a:r>
              <a:rPr lang="en-US" altLang="zh-CN" sz="2400" dirty="0" smtClean="0">
                <a:latin typeface="Times New Roman" panose="02020603050405020304" pitchFamily="18" charset="0"/>
                <a:cs typeface="Times New Roman" panose="02020603050405020304" pitchFamily="18" charset="0"/>
              </a:rPr>
              <a:t>2019-07-05</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887194"/>
      </p:ext>
    </p:extLst>
  </p:cSld>
  <p:clrMapOvr>
    <a:masterClrMapping/>
  </p:clrMapOvr>
  <mc:AlternateContent xmlns:mc="http://schemas.openxmlformats.org/markup-compatibility/2006" xmlns:p14="http://schemas.microsoft.com/office/powerpoint/2010/main">
    <mc:Choice Requires="p14">
      <p:transition spd="slow" p14:dur="2000" advTm="10728"/>
    </mc:Choice>
    <mc:Fallback xmlns="">
      <p:transition spd="slow" advTm="1072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67744" y="194294"/>
            <a:ext cx="5007140" cy="461665"/>
          </a:xfrm>
          <a:prstGeom prst="rect">
            <a:avLst/>
          </a:prstGeom>
        </p:spPr>
        <p:txBody>
          <a:bodyPr wrap="none">
            <a:spAutoFit/>
          </a:bodyPr>
          <a:lstStyle/>
          <a:p>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Driving factor: is there </a:t>
            </a:r>
            <a:r>
              <a:rPr lang="en-US" altLang="zh-CN" sz="24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Allometry</a:t>
            </a:r>
            <a:r>
              <a:rPr lang="en-US" altLang="zh-CN"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rule?</a:t>
            </a:r>
            <a:endParaRPr lang="zh-CN"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矩形 10"/>
          <p:cNvSpPr/>
          <p:nvPr/>
        </p:nvSpPr>
        <p:spPr>
          <a:xfrm>
            <a:off x="4362624" y="1131590"/>
            <a:ext cx="4572000" cy="3079689"/>
          </a:xfrm>
          <a:prstGeom prst="rect">
            <a:avLst/>
          </a:prstGeom>
          <a:solidFill>
            <a:schemeClr val="accent5">
              <a:lumMod val="20000"/>
              <a:lumOff val="80000"/>
            </a:schemeClr>
          </a:solidFill>
        </p:spPr>
        <p:txBody>
          <a:bodyPr>
            <a:spAutoFit/>
          </a:bodyPr>
          <a:lstStyle/>
          <a:p>
            <a:pPr>
              <a:lnSpc>
                <a:spcPct val="150000"/>
              </a:lnSpc>
              <a:spcAft>
                <a:spcPts val="600"/>
              </a:spcAft>
              <a:buClr>
                <a:schemeClr val="accent5">
                  <a:lumMod val="50000"/>
                </a:schemeClr>
              </a:buClr>
              <a:buSzPct val="80000"/>
            </a:pPr>
            <a:r>
              <a:rPr lang="en-US" altLang="zh-CN" sz="1600" dirty="0" err="1">
                <a:latin typeface="Times New Roman" panose="02020603050405020304" pitchFamily="18" charset="0"/>
                <a:ea typeface="Tahoma" panose="020B0604030504040204" pitchFamily="34" charset="0"/>
                <a:cs typeface="Times New Roman" panose="02020603050405020304" pitchFamily="18" charset="0"/>
              </a:rPr>
              <a:t>Allometry</a:t>
            </a:r>
            <a:r>
              <a:rPr lang="en-US" altLang="zh-CN" sz="1600" dirty="0">
                <a:latin typeface="Times New Roman" panose="02020603050405020304" pitchFamily="18" charset="0"/>
                <a:ea typeface="Tahoma" panose="020B0604030504040204" pitchFamily="34" charset="0"/>
                <a:cs typeface="Times New Roman" panose="02020603050405020304" pitchFamily="18" charset="0"/>
              </a:rPr>
              <a:t> is a well-known study, particularly in statistical shape analysis for its theoretical developments, as well as in biology for practical applications to the differential growth rates of the parts of a living organism's body</a:t>
            </a:r>
            <a:r>
              <a:rPr lang="en-US" altLang="zh-CN" sz="1600" dirty="0" smtClean="0">
                <a:latin typeface="Times New Roman" panose="02020603050405020304" pitchFamily="18" charset="0"/>
                <a:ea typeface="Tahoma" panose="020B0604030504040204" pitchFamily="34" charset="0"/>
                <a:cs typeface="Times New Roman" panose="02020603050405020304" pitchFamily="18" charset="0"/>
              </a:rPr>
              <a:t>.</a:t>
            </a:r>
          </a:p>
          <a:p>
            <a:pPr>
              <a:lnSpc>
                <a:spcPct val="150000"/>
              </a:lnSpc>
              <a:spcAft>
                <a:spcPts val="600"/>
              </a:spcAft>
              <a:buClr>
                <a:schemeClr val="accent5">
                  <a:lumMod val="50000"/>
                </a:schemeClr>
              </a:buClr>
              <a:buSzPct val="80000"/>
            </a:pPr>
            <a:r>
              <a:rPr lang="en-US" altLang="zh-CN" sz="1600" dirty="0" smtClean="0">
                <a:latin typeface="Times New Roman" panose="02020603050405020304" pitchFamily="18" charset="0"/>
                <a:ea typeface="Tahoma" panose="020B0604030504040204" pitchFamily="34" charset="0"/>
                <a:cs typeface="Times New Roman" panose="02020603050405020304" pitchFamily="18" charset="0"/>
              </a:rPr>
              <a:t>Overall </a:t>
            </a:r>
            <a:r>
              <a:rPr lang="en-US" altLang="zh-CN" sz="1600" dirty="0">
                <a:latin typeface="Times New Roman" panose="02020603050405020304" pitchFamily="18" charset="0"/>
                <a:ea typeface="Tahoma" panose="020B0604030504040204" pitchFamily="34" charset="0"/>
                <a:cs typeface="Times New Roman" panose="02020603050405020304" pitchFamily="18" charset="0"/>
              </a:rPr>
              <a:t>metabolic rate in animals is generally accepted to show negative </a:t>
            </a:r>
            <a:r>
              <a:rPr lang="en-US" altLang="zh-CN" sz="1600" dirty="0" err="1">
                <a:latin typeface="Times New Roman" panose="02020603050405020304" pitchFamily="18" charset="0"/>
                <a:ea typeface="Tahoma" panose="020B0604030504040204" pitchFamily="34" charset="0"/>
                <a:cs typeface="Times New Roman" panose="02020603050405020304" pitchFamily="18" charset="0"/>
              </a:rPr>
              <a:t>allometry</a:t>
            </a:r>
            <a:r>
              <a:rPr lang="en-US" altLang="zh-CN" sz="1600" dirty="0">
                <a:latin typeface="Times New Roman" panose="02020603050405020304" pitchFamily="18" charset="0"/>
                <a:ea typeface="Tahoma" panose="020B0604030504040204" pitchFamily="34" charset="0"/>
                <a:cs typeface="Times New Roman" panose="02020603050405020304" pitchFamily="18" charset="0"/>
              </a:rPr>
              <a:t>, scaling to mass to a power of ≈ 0.75, known as </a:t>
            </a:r>
            <a:r>
              <a:rPr lang="en-US" altLang="zh-CN" sz="1600" dirty="0" err="1">
                <a:latin typeface="Times New Roman" panose="02020603050405020304" pitchFamily="18" charset="0"/>
                <a:ea typeface="Tahoma" panose="020B0604030504040204" pitchFamily="34" charset="0"/>
                <a:cs typeface="Times New Roman" panose="02020603050405020304" pitchFamily="18" charset="0"/>
              </a:rPr>
              <a:t>Kleiber's</a:t>
            </a:r>
            <a:r>
              <a:rPr lang="en-US" altLang="zh-CN" sz="1600" dirty="0">
                <a:latin typeface="Times New Roman" panose="02020603050405020304" pitchFamily="18" charset="0"/>
                <a:ea typeface="Tahoma" panose="020B0604030504040204" pitchFamily="34" charset="0"/>
                <a:cs typeface="Times New Roman" panose="02020603050405020304" pitchFamily="18" charset="0"/>
              </a:rPr>
              <a:t> law, 1932</a:t>
            </a:r>
            <a:endParaRPr lang="zh-CN" altLang="zh-CN" sz="1600" dirty="0">
              <a:latin typeface="Times New Roman" panose="02020603050405020304" pitchFamily="18" charset="0"/>
              <a:cs typeface="Times New Roman" panose="02020603050405020304" pitchFamily="18" charset="0"/>
            </a:endParaRPr>
          </a:p>
        </p:txBody>
      </p:sp>
      <p:sp>
        <p:nvSpPr>
          <p:cNvPr id="12" name="矩形 11"/>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12"/>
          <p:cNvSpPr/>
          <p:nvPr/>
        </p:nvSpPr>
        <p:spPr>
          <a:xfrm>
            <a:off x="323528" y="4353366"/>
            <a:ext cx="8611095" cy="738664"/>
          </a:xfrm>
          <a:prstGeom prst="rect">
            <a:avLst/>
          </a:prstGeom>
          <a:solidFill>
            <a:schemeClr val="accent5">
              <a:lumMod val="20000"/>
              <a:lumOff val="80000"/>
            </a:schemeClr>
          </a:solidFill>
        </p:spPr>
        <p:txBody>
          <a:bodyPr wrap="square">
            <a:spAutoFit/>
          </a:bodyPr>
          <a:lstStyle/>
          <a:p>
            <a:pPr>
              <a:lnSpc>
                <a:spcPct val="150000"/>
              </a:lnSpc>
            </a:pPr>
            <a:r>
              <a:rPr lang="en-US" altLang="zh-CN" sz="1400" dirty="0" smtClean="0">
                <a:latin typeface="Tahoma" panose="020B0604030504040204" pitchFamily="34" charset="0"/>
                <a:ea typeface="Tahoma" panose="020B0604030504040204" pitchFamily="34" charset="0"/>
                <a:cs typeface="Tahoma" panose="020B0604030504040204" pitchFamily="34" charset="0"/>
              </a:rPr>
              <a:t>What is the affecting factor for urban metabolism(e.g., building, food…)? GDP, Population </a:t>
            </a:r>
            <a:r>
              <a:rPr lang="en-US" altLang="zh-CN" sz="1400" dirty="0">
                <a:latin typeface="Tahoma" panose="020B0604030504040204" pitchFamily="34" charset="0"/>
                <a:ea typeface="Tahoma" panose="020B0604030504040204" pitchFamily="34" charset="0"/>
                <a:cs typeface="Tahoma" panose="020B0604030504040204" pitchFamily="34" charset="0"/>
              </a:rPr>
              <a:t>or even </a:t>
            </a:r>
            <a:r>
              <a:rPr lang="en-US" altLang="zh-CN" sz="1400" dirty="0" smtClean="0">
                <a:latin typeface="Tahoma" panose="020B0604030504040204" pitchFamily="34" charset="0"/>
                <a:ea typeface="Tahoma" panose="020B0604030504040204" pitchFamily="34" charset="0"/>
                <a:cs typeface="Tahoma" panose="020B0604030504040204" pitchFamily="34" charset="0"/>
              </a:rPr>
              <a:t>topography? </a:t>
            </a:r>
            <a:endParaRPr lang="zh-CN" altLang="en-US" sz="1400" dirty="0">
              <a:latin typeface="Tahoma" panose="020B0604030504040204" pitchFamily="34" charset="0"/>
              <a:cs typeface="Tahoma" panose="020B0604030504040204" pitchFamily="34" charset="0"/>
            </a:endParaRPr>
          </a:p>
        </p:txBody>
      </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7528" t="17143" r="7528" b="10817"/>
          <a:stretch/>
        </p:blipFill>
        <p:spPr>
          <a:xfrm>
            <a:off x="309381" y="1779662"/>
            <a:ext cx="3915735" cy="2088000"/>
          </a:xfrm>
          <a:prstGeom prst="rect">
            <a:avLst/>
          </a:prstGeom>
        </p:spPr>
      </p:pic>
    </p:spTree>
    <p:extLst>
      <p:ext uri="{BB962C8B-B14F-4D97-AF65-F5344CB8AC3E}">
        <p14:creationId xmlns:p14="http://schemas.microsoft.com/office/powerpoint/2010/main" val="271135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文档 19"/>
          <p:cNvSpPr/>
          <p:nvPr/>
        </p:nvSpPr>
        <p:spPr>
          <a:xfrm>
            <a:off x="5292080" y="1059582"/>
            <a:ext cx="2342066" cy="576064"/>
          </a:xfrm>
          <a:prstGeom prst="flowChartDocumen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文档 10"/>
          <p:cNvSpPr/>
          <p:nvPr/>
        </p:nvSpPr>
        <p:spPr>
          <a:xfrm>
            <a:off x="467544" y="1059582"/>
            <a:ext cx="2342066" cy="576064"/>
          </a:xfrm>
          <a:prstGeom prst="flowChartDocumen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8556" t="3488" r="13737" b="21761"/>
          <a:stretch/>
        </p:blipFill>
        <p:spPr>
          <a:xfrm>
            <a:off x="298458" y="2102938"/>
            <a:ext cx="2694214" cy="1836964"/>
          </a:xfrm>
          <a:prstGeom prst="rect">
            <a:avLst/>
          </a:prstGeom>
        </p:spPr>
      </p:pic>
      <p:sp>
        <p:nvSpPr>
          <p:cNvPr id="5" name="矩形 4"/>
          <p:cNvSpPr/>
          <p:nvPr/>
        </p:nvSpPr>
        <p:spPr>
          <a:xfrm>
            <a:off x="922038" y="2567642"/>
            <a:ext cx="432048" cy="1440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42858" y="2501150"/>
            <a:ext cx="823752" cy="276999"/>
          </a:xfrm>
          <a:prstGeom prst="rect">
            <a:avLst/>
          </a:prstGeom>
        </p:spPr>
        <p:txBody>
          <a:bodyPr wrap="none">
            <a:spAutoFit/>
          </a:bodyPr>
          <a:lstStyle/>
          <a:p>
            <a:r>
              <a:rPr lang="en-US" altLang="zh-CN" sz="1200" b="1" dirty="0"/>
              <a:t>Producers</a:t>
            </a:r>
            <a:endParaRPr lang="zh-CN" altLang="en-US" sz="1200" b="1" dirty="0"/>
          </a:p>
        </p:txBody>
      </p:sp>
      <p:sp>
        <p:nvSpPr>
          <p:cNvPr id="8" name="矩形 7"/>
          <p:cNvSpPr/>
          <p:nvPr/>
        </p:nvSpPr>
        <p:spPr>
          <a:xfrm>
            <a:off x="1810626" y="1997394"/>
            <a:ext cx="468052" cy="2110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58698" y="2462978"/>
            <a:ext cx="468052" cy="2110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524620" y="3240036"/>
            <a:ext cx="468052" cy="2110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31823" y="1978667"/>
            <a:ext cx="1474947" cy="276999"/>
          </a:xfrm>
          <a:prstGeom prst="rect">
            <a:avLst/>
          </a:prstGeom>
        </p:spPr>
        <p:txBody>
          <a:bodyPr wrap="square">
            <a:spAutoFit/>
          </a:bodyPr>
          <a:lstStyle/>
          <a:p>
            <a:r>
              <a:rPr lang="en-US" altLang="zh-CN" sz="1200" b="1" dirty="0" smtClean="0"/>
              <a:t>Primary consumers</a:t>
            </a:r>
            <a:endParaRPr lang="zh-CN" altLang="en-US" sz="1200" b="1" dirty="0"/>
          </a:p>
        </p:txBody>
      </p:sp>
      <p:sp>
        <p:nvSpPr>
          <p:cNvPr id="13" name="矩形 12"/>
          <p:cNvSpPr/>
          <p:nvPr/>
        </p:nvSpPr>
        <p:spPr>
          <a:xfrm>
            <a:off x="2391898" y="2429142"/>
            <a:ext cx="885114" cy="461665"/>
          </a:xfrm>
          <a:prstGeom prst="rect">
            <a:avLst/>
          </a:prstGeom>
        </p:spPr>
        <p:txBody>
          <a:bodyPr wrap="none">
            <a:spAutoFit/>
          </a:bodyPr>
          <a:lstStyle/>
          <a:p>
            <a:r>
              <a:rPr lang="en-US" altLang="zh-CN" sz="1200" b="1" dirty="0"/>
              <a:t>Secondary </a:t>
            </a:r>
            <a:endParaRPr lang="en-US" altLang="zh-CN" sz="1200" b="1" dirty="0" smtClean="0"/>
          </a:p>
          <a:p>
            <a:r>
              <a:rPr lang="en-US" altLang="zh-CN" sz="1200" b="1" dirty="0" smtClean="0"/>
              <a:t>consumers</a:t>
            </a:r>
            <a:endParaRPr lang="zh-CN" altLang="en-US" sz="1200" b="1" dirty="0"/>
          </a:p>
        </p:txBody>
      </p:sp>
      <p:sp>
        <p:nvSpPr>
          <p:cNvPr id="14" name="矩形 13"/>
          <p:cNvSpPr/>
          <p:nvPr/>
        </p:nvSpPr>
        <p:spPr>
          <a:xfrm>
            <a:off x="2458698" y="3174125"/>
            <a:ext cx="1049262" cy="276999"/>
          </a:xfrm>
          <a:prstGeom prst="rect">
            <a:avLst/>
          </a:prstGeom>
        </p:spPr>
        <p:txBody>
          <a:bodyPr wrap="none">
            <a:spAutoFit/>
          </a:bodyPr>
          <a:lstStyle/>
          <a:p>
            <a:r>
              <a:rPr lang="en-US" altLang="zh-CN" sz="1200" b="1" dirty="0"/>
              <a:t>Decomposers</a:t>
            </a:r>
            <a:endParaRPr lang="zh-CN" altLang="en-US" sz="1200" b="1" dirty="0"/>
          </a:p>
        </p:txBody>
      </p:sp>
      <p:sp>
        <p:nvSpPr>
          <p:cNvPr id="15" name="矩形 14"/>
          <p:cNvSpPr/>
          <p:nvPr/>
        </p:nvSpPr>
        <p:spPr>
          <a:xfrm>
            <a:off x="523610" y="1144938"/>
            <a:ext cx="2286000" cy="369332"/>
          </a:xfrm>
          <a:prstGeom prst="rect">
            <a:avLst/>
          </a:prstGeom>
        </p:spPr>
        <p:txBody>
          <a:bodyPr wrap="square">
            <a:spAutoFit/>
          </a:bodyPr>
          <a:lstStyle/>
          <a:p>
            <a:pPr algn="ctr"/>
            <a:r>
              <a:rPr lang="en-US" altLang="zh-CN" dirty="0" smtClean="0">
                <a:latin typeface="Tahoma" panose="020B0604030504040204" pitchFamily="34" charset="0"/>
                <a:ea typeface="Tahoma" panose="020B0604030504040204" pitchFamily="34" charset="0"/>
                <a:cs typeface="Tahoma" panose="020B0604030504040204" pitchFamily="34" charset="0"/>
              </a:rPr>
              <a:t>Natural ecosystem</a:t>
            </a:r>
            <a:endParaRPr lang="zh-CN" altLang="en-US" dirty="0">
              <a:latin typeface="Tahoma" panose="020B0604030504040204" pitchFamily="34" charset="0"/>
              <a:cs typeface="Tahoma" panose="020B0604030504040204" pitchFamily="34" charset="0"/>
            </a:endParaRPr>
          </a:p>
        </p:txBody>
      </p:sp>
      <p:sp>
        <p:nvSpPr>
          <p:cNvPr id="29" name="矩形 28"/>
          <p:cNvSpPr/>
          <p:nvPr/>
        </p:nvSpPr>
        <p:spPr>
          <a:xfrm>
            <a:off x="5715142" y="1144938"/>
            <a:ext cx="1582484" cy="369332"/>
          </a:xfrm>
          <a:prstGeom prst="rect">
            <a:avLst/>
          </a:prstGeom>
        </p:spPr>
        <p:txBody>
          <a:bodyPr wrap="none">
            <a:spAutoFit/>
          </a:bodyPr>
          <a:lstStyle/>
          <a:p>
            <a:r>
              <a:rPr lang="en-US" altLang="zh-CN" dirty="0" smtClean="0">
                <a:latin typeface="Tahoma" panose="020B0604030504040204" pitchFamily="34" charset="0"/>
                <a:ea typeface="Tahoma" panose="020B0604030504040204" pitchFamily="34" charset="0"/>
                <a:cs typeface="Tahoma" panose="020B0604030504040204" pitchFamily="34" charset="0"/>
              </a:rPr>
              <a:t>Urban system</a:t>
            </a:r>
            <a:endParaRPr lang="zh-CN" altLang="en-US" dirty="0">
              <a:latin typeface="Tahoma" panose="020B0604030504040204" pitchFamily="34" charset="0"/>
              <a:cs typeface="Tahoma" panose="020B0604030504040204" pitchFamily="34" charset="0"/>
            </a:endParaRPr>
          </a:p>
        </p:txBody>
      </p:sp>
      <p:sp>
        <p:nvSpPr>
          <p:cNvPr id="31" name="矩形 30"/>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1323228" y="282353"/>
            <a:ext cx="6106993" cy="461665"/>
          </a:xfrm>
          <a:prstGeom prst="rect">
            <a:avLst/>
          </a:prstGeom>
        </p:spPr>
        <p:txBody>
          <a:bodyPr wrap="none">
            <a:spAutoFit/>
          </a:bodyPr>
          <a:lstStyle/>
          <a:p>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Urban Mining: Energy Make Circular Happen </a:t>
            </a:r>
            <a:endParaRPr lang="zh-CN" alt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p:cNvSpPr txBox="1"/>
          <p:nvPr/>
        </p:nvSpPr>
        <p:spPr>
          <a:xfrm>
            <a:off x="298457" y="4512191"/>
            <a:ext cx="8628205" cy="507831"/>
          </a:xfrm>
          <a:prstGeom prst="rect">
            <a:avLst/>
          </a:prstGeom>
          <a:solidFill>
            <a:schemeClr val="accent5">
              <a:lumMod val="20000"/>
              <a:lumOff val="80000"/>
            </a:schemeClr>
          </a:solidFill>
        </p:spPr>
        <p:txBody>
          <a:bodyPr wrap="square" rtlCol="0">
            <a:spAutoFit/>
          </a:bodyPr>
          <a:lstStyle/>
          <a:p>
            <a:pPr>
              <a:lnSpc>
                <a:spcPct val="150000"/>
              </a:lnSpc>
            </a:pPr>
            <a:r>
              <a:rPr lang="en-US" altLang="zh-CN" dirty="0" smtClean="0"/>
              <a:t>Can urban system be sustained by resource recycling with external energy inputs?</a:t>
            </a:r>
            <a:endParaRPr lang="zh-CN" altLang="en-US" dirty="0"/>
          </a:p>
        </p:txBody>
      </p:sp>
      <p:cxnSp>
        <p:nvCxnSpPr>
          <p:cNvPr id="17" name="直接连接符 16"/>
          <p:cNvCxnSpPr/>
          <p:nvPr/>
        </p:nvCxnSpPr>
        <p:spPr>
          <a:xfrm>
            <a:off x="3530715" y="1144938"/>
            <a:ext cx="0" cy="322701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1454" b="10415"/>
          <a:stretch/>
        </p:blipFill>
        <p:spPr>
          <a:xfrm>
            <a:off x="3635896" y="1635646"/>
            <a:ext cx="5420495" cy="2664000"/>
          </a:xfrm>
          <a:prstGeom prst="rect">
            <a:avLst/>
          </a:prstGeom>
        </p:spPr>
      </p:pic>
    </p:spTree>
    <p:extLst>
      <p:ext uri="{BB962C8B-B14F-4D97-AF65-F5344CB8AC3E}">
        <p14:creationId xmlns:p14="http://schemas.microsoft.com/office/powerpoint/2010/main" val="2643512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0" y="195486"/>
            <a:ext cx="9144000" cy="461665"/>
          </a:xfrm>
          <a:prstGeom prst="rect">
            <a:avLst/>
          </a:prstGeom>
        </p:spPr>
        <p:txBody>
          <a:bodyPr wrap="square">
            <a:spAutoFit/>
          </a:bodyPr>
          <a:lstStyle/>
          <a:p>
            <a:pPr algn="ctr"/>
            <a:r>
              <a:rPr lang="en-US" altLang="zh-CN" sz="2400" dirty="0" smtClean="0">
                <a:latin typeface="Tahoma" panose="020B0604030504040204" pitchFamily="34" charset="0"/>
                <a:ea typeface="Tahoma" panose="020B0604030504040204" pitchFamily="34" charset="0"/>
                <a:cs typeface="Tahoma" panose="020B0604030504040204" pitchFamily="34" charset="0"/>
              </a:rPr>
              <a:t>Thinking more for urban metabolism</a:t>
            </a:r>
            <a:endParaRPr lang="zh-CN" altLang="en-US" sz="2400" dirty="0">
              <a:latin typeface="Tahoma" panose="020B0604030504040204" pitchFamily="34" charset="0"/>
              <a:cs typeface="Tahoma" panose="020B0604030504040204" pitchFamily="34" charset="0"/>
            </a:endParaRPr>
          </a:p>
        </p:txBody>
      </p:sp>
      <p:sp>
        <p:nvSpPr>
          <p:cNvPr id="2" name="AutoShape 2" descr="âliebigâs law of minimumâçå¾çæç´¢ç»æ"/>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5" descr="âliebigâs law of minimumâçå¾çæç´¢ç»æ"/>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069" y="1528919"/>
            <a:ext cx="2820896" cy="260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9" descr="âshelford's law of toleranceâçå¾çæç´¢ç»æ"/>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419622"/>
            <a:ext cx="3768391" cy="282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72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横卷形 6"/>
          <p:cNvSpPr/>
          <p:nvPr/>
        </p:nvSpPr>
        <p:spPr>
          <a:xfrm>
            <a:off x="251520" y="627534"/>
            <a:ext cx="8640960" cy="3600400"/>
          </a:xfrm>
          <a:prstGeom prst="horizontalScroll">
            <a:avLst/>
          </a:prstGeom>
          <a:solidFill>
            <a:schemeClr val="accent5">
              <a:lumMod val="20000"/>
              <a:lumOff val="8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3568" y="1275606"/>
            <a:ext cx="8046640" cy="2739211"/>
          </a:xfrm>
          <a:prstGeom prst="rect">
            <a:avLst/>
          </a:prstGeom>
        </p:spPr>
        <p:txBody>
          <a:bodyPr wrap="square">
            <a:spAutoFit/>
          </a:bodyPr>
          <a:lstStyle/>
          <a:p>
            <a:pPr marL="285750" indent="-285750" algn="just">
              <a:lnSpc>
                <a:spcPct val="200000"/>
              </a:lnSpc>
              <a:spcAft>
                <a:spcPts val="600"/>
              </a:spcAft>
              <a:buClr>
                <a:schemeClr val="accent5">
                  <a:lumMod val="50000"/>
                </a:schemeClr>
              </a:buClr>
              <a:buFont typeface="Wingdings" panose="05000000000000000000" pitchFamily="2" charset="2"/>
              <a:buChar char="u"/>
            </a:pPr>
            <a:r>
              <a:rPr lang="en-US" altLang="zh-CN" dirty="0">
                <a:latin typeface="Times New Roman" panose="02020603050405020304" pitchFamily="18" charset="0"/>
                <a:ea typeface="Tahoma" panose="020B0604030504040204" pitchFamily="34" charset="0"/>
                <a:cs typeface="Times New Roman" panose="02020603050405020304" pitchFamily="18" charset="0"/>
              </a:rPr>
              <a:t>The urban metabolism </a:t>
            </a:r>
            <a:r>
              <a:rPr lang="en-US" altLang="zh-CN" dirty="0" smtClean="0">
                <a:latin typeface="Times New Roman" panose="02020603050405020304" pitchFamily="18" charset="0"/>
                <a:ea typeface="Tahoma" panose="020B0604030504040204" pitchFamily="34" charset="0"/>
                <a:cs typeface="Times New Roman" panose="02020603050405020304" pitchFamily="18" charset="0"/>
              </a:rPr>
              <a:t>metaphor greatly promoted our understanding to </a:t>
            </a:r>
            <a:r>
              <a:rPr lang="en-US" altLang="zh-CN" dirty="0">
                <a:latin typeface="Times New Roman" panose="02020603050405020304" pitchFamily="18" charset="0"/>
                <a:ea typeface="Tahoma" panose="020B0604030504040204" pitchFamily="34" charset="0"/>
                <a:cs typeface="Times New Roman" panose="02020603050405020304" pitchFamily="18" charset="0"/>
              </a:rPr>
              <a:t>the mechanism </a:t>
            </a:r>
            <a:r>
              <a:rPr lang="en-US" altLang="zh-CN" dirty="0" smtClean="0">
                <a:latin typeface="Times New Roman" panose="02020603050405020304" pitchFamily="18" charset="0"/>
                <a:ea typeface="Tahoma" panose="020B0604030504040204" pitchFamily="34" charset="0"/>
                <a:cs typeface="Times New Roman" panose="02020603050405020304" pitchFamily="18" charset="0"/>
              </a:rPr>
              <a:t>of urban material and energy exchange with nature.</a:t>
            </a:r>
          </a:p>
          <a:p>
            <a:pPr marL="285750" indent="-285750" algn="just">
              <a:lnSpc>
                <a:spcPct val="200000"/>
              </a:lnSpc>
              <a:spcAft>
                <a:spcPts val="600"/>
              </a:spcAft>
              <a:buClr>
                <a:schemeClr val="accent5">
                  <a:lumMod val="50000"/>
                </a:schemeClr>
              </a:buClr>
              <a:buFont typeface="Wingdings" panose="05000000000000000000" pitchFamily="2" charset="2"/>
              <a:buChar char="u"/>
            </a:pPr>
            <a:r>
              <a:rPr lang="en-US" altLang="zh-CN" dirty="0" smtClean="0">
                <a:latin typeface="Times New Roman" panose="02020603050405020304" pitchFamily="18" charset="0"/>
                <a:ea typeface="Tahoma" panose="020B0604030504040204" pitchFamily="34" charset="0"/>
                <a:cs typeface="Times New Roman" panose="02020603050405020304" pitchFamily="18" charset="0"/>
              </a:rPr>
              <a:t>We still need go beyond the current paradigm to refer to rich biological/ ecological knowledge, to shift from metaphor to a real research domain.  </a:t>
            </a:r>
          </a:p>
          <a:p>
            <a:endParaRPr lang="zh-CN" altLang="en-US"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123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3339273"/>
            <a:ext cx="5904656" cy="646331"/>
          </a:xfrm>
          <a:prstGeom prst="rect">
            <a:avLst/>
          </a:prstGeom>
          <a:noFill/>
        </p:spPr>
        <p:txBody>
          <a:bodyPr wrap="square" rtlCol="0">
            <a:spAutoFit/>
          </a:bodyPr>
          <a:lstStyle/>
          <a:p>
            <a:pPr algn="ctr"/>
            <a:r>
              <a:rPr lang="en-US" altLang="zh-CN" sz="3600"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Many thanks</a:t>
            </a:r>
            <a:r>
              <a:rPr lang="zh-CN" altLang="en-US" sz="3600" b="1" dirty="0" smtClean="0">
                <a:solidFill>
                  <a:schemeClr val="accent5">
                    <a:lumMod val="50000"/>
                  </a:schemeClr>
                </a:solidFill>
                <a:latin typeface="Tahoma" panose="020B0604030504040204" pitchFamily="34" charset="0"/>
                <a:cs typeface="Tahoma" panose="020B0604030504040204" pitchFamily="34" charset="0"/>
              </a:rPr>
              <a:t>！</a:t>
            </a:r>
            <a:endParaRPr lang="zh-CN" altLang="en-US" sz="3600" b="1" dirty="0">
              <a:solidFill>
                <a:schemeClr val="accent5">
                  <a:lumMod val="50000"/>
                </a:schemeClr>
              </a:solidFill>
              <a:latin typeface="Tahoma" panose="020B0604030504040204" pitchFamily="34" charset="0"/>
              <a:cs typeface="Tahoma" panose="020B0604030504040204" pitchFamily="34" charset="0"/>
            </a:endParaRPr>
          </a:p>
        </p:txBody>
      </p:sp>
      <p:sp>
        <p:nvSpPr>
          <p:cNvPr id="6" name="TextBox 5"/>
          <p:cNvSpPr txBox="1"/>
          <p:nvPr/>
        </p:nvSpPr>
        <p:spPr>
          <a:xfrm>
            <a:off x="1547664" y="4011910"/>
            <a:ext cx="5688632" cy="369332"/>
          </a:xfrm>
          <a:prstGeom prst="rect">
            <a:avLst/>
          </a:prstGeom>
          <a:noFill/>
        </p:spPr>
        <p:txBody>
          <a:bodyPr wrap="square" rtlCol="0">
            <a:spAutoFit/>
          </a:bodyPr>
          <a:lstStyle/>
          <a:p>
            <a:pPr algn="ctr"/>
            <a:r>
              <a:rPr lang="en-US" altLang="zh-CN" dirty="0" smtClean="0"/>
              <a:t>E-mail: zhanglixiao@bnu.edu.cn</a:t>
            </a:r>
            <a:endParaRPr lang="zh-CN" altLang="en-US" dirty="0"/>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b="11050"/>
          <a:stretch/>
        </p:blipFill>
        <p:spPr>
          <a:xfrm>
            <a:off x="0" y="0"/>
            <a:ext cx="4964599" cy="3312000"/>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13492" r="12020" b="10159"/>
          <a:stretch/>
        </p:blipFill>
        <p:spPr>
          <a:xfrm>
            <a:off x="4964599" y="202312"/>
            <a:ext cx="3484698" cy="3024000"/>
          </a:xfrm>
          <a:prstGeom prst="rect">
            <a:avLst/>
          </a:prstGeom>
        </p:spPr>
      </p:pic>
    </p:spTree>
    <p:extLst>
      <p:ext uri="{BB962C8B-B14F-4D97-AF65-F5344CB8AC3E}">
        <p14:creationId xmlns:p14="http://schemas.microsoft.com/office/powerpoint/2010/main" val="329033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TextBox 2"/>
          <p:cNvSpPr txBox="1"/>
          <p:nvPr/>
        </p:nvSpPr>
        <p:spPr>
          <a:xfrm>
            <a:off x="1619672" y="184666"/>
            <a:ext cx="5976664" cy="523220"/>
          </a:xfrm>
          <a:prstGeom prst="rect">
            <a:avLst/>
          </a:prstGeom>
          <a:noFill/>
        </p:spPr>
        <p:txBody>
          <a:bodyPr wrap="square" rtlCol="0">
            <a:spAutoFit/>
          </a:bodyPr>
          <a:lstStyle/>
          <a:p>
            <a:pPr algn="ctr"/>
            <a:r>
              <a:rPr lang="en-US" altLang="zh-CN" sz="2800" dirty="0" smtClean="0">
                <a:latin typeface="Times New Roman" panose="02020603050405020304" pitchFamily="18" charset="0"/>
                <a:ea typeface="Tahoma" panose="020B0604030504040204" pitchFamily="34" charset="0"/>
                <a:cs typeface="Times New Roman" panose="02020603050405020304" pitchFamily="18" charset="0"/>
              </a:rPr>
              <a:t>Contents</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TextBox 3"/>
          <p:cNvSpPr txBox="1"/>
          <p:nvPr/>
        </p:nvSpPr>
        <p:spPr>
          <a:xfrm>
            <a:off x="1979712" y="1563638"/>
            <a:ext cx="6696744" cy="579967"/>
          </a:xfrm>
          <a:prstGeom prst="rect">
            <a:avLst/>
          </a:prstGeom>
          <a:noFill/>
        </p:spPr>
        <p:txBody>
          <a:bodyPr wrap="square" rtlCol="0">
            <a:spAutoFit/>
          </a:bodyPr>
          <a:lstStyle/>
          <a:p>
            <a:pPr>
              <a:lnSpc>
                <a:spcPct val="150000"/>
              </a:lnSpc>
            </a:pPr>
            <a:r>
              <a:rPr lang="en-US" altLang="zh-CN" sz="2400" dirty="0" smtClean="0">
                <a:latin typeface="Times New Roman" panose="02020603050405020304" pitchFamily="18" charset="0"/>
                <a:ea typeface="Tahoma" panose="020B0604030504040204" pitchFamily="34" charset="0"/>
                <a:cs typeface="Times New Roman" panose="02020603050405020304" pitchFamily="18" charset="0"/>
              </a:rPr>
              <a:t>The development of concept </a:t>
            </a:r>
            <a:r>
              <a:rPr lang="en-US" altLang="zh-CN" sz="2400" i="1" dirty="0" smtClean="0">
                <a:latin typeface="Times New Roman" panose="02020603050405020304" pitchFamily="18" charset="0"/>
                <a:ea typeface="Tahoma" panose="020B0604030504040204" pitchFamily="34" charset="0"/>
                <a:cs typeface="Times New Roman" panose="02020603050405020304" pitchFamily="18" charset="0"/>
              </a:rPr>
              <a:t>metabolism</a:t>
            </a:r>
            <a:endParaRPr lang="zh-CN" altLang="en-US" sz="3200" i="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699677"/>
            <a:ext cx="438510" cy="50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61787"/>
            <a:ext cx="443315" cy="4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9" y="3004847"/>
            <a:ext cx="438510" cy="50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1979712" y="2355726"/>
            <a:ext cx="4966424" cy="461665"/>
          </a:xfrm>
          <a:prstGeom prst="rect">
            <a:avLst/>
          </a:prstGeom>
        </p:spPr>
        <p:txBody>
          <a:bodyPr wrap="none">
            <a:spAutoFit/>
          </a:bodyPr>
          <a:lstStyle/>
          <a:p>
            <a:r>
              <a:rPr lang="en-US" altLang="zh-CN" sz="2400" dirty="0" smtClean="0">
                <a:latin typeface="Times New Roman" panose="02020603050405020304" pitchFamily="18" charset="0"/>
                <a:ea typeface="Tahoma" panose="020B0604030504040204" pitchFamily="34" charset="0"/>
                <a:cs typeface="Times New Roman" panose="02020603050405020304" pitchFamily="18" charset="0"/>
              </a:rPr>
              <a:t>Reviews of </a:t>
            </a: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urban metabolism research</a:t>
            </a:r>
            <a:endParaRPr lang="zh-CN" alt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矩形 8"/>
          <p:cNvSpPr/>
          <p:nvPr/>
        </p:nvSpPr>
        <p:spPr>
          <a:xfrm>
            <a:off x="1979712" y="3014124"/>
            <a:ext cx="5041765" cy="461665"/>
          </a:xfrm>
          <a:prstGeom prst="rect">
            <a:avLst/>
          </a:prstGeom>
        </p:spPr>
        <p:txBody>
          <a:bodyPr wrap="none">
            <a:spAutoFit/>
          </a:bodyPr>
          <a:lstStyle/>
          <a:p>
            <a:r>
              <a:rPr lang="en-US" altLang="zh-CN" sz="2400" dirty="0">
                <a:latin typeface="Times New Roman" panose="02020603050405020304" pitchFamily="18" charset="0"/>
                <a:ea typeface="Tahoma" panose="020B0604030504040204" pitchFamily="34" charset="0"/>
                <a:cs typeface="Times New Roman" panose="02020603050405020304" pitchFamily="18" charset="0"/>
              </a:rPr>
              <a:t>From metaphor to real research domain</a:t>
            </a:r>
            <a:endParaRPr lang="zh-CN" alt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6004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29256" y="3435846"/>
            <a:ext cx="8482289" cy="13681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58461" y="1336980"/>
            <a:ext cx="5328592" cy="1800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53748" y="3617746"/>
            <a:ext cx="8457797" cy="1000274"/>
          </a:xfrm>
          <a:prstGeom prst="rect">
            <a:avLst/>
          </a:prstGeom>
        </p:spPr>
        <p:txBody>
          <a:bodyPr wrap="square">
            <a:spAutoFit/>
          </a:bodyPr>
          <a:lstStyle/>
          <a:p>
            <a:pPr marL="285750" indent="-285750">
              <a:spcAft>
                <a:spcPts val="600"/>
              </a:spcAft>
              <a:buClr>
                <a:schemeClr val="accent5">
                  <a:lumMod val="50000"/>
                </a:schemeClr>
              </a:buClr>
              <a:buSzPct val="80000"/>
              <a:buFont typeface="Wingdings" panose="05000000000000000000" pitchFamily="2" charset="2"/>
              <a:buChar char="u"/>
            </a:pP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It</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finds its etymology in the Greek word </a:t>
            </a:r>
            <a:r>
              <a:rPr lang="en-US" altLang="zh-CN" i="1" dirty="0" err="1"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metabole</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meaning change. </a:t>
            </a:r>
            <a:endPar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Clr>
                <a:schemeClr val="accent5">
                  <a:lumMod val="50000"/>
                </a:schemeClr>
              </a:buClr>
              <a:buSzPct val="80000"/>
              <a:buFont typeface="Wingdings" panose="05000000000000000000" pitchFamily="2" charset="2"/>
              <a:buChar char="u"/>
            </a:pP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The</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notion </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of</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metabolism</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therefore refers to a process of changes that keep a </a:t>
            </a:r>
            <a:endPar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buClr>
                <a:schemeClr val="accent5">
                  <a:lumMod val="50000"/>
                </a:schemeClr>
              </a:buClr>
              <a:buSzPct val="80000"/>
            </a:pP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system alive, which explains its initial use in ecology and biophysical sciences.</a:t>
            </a:r>
            <a:endParaRPr lang="en-US" altLang="zh-CN"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64026"/>
            <a:ext cx="1905000" cy="1905000"/>
          </a:xfrm>
          <a:prstGeom prst="rect">
            <a:avLst/>
          </a:prstGeom>
        </p:spPr>
      </p:pic>
      <p:sp>
        <p:nvSpPr>
          <p:cNvPr id="4" name="矩形 3"/>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TextBox 4"/>
          <p:cNvSpPr txBox="1"/>
          <p:nvPr/>
        </p:nvSpPr>
        <p:spPr>
          <a:xfrm>
            <a:off x="1368152" y="237877"/>
            <a:ext cx="7740352" cy="461665"/>
          </a:xfrm>
          <a:prstGeom prst="rect">
            <a:avLst/>
          </a:prstGeom>
          <a:noFill/>
        </p:spPr>
        <p:txBody>
          <a:bodyPr wrap="square" rtlCol="0">
            <a:spAutoFit/>
          </a:bodyPr>
          <a:lstStyle>
            <a:defPPr>
              <a:defRPr lang="zh-CN"/>
            </a:defPPr>
            <a:lvl1pPr algn="ctr">
              <a:defRPr sz="2800">
                <a:latin typeface="Tahoma" panose="020B0604030504040204" pitchFamily="34" charset="0"/>
                <a:ea typeface="Tahoma" panose="020B0604030504040204" pitchFamily="34" charset="0"/>
                <a:cs typeface="Tahoma" panose="020B0604030504040204" pitchFamily="34" charset="0"/>
              </a:defRPr>
            </a:lvl1pPr>
          </a:lstStyle>
          <a:p>
            <a:pPr algn="l"/>
            <a:r>
              <a:rPr lang="en-US" altLang="zh-CN" sz="2400" dirty="0"/>
              <a:t>The development of ‘metabolism’  concept </a:t>
            </a:r>
            <a:endParaRPr lang="zh-CN" altLang="en-US" sz="2400" dirty="0"/>
          </a:p>
        </p:txBody>
      </p:sp>
      <p:sp>
        <p:nvSpPr>
          <p:cNvPr id="7" name="等腰三角形 6"/>
          <p:cNvSpPr/>
          <p:nvPr/>
        </p:nvSpPr>
        <p:spPr>
          <a:xfrm rot="5400000">
            <a:off x="2483856" y="2072526"/>
            <a:ext cx="1008000" cy="2880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79912" y="1766441"/>
            <a:ext cx="5112568" cy="923330"/>
          </a:xfrm>
          <a:prstGeom prst="rect">
            <a:avLst/>
          </a:prstGeom>
        </p:spPr>
        <p:txBody>
          <a:bodyPr wrap="square">
            <a:spAutoFit/>
          </a:bodyPr>
          <a:lstStyle/>
          <a:p>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Metabolism means </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’the</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chemical </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processes that</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occur within a living  in  order to maintain </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life’</a:t>
            </a:r>
            <a:r>
              <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zh-CN"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US" altLang="zh-CN"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417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箭头 1"/>
          <p:cNvSpPr/>
          <p:nvPr/>
        </p:nvSpPr>
        <p:spPr>
          <a:xfrm>
            <a:off x="348646" y="1728323"/>
            <a:ext cx="8208912" cy="432048"/>
          </a:xfrm>
          <a:prstGeom prst="notch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73043" y="1863047"/>
            <a:ext cx="180000" cy="144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841054" y="1863047"/>
            <a:ext cx="180000" cy="144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829366" y="1863047"/>
            <a:ext cx="180000" cy="144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1770" y="4320611"/>
            <a:ext cx="1182055" cy="338554"/>
          </a:xfrm>
          <a:prstGeom prst="rect">
            <a:avLst/>
          </a:prstGeom>
        </p:spPr>
        <p:txBody>
          <a:bodyPr wrap="none">
            <a:spAutoFit/>
          </a:bodyPr>
          <a:lstStyle/>
          <a:p>
            <a:r>
              <a:rPr lang="en-US" altLang="zh-CN" sz="1600" dirty="0"/>
              <a:t> </a:t>
            </a:r>
            <a:r>
              <a:rPr lang="en-US" altLang="zh-CN" sz="1600" dirty="0" err="1" smtClean="0"/>
              <a:t>Moleschott</a:t>
            </a:r>
            <a:endParaRPr lang="zh-CN" altLang="en-US" sz="1600" dirty="0"/>
          </a:p>
        </p:txBody>
      </p:sp>
      <p:grpSp>
        <p:nvGrpSpPr>
          <p:cNvPr id="17" name="组合 16"/>
          <p:cNvGrpSpPr/>
          <p:nvPr/>
        </p:nvGrpSpPr>
        <p:grpSpPr>
          <a:xfrm>
            <a:off x="1149474" y="1082138"/>
            <a:ext cx="603668" cy="781911"/>
            <a:chOff x="1264818" y="805939"/>
            <a:chExt cx="714894" cy="871436"/>
          </a:xfrm>
        </p:grpSpPr>
        <p:cxnSp>
          <p:nvCxnSpPr>
            <p:cNvPr id="18" name="直接箭头连接符 17"/>
            <p:cNvCxnSpPr/>
            <p:nvPr/>
          </p:nvCxnSpPr>
          <p:spPr>
            <a:xfrm>
              <a:off x="1264818" y="805939"/>
              <a:ext cx="0" cy="871436"/>
            </a:xfrm>
            <a:prstGeom prst="straightConnector1">
              <a:avLst/>
            </a:prstGeom>
            <a:ln w="19050">
              <a:solidFill>
                <a:schemeClr val="accent6">
                  <a:lumMod val="7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64818" y="869812"/>
              <a:ext cx="714894" cy="3283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黑体" panose="02010609060101010101" pitchFamily="49" charset="-122"/>
                <a:ea typeface="黑体" panose="02010609060101010101" pitchFamily="49" charset="-122"/>
              </a:endParaRPr>
            </a:p>
          </p:txBody>
        </p:sp>
        <p:sp>
          <p:nvSpPr>
            <p:cNvPr id="20" name="矩形 19"/>
            <p:cNvSpPr/>
            <p:nvPr/>
          </p:nvSpPr>
          <p:spPr>
            <a:xfrm>
              <a:off x="1269929" y="826095"/>
              <a:ext cx="704672" cy="377317"/>
            </a:xfrm>
            <a:prstGeom prst="rect">
              <a:avLst/>
            </a:prstGeom>
          </p:spPr>
          <p:txBody>
            <a:bodyPr wrap="none">
              <a:spAutoFit/>
            </a:bodyPr>
            <a:lstStyle/>
            <a:p>
              <a:pPr algn="ctr"/>
              <a:r>
                <a:rPr lang="en-US" altLang="zh-CN" sz="1600" dirty="0" smtClean="0">
                  <a:solidFill>
                    <a:schemeClr val="bg1"/>
                  </a:solidFill>
                  <a:latin typeface="黑体" panose="02010609060101010101" pitchFamily="49" charset="-122"/>
                  <a:ea typeface="黑体" panose="02010609060101010101" pitchFamily="49" charset="-122"/>
                </a:rPr>
                <a:t>1852</a:t>
              </a:r>
              <a:endParaRPr lang="zh-CN" altLang="en-US" sz="1600" dirty="0">
                <a:solidFill>
                  <a:schemeClr val="bg1"/>
                </a:solidFill>
                <a:latin typeface="黑体" panose="02010609060101010101" pitchFamily="49" charset="-122"/>
                <a:ea typeface="黑体" panose="02010609060101010101" pitchFamily="49" charset="-122"/>
              </a:endParaRPr>
            </a:p>
          </p:txBody>
        </p:sp>
      </p:grpSp>
      <p:grpSp>
        <p:nvGrpSpPr>
          <p:cNvPr id="21" name="组合 20"/>
          <p:cNvGrpSpPr/>
          <p:nvPr/>
        </p:nvGrpSpPr>
        <p:grpSpPr>
          <a:xfrm>
            <a:off x="3931054" y="1081136"/>
            <a:ext cx="603668" cy="781911"/>
            <a:chOff x="1264818" y="805939"/>
            <a:chExt cx="714894" cy="871436"/>
          </a:xfrm>
        </p:grpSpPr>
        <p:cxnSp>
          <p:nvCxnSpPr>
            <p:cNvPr id="22" name="直接箭头连接符 21"/>
            <p:cNvCxnSpPr/>
            <p:nvPr/>
          </p:nvCxnSpPr>
          <p:spPr>
            <a:xfrm>
              <a:off x="1264818" y="805939"/>
              <a:ext cx="0" cy="871436"/>
            </a:xfrm>
            <a:prstGeom prst="straightConnector1">
              <a:avLst/>
            </a:prstGeom>
            <a:ln w="19050">
              <a:solidFill>
                <a:schemeClr val="accent6">
                  <a:lumMod val="7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264818" y="869812"/>
              <a:ext cx="714894" cy="3283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黑体" panose="02010609060101010101" pitchFamily="49" charset="-122"/>
                <a:ea typeface="黑体" panose="02010609060101010101" pitchFamily="49" charset="-122"/>
              </a:endParaRPr>
            </a:p>
          </p:txBody>
        </p:sp>
        <p:sp>
          <p:nvSpPr>
            <p:cNvPr id="24" name="矩形 23"/>
            <p:cNvSpPr/>
            <p:nvPr/>
          </p:nvSpPr>
          <p:spPr>
            <a:xfrm>
              <a:off x="1269930" y="862170"/>
              <a:ext cx="704670" cy="377317"/>
            </a:xfrm>
            <a:prstGeom prst="rect">
              <a:avLst/>
            </a:prstGeom>
          </p:spPr>
          <p:txBody>
            <a:bodyPr wrap="none">
              <a:spAutoFit/>
            </a:bodyPr>
            <a:lstStyle/>
            <a:p>
              <a:pPr algn="ctr"/>
              <a:r>
                <a:rPr lang="en-US" altLang="zh-CN" sz="1600" dirty="0">
                  <a:solidFill>
                    <a:schemeClr val="bg1"/>
                  </a:solidFill>
                  <a:latin typeface="黑体" panose="02010609060101010101" pitchFamily="49" charset="-122"/>
                  <a:ea typeface="黑体" panose="02010609060101010101" pitchFamily="49" charset="-122"/>
                </a:rPr>
                <a:t>1867</a:t>
              </a:r>
              <a:endParaRPr lang="zh-CN" altLang="en-US" sz="1600" dirty="0">
                <a:solidFill>
                  <a:schemeClr val="bg1"/>
                </a:solidFill>
                <a:latin typeface="黑体" panose="02010609060101010101" pitchFamily="49" charset="-122"/>
                <a:ea typeface="黑体" panose="02010609060101010101" pitchFamily="49" charset="-122"/>
              </a:endParaRPr>
            </a:p>
          </p:txBody>
        </p:sp>
      </p:grpSp>
      <p:grpSp>
        <p:nvGrpSpPr>
          <p:cNvPr id="25" name="组合 24"/>
          <p:cNvGrpSpPr/>
          <p:nvPr/>
        </p:nvGrpSpPr>
        <p:grpSpPr>
          <a:xfrm>
            <a:off x="6908535" y="1090629"/>
            <a:ext cx="603668" cy="781911"/>
            <a:chOff x="1264818" y="805939"/>
            <a:chExt cx="714894" cy="871436"/>
          </a:xfrm>
        </p:grpSpPr>
        <p:cxnSp>
          <p:nvCxnSpPr>
            <p:cNvPr id="26" name="直接箭头连接符 25"/>
            <p:cNvCxnSpPr/>
            <p:nvPr/>
          </p:nvCxnSpPr>
          <p:spPr>
            <a:xfrm>
              <a:off x="1264818" y="805939"/>
              <a:ext cx="0" cy="871436"/>
            </a:xfrm>
            <a:prstGeom prst="straightConnector1">
              <a:avLst/>
            </a:prstGeom>
            <a:ln w="19050">
              <a:solidFill>
                <a:schemeClr val="accent6">
                  <a:lumMod val="75000"/>
                </a:schemeClr>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264818" y="869813"/>
              <a:ext cx="714894" cy="3283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黑体" panose="02010609060101010101" pitchFamily="49" charset="-122"/>
                <a:ea typeface="黑体" panose="02010609060101010101" pitchFamily="49" charset="-122"/>
              </a:endParaRPr>
            </a:p>
          </p:txBody>
        </p:sp>
        <p:sp>
          <p:nvSpPr>
            <p:cNvPr id="28" name="矩形 27"/>
            <p:cNvSpPr/>
            <p:nvPr/>
          </p:nvSpPr>
          <p:spPr>
            <a:xfrm>
              <a:off x="1269933" y="851590"/>
              <a:ext cx="704670" cy="377317"/>
            </a:xfrm>
            <a:prstGeom prst="rect">
              <a:avLst/>
            </a:prstGeom>
          </p:spPr>
          <p:txBody>
            <a:bodyPr wrap="none">
              <a:spAutoFit/>
            </a:bodyPr>
            <a:lstStyle/>
            <a:p>
              <a:pPr algn="ctr"/>
              <a:r>
                <a:rPr lang="en-US" altLang="zh-CN" sz="1600" dirty="0">
                  <a:solidFill>
                    <a:schemeClr val="bg1"/>
                  </a:solidFill>
                  <a:latin typeface="黑体" panose="02010609060101010101" pitchFamily="49" charset="-122"/>
                  <a:ea typeface="黑体" panose="02010609060101010101" pitchFamily="49" charset="-122"/>
                </a:rPr>
                <a:t>1965</a:t>
              </a:r>
              <a:endParaRPr lang="zh-CN" altLang="en-US" sz="1600" dirty="0">
                <a:solidFill>
                  <a:schemeClr val="bg1"/>
                </a:solidFill>
                <a:latin typeface="黑体" panose="02010609060101010101" pitchFamily="49" charset="-122"/>
                <a:ea typeface="黑体" panose="02010609060101010101" pitchFamily="49" charset="-122"/>
              </a:endParaRPr>
            </a:p>
          </p:txBody>
        </p:sp>
      </p:gr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81" y="2170027"/>
            <a:ext cx="948416" cy="1512000"/>
          </a:xfrm>
          <a:prstGeom prst="rect">
            <a:avLst/>
          </a:prstGeom>
        </p:spPr>
      </p:pic>
      <p:sp>
        <p:nvSpPr>
          <p:cNvPr id="30" name="矩形 29"/>
          <p:cNvSpPr/>
          <p:nvPr/>
        </p:nvSpPr>
        <p:spPr>
          <a:xfrm>
            <a:off x="204630" y="3888563"/>
            <a:ext cx="1788118" cy="369332"/>
          </a:xfrm>
          <a:prstGeom prst="rect">
            <a:avLst/>
          </a:prstGeom>
          <a:solidFill>
            <a:schemeClr val="accent5">
              <a:lumMod val="20000"/>
              <a:lumOff val="80000"/>
            </a:schemeClr>
          </a:solidFill>
        </p:spPr>
        <p:txBody>
          <a:bodyPr wrap="none">
            <a:spAutoFit/>
          </a:bodyPr>
          <a:lstStyle/>
          <a:p>
            <a:r>
              <a:rPr lang="en-US" altLang="zh-CN" i="1" dirty="0"/>
              <a:t> The Circle of Life</a:t>
            </a:r>
            <a:endParaRPr lang="zh-CN" altLang="en-US" i="1" dirty="0"/>
          </a:p>
        </p:txBody>
      </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9630" y="2155272"/>
            <a:ext cx="988848" cy="1512000"/>
          </a:xfrm>
          <a:prstGeom prst="rect">
            <a:avLst/>
          </a:prstGeom>
        </p:spPr>
      </p:pic>
      <p:sp>
        <p:nvSpPr>
          <p:cNvPr id="33" name="矩形 32"/>
          <p:cNvSpPr/>
          <p:nvPr/>
        </p:nvSpPr>
        <p:spPr>
          <a:xfrm>
            <a:off x="2642107" y="3975741"/>
            <a:ext cx="1053878" cy="369332"/>
          </a:xfrm>
          <a:prstGeom prst="rect">
            <a:avLst/>
          </a:prstGeom>
          <a:solidFill>
            <a:schemeClr val="accent5">
              <a:lumMod val="20000"/>
              <a:lumOff val="80000"/>
            </a:schemeClr>
          </a:solidFill>
        </p:spPr>
        <p:txBody>
          <a:bodyPr wrap="none">
            <a:spAutoFit/>
          </a:bodyPr>
          <a:lstStyle/>
          <a:p>
            <a:r>
              <a:rPr lang="en-US" altLang="zh-CN" i="1" dirty="0"/>
              <a:t>Capital  1</a:t>
            </a:r>
            <a:endParaRPr lang="zh-CN" altLang="en-US" i="1" dirty="0"/>
          </a:p>
        </p:txBody>
      </p:sp>
      <p:sp>
        <p:nvSpPr>
          <p:cNvPr id="34" name="矩形 33"/>
          <p:cNvSpPr/>
          <p:nvPr/>
        </p:nvSpPr>
        <p:spPr>
          <a:xfrm>
            <a:off x="2285948" y="4362041"/>
            <a:ext cx="1555106" cy="338554"/>
          </a:xfrm>
          <a:prstGeom prst="rect">
            <a:avLst/>
          </a:prstGeom>
        </p:spPr>
        <p:txBody>
          <a:bodyPr wrap="none">
            <a:spAutoFit/>
          </a:bodyPr>
          <a:lstStyle/>
          <a:p>
            <a:r>
              <a:rPr lang="en-US" altLang="zh-CN" sz="1600" dirty="0" smtClean="0"/>
              <a:t>Marx and Engels</a:t>
            </a:r>
            <a:endParaRPr lang="zh-CN" altLang="en-US" sz="16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2668" y="2169684"/>
            <a:ext cx="2035344" cy="253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组合 35"/>
          <p:cNvGrpSpPr/>
          <p:nvPr/>
        </p:nvGrpSpPr>
        <p:grpSpPr>
          <a:xfrm>
            <a:off x="6181294" y="2204393"/>
            <a:ext cx="2810833" cy="1868836"/>
            <a:chOff x="6228184" y="2183724"/>
            <a:chExt cx="2810833" cy="1868836"/>
          </a:xfrm>
        </p:grpSpPr>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2183724"/>
              <a:ext cx="2810833" cy="186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图片 36"/>
            <p:cNvPicPr>
              <a:picLocks noChangeAspect="1"/>
            </p:cNvPicPr>
            <p:nvPr/>
          </p:nvPicPr>
          <p:blipFill rotWithShape="1">
            <a:blip r:embed="rId7" cstate="print">
              <a:extLst>
                <a:ext uri="{28A0092B-C50C-407E-A947-70E740481C1C}">
                  <a14:useLocalDpi xmlns:a14="http://schemas.microsoft.com/office/drawing/2010/main" val="0"/>
                </a:ext>
              </a:extLst>
            </a:blip>
            <a:srcRect t="22175" b="15239"/>
            <a:stretch/>
          </p:blipFill>
          <p:spPr>
            <a:xfrm>
              <a:off x="7781797" y="2285319"/>
              <a:ext cx="1148930" cy="1044000"/>
            </a:xfrm>
            <a:prstGeom prst="rect">
              <a:avLst/>
            </a:prstGeom>
            <a:ln w="3175">
              <a:noFill/>
            </a:ln>
          </p:spPr>
        </p:pic>
      </p:grpSp>
      <p:sp>
        <p:nvSpPr>
          <p:cNvPr id="40" name="矩形 39"/>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TextBox 38"/>
          <p:cNvSpPr txBox="1"/>
          <p:nvPr/>
        </p:nvSpPr>
        <p:spPr>
          <a:xfrm>
            <a:off x="1403648" y="195486"/>
            <a:ext cx="7740352" cy="461665"/>
          </a:xfrm>
          <a:prstGeom prst="rect">
            <a:avLst/>
          </a:prstGeom>
          <a:noFill/>
        </p:spPr>
        <p:txBody>
          <a:bodyPr wrap="square" rtlCol="0">
            <a:spAutoFit/>
          </a:bodyPr>
          <a:lstStyle/>
          <a:p>
            <a:r>
              <a:rPr lang="en-US" altLang="zh-CN" sz="2400" dirty="0">
                <a:latin typeface="Tahoma" panose="020B0604030504040204" pitchFamily="34" charset="0"/>
                <a:ea typeface="Tahoma" panose="020B0604030504040204" pitchFamily="34" charset="0"/>
                <a:cs typeface="Tahoma" panose="020B0604030504040204" pitchFamily="34" charset="0"/>
              </a:rPr>
              <a:t>From biology science to urban metabolism</a:t>
            </a:r>
            <a:endParaRPr lang="zh-CN"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1230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779912" y="2931790"/>
            <a:ext cx="5102323" cy="15841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779912" y="1275606"/>
            <a:ext cx="5102323" cy="15841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79712" y="288302"/>
            <a:ext cx="5256584" cy="461665"/>
          </a:xfrm>
          <a:prstGeom prst="rect">
            <a:avLst/>
          </a:prstGeom>
          <a:noFill/>
        </p:spPr>
        <p:txBody>
          <a:bodyPr wrap="square" rtlCol="0">
            <a:spAutoFit/>
          </a:bodyPr>
          <a:lstStyle/>
          <a:p>
            <a:pPr algn="ctr"/>
            <a:r>
              <a:rPr lang="en-US" altLang="zh-CN" sz="2400" dirty="0" smtClean="0">
                <a:latin typeface="Tahoma" panose="020B0604030504040204" pitchFamily="34" charset="0"/>
                <a:ea typeface="Tahoma" panose="020B0604030504040204" pitchFamily="34" charset="0"/>
                <a:cs typeface="Tahoma" panose="020B0604030504040204" pitchFamily="34" charset="0"/>
              </a:rPr>
              <a:t>Metabolism </a:t>
            </a:r>
            <a:r>
              <a:rPr lang="en-US" altLang="zh-CN" sz="2400" dirty="0">
                <a:latin typeface="Tahoma" panose="020B0604030504040204" pitchFamily="34" charset="0"/>
                <a:ea typeface="Tahoma" panose="020B0604030504040204" pitchFamily="34" charset="0"/>
                <a:cs typeface="Tahoma" panose="020B0604030504040204" pitchFamily="34" charset="0"/>
              </a:rPr>
              <a:t>in Biology </a:t>
            </a:r>
            <a:endParaRPr lang="zh-CN"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矩形 3"/>
          <p:cNvSpPr/>
          <p:nvPr/>
        </p:nvSpPr>
        <p:spPr>
          <a:xfrm>
            <a:off x="3912004" y="1513948"/>
            <a:ext cx="4980476" cy="1077218"/>
          </a:xfrm>
          <a:prstGeom prst="rect">
            <a:avLst/>
          </a:prstGeom>
          <a:noFill/>
        </p:spPr>
        <p:txBody>
          <a:bodyPr wrap="square">
            <a:spAutoFit/>
          </a:bodyPr>
          <a:lstStyle/>
          <a:p>
            <a:r>
              <a:rPr lang="en-US" altLang="zh-CN" sz="1600" dirty="0">
                <a:latin typeface="Tahoma" panose="020B0604030504040204" pitchFamily="34" charset="0"/>
                <a:ea typeface="Tahoma" panose="020B0604030504040204" pitchFamily="34" charset="0"/>
                <a:cs typeface="Tahoma" panose="020B0604030504040204" pitchFamily="34" charset="0"/>
              </a:rPr>
              <a:t>All the chemical processes by which </a:t>
            </a:r>
            <a:r>
              <a:rPr lang="en-US" altLang="zh-CN" sz="1600" dirty="0" smtClean="0">
                <a:latin typeface="Tahoma" panose="020B0604030504040204" pitchFamily="34" charset="0"/>
                <a:ea typeface="Tahoma" panose="020B0604030504040204" pitchFamily="34" charset="0"/>
                <a:cs typeface="Tahoma" panose="020B0604030504040204" pitchFamily="34" charset="0"/>
              </a:rPr>
              <a:t>food and </a:t>
            </a:r>
            <a:r>
              <a:rPr lang="en-US" altLang="zh-CN" sz="1600" dirty="0">
                <a:latin typeface="Tahoma" panose="020B0604030504040204" pitchFamily="34" charset="0"/>
                <a:ea typeface="Tahoma" panose="020B0604030504040204" pitchFamily="34" charset="0"/>
                <a:cs typeface="Tahoma" panose="020B0604030504040204" pitchFamily="34" charset="0"/>
              </a:rPr>
              <a:t>its derivatives are broken down to </a:t>
            </a:r>
            <a:r>
              <a:rPr lang="en-US" altLang="zh-CN" sz="1600" dirty="0" smtClean="0">
                <a:latin typeface="Tahoma" panose="020B0604030504040204" pitchFamily="34" charset="0"/>
                <a:ea typeface="Tahoma" panose="020B0604030504040204" pitchFamily="34" charset="0"/>
                <a:cs typeface="Tahoma" panose="020B0604030504040204" pitchFamily="34" charset="0"/>
              </a:rPr>
              <a:t>yield new </a:t>
            </a:r>
            <a:r>
              <a:rPr lang="en-US" altLang="zh-CN" sz="1600" dirty="0">
                <a:latin typeface="Tahoma" panose="020B0604030504040204" pitchFamily="34" charset="0"/>
                <a:ea typeface="Tahoma" panose="020B0604030504040204" pitchFamily="34" charset="0"/>
                <a:cs typeface="Tahoma" panose="020B0604030504040204" pitchFamily="34" charset="0"/>
              </a:rPr>
              <a:t>building </a:t>
            </a:r>
            <a:endParaRPr lang="en-US" altLang="zh-CN" sz="1600" dirty="0" smtClean="0">
              <a:latin typeface="Tahoma" panose="020B0604030504040204" pitchFamily="34" charset="0"/>
              <a:ea typeface="Tahoma" panose="020B0604030504040204" pitchFamily="34" charset="0"/>
              <a:cs typeface="Tahoma" panose="020B0604030504040204" pitchFamily="34" charset="0"/>
            </a:endParaRPr>
          </a:p>
          <a:p>
            <a:r>
              <a:rPr lang="en-US" altLang="zh-CN" sz="1600" dirty="0" smtClean="0">
                <a:latin typeface="Tahoma" panose="020B0604030504040204" pitchFamily="34" charset="0"/>
                <a:ea typeface="Tahoma" panose="020B0604030504040204" pitchFamily="34" charset="0"/>
                <a:cs typeface="Tahoma" panose="020B0604030504040204" pitchFamily="34" charset="0"/>
              </a:rPr>
              <a:t>blocks </a:t>
            </a:r>
            <a:r>
              <a:rPr lang="en-US" altLang="zh-CN" sz="1600" dirty="0">
                <a:latin typeface="Tahoma" panose="020B0604030504040204" pitchFamily="34" charset="0"/>
                <a:ea typeface="Tahoma" panose="020B0604030504040204" pitchFamily="34" charset="0"/>
                <a:cs typeface="Tahoma" panose="020B0604030504040204" pitchFamily="34" charset="0"/>
              </a:rPr>
              <a:t>and energy. This </a:t>
            </a:r>
            <a:r>
              <a:rPr lang="en-US" altLang="zh-CN" sz="1600" dirty="0" smtClean="0">
                <a:latin typeface="Tahoma" panose="020B0604030504040204" pitchFamily="34" charset="0"/>
                <a:ea typeface="Tahoma" panose="020B0604030504040204" pitchFamily="34" charset="0"/>
                <a:cs typeface="Tahoma" panose="020B0604030504040204" pitchFamily="34" charset="0"/>
              </a:rPr>
              <a:t>segment </a:t>
            </a:r>
            <a:r>
              <a:rPr lang="en-US" altLang="zh-CN" sz="1600" dirty="0">
                <a:latin typeface="Tahoma" panose="020B0604030504040204" pitchFamily="34" charset="0"/>
                <a:ea typeface="Tahoma" panose="020B0604030504040204" pitchFamily="34" charset="0"/>
                <a:cs typeface="Tahoma" panose="020B0604030504040204" pitchFamily="34" charset="0"/>
              </a:rPr>
              <a:t>of metabolism is </a:t>
            </a:r>
            <a:endParaRPr lang="en-US" altLang="zh-CN" sz="1600" dirty="0" smtClean="0">
              <a:latin typeface="Tahoma" panose="020B0604030504040204" pitchFamily="34" charset="0"/>
              <a:ea typeface="Tahoma" panose="020B0604030504040204" pitchFamily="34" charset="0"/>
              <a:cs typeface="Tahoma" panose="020B0604030504040204" pitchFamily="34" charset="0"/>
            </a:endParaRPr>
          </a:p>
          <a:p>
            <a:r>
              <a:rPr lang="en-US" altLang="zh-CN" sz="1600" dirty="0" smtClean="0">
                <a:latin typeface="Tahoma" panose="020B0604030504040204" pitchFamily="34" charset="0"/>
                <a:ea typeface="Tahoma" panose="020B0604030504040204" pitchFamily="34" charset="0"/>
                <a:cs typeface="Tahoma" panose="020B0604030504040204" pitchFamily="34" charset="0"/>
              </a:rPr>
              <a:t>termed catabolism.</a:t>
            </a:r>
            <a:endParaRPr lang="zh-CN" altLang="en-US" sz="1600" dirty="0">
              <a:latin typeface="Tahoma" panose="020B0604030504040204" pitchFamily="34" charset="0"/>
              <a:cs typeface="Tahoma" panose="020B0604030504040204" pitchFamily="34" charset="0"/>
            </a:endParaRPr>
          </a:p>
        </p:txBody>
      </p:sp>
      <p:sp>
        <p:nvSpPr>
          <p:cNvPr id="5" name="矩形 4"/>
          <p:cNvSpPr/>
          <p:nvPr/>
        </p:nvSpPr>
        <p:spPr>
          <a:xfrm>
            <a:off x="3901759" y="3168953"/>
            <a:ext cx="4980476" cy="830997"/>
          </a:xfrm>
          <a:prstGeom prst="rect">
            <a:avLst/>
          </a:prstGeom>
          <a:noFill/>
        </p:spPr>
        <p:txBody>
          <a:bodyPr wrap="square">
            <a:spAutoFit/>
          </a:bodyPr>
          <a:lstStyle/>
          <a:p>
            <a:r>
              <a:rPr lang="en-US" altLang="zh-CN" sz="1600" dirty="0">
                <a:latin typeface="Tahoma" panose="020B0604030504040204" pitchFamily="34" charset="0"/>
                <a:ea typeface="Tahoma" panose="020B0604030504040204" pitchFamily="34" charset="0"/>
                <a:cs typeface="Tahoma" panose="020B0604030504040204" pitchFamily="34" charset="0"/>
              </a:rPr>
              <a:t>All </a:t>
            </a:r>
            <a:r>
              <a:rPr lang="en-US" altLang="zh-CN" sz="1600" dirty="0" smtClean="0">
                <a:latin typeface="Tahoma" panose="020B0604030504040204" pitchFamily="34" charset="0"/>
                <a:ea typeface="Tahoma" panose="020B0604030504040204" pitchFamily="34" charset="0"/>
                <a:cs typeface="Tahoma" panose="020B0604030504040204" pitchFamily="34" charset="0"/>
              </a:rPr>
              <a:t>the </a:t>
            </a:r>
            <a:r>
              <a:rPr lang="en-US" altLang="zh-CN" sz="1600" dirty="0">
                <a:latin typeface="Tahoma" panose="020B0604030504040204" pitchFamily="34" charset="0"/>
                <a:ea typeface="Tahoma" panose="020B0604030504040204" pitchFamily="34" charset="0"/>
                <a:cs typeface="Tahoma" panose="020B0604030504040204" pitchFamily="34" charset="0"/>
              </a:rPr>
              <a:t>chemical processes by which living cells and tissues are produced and built up. This </a:t>
            </a:r>
            <a:r>
              <a:rPr lang="en-US" altLang="zh-CN" sz="1600" dirty="0" smtClean="0">
                <a:latin typeface="Tahoma" panose="020B0604030504040204" pitchFamily="34" charset="0"/>
                <a:ea typeface="Tahoma" panose="020B0604030504040204" pitchFamily="34" charset="0"/>
                <a:cs typeface="Tahoma" panose="020B0604030504040204" pitchFamily="34" charset="0"/>
              </a:rPr>
              <a:t>is anabolism  </a:t>
            </a:r>
            <a:r>
              <a:rPr lang="en-US" altLang="zh-CN" sz="1600" dirty="0">
                <a:latin typeface="Tahoma" panose="020B0604030504040204" pitchFamily="34" charset="0"/>
                <a:ea typeface="Tahoma" panose="020B0604030504040204" pitchFamily="34" charset="0"/>
                <a:cs typeface="Tahoma" panose="020B0604030504040204" pitchFamily="34" charset="0"/>
              </a:rPr>
              <a:t>(buildup of new molecules by biosynthesis).</a:t>
            </a:r>
            <a:endParaRPr lang="zh-CN" alt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矩形 6"/>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27" y="1705851"/>
            <a:ext cx="3273423" cy="226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35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9528" y="3912356"/>
            <a:ext cx="1532343" cy="5539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13635" y="2776735"/>
            <a:ext cx="1532343" cy="5539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1800" y="1716169"/>
            <a:ext cx="1532343" cy="5539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ahoma" panose="020B0604030504040204" pitchFamily="34" charset="0"/>
              <a:cs typeface="Tahoma" panose="020B0604030504040204" pitchFamily="34" charset="0"/>
            </a:endParaRPr>
          </a:p>
        </p:txBody>
      </p:sp>
      <p:sp>
        <p:nvSpPr>
          <p:cNvPr id="5" name="矩形 4"/>
          <p:cNvSpPr/>
          <p:nvPr/>
        </p:nvSpPr>
        <p:spPr>
          <a:xfrm>
            <a:off x="8028384" y="4722698"/>
            <a:ext cx="793807" cy="369332"/>
          </a:xfrm>
          <a:prstGeom prst="rect">
            <a:avLst/>
          </a:prstGeom>
        </p:spPr>
        <p:txBody>
          <a:bodyPr wrap="none">
            <a:spAutoFit/>
          </a:bodyPr>
          <a:lstStyle/>
          <a:p>
            <a:r>
              <a:rPr lang="en-US" altLang="zh-CN" dirty="0" smtClean="0">
                <a:solidFill>
                  <a:srgbClr val="FF0000"/>
                </a:solidFill>
                <a:latin typeface="Tahoma" panose="020B0604030504040204" pitchFamily="34" charset="0"/>
                <a:ea typeface="Tahoma" panose="020B0604030504040204" pitchFamily="34" charset="0"/>
                <a:cs typeface="Tahoma" panose="020B0604030504040204" pitchFamily="34" charset="0"/>
              </a:rPr>
              <a:t>Model</a:t>
            </a:r>
            <a:endParaRPr lang="zh-CN" altLang="en-US" dirty="0">
              <a:solidFill>
                <a:srgbClr val="FF0000"/>
              </a:solidFill>
              <a:latin typeface="Tahoma" panose="020B0604030504040204" pitchFamily="34" charset="0"/>
              <a:cs typeface="Tahoma" panose="020B0604030504040204" pitchFamily="34" charset="0"/>
            </a:endParaRPr>
          </a:p>
        </p:txBody>
      </p:sp>
      <p:sp>
        <p:nvSpPr>
          <p:cNvPr id="6" name="矩形 5"/>
          <p:cNvSpPr/>
          <p:nvPr/>
        </p:nvSpPr>
        <p:spPr>
          <a:xfrm>
            <a:off x="209306" y="3912674"/>
            <a:ext cx="1461041" cy="553998"/>
          </a:xfrm>
          <a:prstGeom prst="rect">
            <a:avLst/>
          </a:prstGeom>
        </p:spPr>
        <p:txBody>
          <a:bodyPr wrap="none">
            <a:spAutoFit/>
          </a:bodyPr>
          <a:lstStyle/>
          <a:p>
            <a:r>
              <a:rPr lang="en-US" altLang="zh-CN" dirty="0" smtClean="0">
                <a:latin typeface="Tahoma" panose="020B0604030504040204" pitchFamily="34" charset="0"/>
                <a:ea typeface="Tahoma" panose="020B0604030504040204" pitchFamily="34" charset="0"/>
                <a:cs typeface="Tahoma" panose="020B0604030504040204" pitchFamily="34" charset="0"/>
              </a:rPr>
              <a:t>Initial Period</a:t>
            </a:r>
          </a:p>
          <a:p>
            <a:r>
              <a:rPr lang="en-US" altLang="zh-CN" sz="1200" dirty="0">
                <a:latin typeface="Tahoma" panose="020B0604030504040204" pitchFamily="34" charset="0"/>
                <a:ea typeface="Tahoma" panose="020B0604030504040204" pitchFamily="34" charset="0"/>
                <a:cs typeface="Tahoma" panose="020B0604030504040204" pitchFamily="34" charset="0"/>
              </a:rPr>
              <a:t>1965 to </a:t>
            </a:r>
            <a:r>
              <a:rPr lang="en-US" altLang="zh-CN" sz="1200" dirty="0" smtClean="0">
                <a:latin typeface="Tahoma" panose="020B0604030504040204" pitchFamily="34" charset="0"/>
                <a:ea typeface="Tahoma" panose="020B0604030504040204" pitchFamily="34" charset="0"/>
                <a:cs typeface="Tahoma" panose="020B0604030504040204" pitchFamily="34" charset="0"/>
              </a:rPr>
              <a:t>1980</a:t>
            </a:r>
            <a:endParaRPr lang="zh-CN" altLang="en-US" sz="1200" dirty="0">
              <a:latin typeface="Tahoma" panose="020B0604030504040204" pitchFamily="34" charset="0"/>
              <a:cs typeface="Tahoma" panose="020B0604030504040204" pitchFamily="34" charset="0"/>
            </a:endParaRPr>
          </a:p>
        </p:txBody>
      </p:sp>
      <p:cxnSp>
        <p:nvCxnSpPr>
          <p:cNvPr id="8" name="直接箭头连接符 7"/>
          <p:cNvCxnSpPr/>
          <p:nvPr/>
        </p:nvCxnSpPr>
        <p:spPr>
          <a:xfrm flipV="1">
            <a:off x="1789387" y="1415758"/>
            <a:ext cx="0" cy="324036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785290" y="4647954"/>
            <a:ext cx="6891166" cy="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79512" y="2768571"/>
            <a:ext cx="1627305" cy="553998"/>
          </a:xfrm>
          <a:prstGeom prst="rect">
            <a:avLst/>
          </a:prstGeom>
        </p:spPr>
        <p:txBody>
          <a:bodyPr wrap="none">
            <a:spAutoFit/>
          </a:bodyPr>
          <a:lstStyle/>
          <a:p>
            <a:r>
              <a:rPr lang="en-US" altLang="zh-CN" dirty="0" smtClean="0">
                <a:latin typeface="Tahoma" panose="020B0604030504040204" pitchFamily="34" charset="0"/>
                <a:ea typeface="Tahoma" panose="020B0604030504040204" pitchFamily="34" charset="0"/>
                <a:cs typeface="Tahoma" panose="020B0604030504040204" pitchFamily="34" charset="0"/>
              </a:rPr>
              <a:t>Growth Period</a:t>
            </a:r>
          </a:p>
          <a:p>
            <a:r>
              <a:rPr lang="en-US" altLang="zh-CN" sz="1200" dirty="0" smtClean="0">
                <a:latin typeface="Tahoma" panose="020B0604030504040204" pitchFamily="34" charset="0"/>
                <a:ea typeface="Tahoma" panose="020B0604030504040204" pitchFamily="34" charset="0"/>
                <a:cs typeface="Tahoma" panose="020B0604030504040204" pitchFamily="34" charset="0"/>
              </a:rPr>
              <a:t>(</a:t>
            </a:r>
            <a:r>
              <a:rPr lang="en-US" altLang="zh-CN" sz="1200" dirty="0">
                <a:latin typeface="Tahoma" panose="020B0604030504040204" pitchFamily="34" charset="0"/>
                <a:ea typeface="Tahoma" panose="020B0604030504040204" pitchFamily="34" charset="0"/>
                <a:cs typeface="Tahoma" panose="020B0604030504040204" pitchFamily="34" charset="0"/>
              </a:rPr>
              <a:t>1981 to 2000</a:t>
            </a:r>
            <a:r>
              <a:rPr lang="en-US" altLang="zh-CN" sz="1200" dirty="0" smtClean="0">
                <a:latin typeface="Tahoma" panose="020B0604030504040204" pitchFamily="34" charset="0"/>
                <a:ea typeface="Tahoma" panose="020B0604030504040204" pitchFamily="34" charset="0"/>
                <a:cs typeface="Tahoma" panose="020B0604030504040204" pitchFamily="34" charset="0"/>
              </a:rPr>
              <a:t>)</a:t>
            </a:r>
            <a:endParaRPr lang="zh-CN" altLang="en-US" sz="1200" dirty="0">
              <a:latin typeface="Tahoma" panose="020B0604030504040204" pitchFamily="34" charset="0"/>
              <a:cs typeface="Tahoma" panose="020B0604030504040204" pitchFamily="34" charset="0"/>
            </a:endParaRPr>
          </a:p>
        </p:txBody>
      </p:sp>
      <p:sp>
        <p:nvSpPr>
          <p:cNvPr id="13" name="矩形 12"/>
          <p:cNvSpPr/>
          <p:nvPr/>
        </p:nvSpPr>
        <p:spPr>
          <a:xfrm>
            <a:off x="221800" y="2920890"/>
            <a:ext cx="219932" cy="276999"/>
          </a:xfrm>
          <a:prstGeom prst="rect">
            <a:avLst/>
          </a:prstGeom>
        </p:spPr>
        <p:txBody>
          <a:bodyPr wrap="none">
            <a:spAutoFit/>
          </a:bodyPr>
          <a:lstStyle/>
          <a:p>
            <a:r>
              <a:rPr lang="en-US" altLang="zh-CN" sz="1200" dirty="0" smtClean="0"/>
              <a:t> </a:t>
            </a:r>
            <a:endParaRPr lang="zh-CN" altLang="en-US" sz="1200" dirty="0"/>
          </a:p>
        </p:txBody>
      </p:sp>
      <p:sp>
        <p:nvSpPr>
          <p:cNvPr id="14" name="矩形 13"/>
          <p:cNvSpPr/>
          <p:nvPr/>
        </p:nvSpPr>
        <p:spPr>
          <a:xfrm>
            <a:off x="187676" y="1716169"/>
            <a:ext cx="1645835" cy="553998"/>
          </a:xfrm>
          <a:prstGeom prst="rect">
            <a:avLst/>
          </a:prstGeom>
        </p:spPr>
        <p:txBody>
          <a:bodyPr wrap="none">
            <a:spAutoFit/>
          </a:bodyPr>
          <a:lstStyle/>
          <a:p>
            <a:r>
              <a:rPr lang="en-US" altLang="zh-CN" dirty="0" smtClean="0"/>
              <a:t> </a:t>
            </a:r>
            <a:r>
              <a:rPr lang="en-US" altLang="zh-CN" dirty="0" smtClean="0">
                <a:latin typeface="Tahoma" panose="020B0604030504040204" pitchFamily="34" charset="0"/>
                <a:ea typeface="Tahoma" panose="020B0604030504040204" pitchFamily="34" charset="0"/>
                <a:cs typeface="Tahoma" panose="020B0604030504040204" pitchFamily="34" charset="0"/>
              </a:rPr>
              <a:t>Rise Period </a:t>
            </a:r>
          </a:p>
          <a:p>
            <a:r>
              <a:rPr lang="en-US" altLang="zh-CN" sz="1200" dirty="0" smtClean="0">
                <a:latin typeface="Tahoma" panose="020B0604030504040204" pitchFamily="34" charset="0"/>
                <a:ea typeface="Tahoma" panose="020B0604030504040204" pitchFamily="34" charset="0"/>
                <a:cs typeface="Tahoma" panose="020B0604030504040204" pitchFamily="34" charset="0"/>
              </a:rPr>
              <a:t>(</a:t>
            </a:r>
            <a:r>
              <a:rPr lang="en-US" altLang="zh-CN" sz="1200" dirty="0">
                <a:latin typeface="Tahoma" panose="020B0604030504040204" pitchFamily="34" charset="0"/>
                <a:ea typeface="Tahoma" panose="020B0604030504040204" pitchFamily="34" charset="0"/>
                <a:cs typeface="Tahoma" panose="020B0604030504040204" pitchFamily="34" charset="0"/>
              </a:rPr>
              <a:t>2001 to the Present)</a:t>
            </a:r>
            <a:endParaRPr lang="zh-CN" altLang="en-US" sz="1200" dirty="0">
              <a:latin typeface="Tahoma" panose="020B0604030504040204" pitchFamily="34" charset="0"/>
              <a:cs typeface="Tahoma" panose="020B0604030504040204" pitchFamily="34" charset="0"/>
            </a:endParaRPr>
          </a:p>
        </p:txBody>
      </p:sp>
      <p:sp>
        <p:nvSpPr>
          <p:cNvPr id="3" name="立方体 2"/>
          <p:cNvSpPr/>
          <p:nvPr/>
        </p:nvSpPr>
        <p:spPr>
          <a:xfrm>
            <a:off x="2205107" y="3712304"/>
            <a:ext cx="792088" cy="646328"/>
          </a:xfrm>
          <a:prstGeom prst="cub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2380" b="8096"/>
          <a:stretch/>
        </p:blipFill>
        <p:spPr>
          <a:xfrm>
            <a:off x="4010123" y="2703921"/>
            <a:ext cx="995929" cy="792000"/>
          </a:xfrm>
          <a:prstGeom prst="rect">
            <a:avLst/>
          </a:prstGeom>
        </p:spPr>
      </p:pic>
      <p:sp>
        <p:nvSpPr>
          <p:cNvPr id="7" name="TextBox 6"/>
          <p:cNvSpPr txBox="1"/>
          <p:nvPr/>
        </p:nvSpPr>
        <p:spPr>
          <a:xfrm>
            <a:off x="2997195" y="4020078"/>
            <a:ext cx="1806488" cy="338554"/>
          </a:xfrm>
          <a:prstGeom prst="rect">
            <a:avLst/>
          </a:prstGeom>
          <a:noFill/>
        </p:spPr>
        <p:txBody>
          <a:bodyPr wrap="square" rtlCol="0">
            <a:spAutoFit/>
          </a:bodyPr>
          <a:lstStyle/>
          <a:p>
            <a:r>
              <a:rPr lang="en-US" altLang="zh-CN" sz="16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Black box model </a:t>
            </a:r>
            <a:endParaRPr lang="zh-CN" altLang="en-US" sz="1600" dirty="0">
              <a:solidFill>
                <a:schemeClr val="accent5">
                  <a:lumMod val="50000"/>
                </a:schemeClr>
              </a:solidFill>
              <a:latin typeface="Tahoma" panose="020B0604030504040204" pitchFamily="34" charset="0"/>
              <a:cs typeface="Tahoma" panose="020B0604030504040204" pitchFamily="34" charset="0"/>
            </a:endParaRPr>
          </a:p>
        </p:txBody>
      </p:sp>
      <p:sp>
        <p:nvSpPr>
          <p:cNvPr id="9" name="矩形 8"/>
          <p:cNvSpPr/>
          <p:nvPr/>
        </p:nvSpPr>
        <p:spPr>
          <a:xfrm>
            <a:off x="4766207" y="3157367"/>
            <a:ext cx="1842171" cy="338554"/>
          </a:xfrm>
          <a:prstGeom prst="rect">
            <a:avLst/>
          </a:prstGeom>
          <a:noFill/>
        </p:spPr>
        <p:txBody>
          <a:bodyPr wrap="square" rtlCol="0">
            <a:spAutoFit/>
          </a:bodyPr>
          <a:lstStyle/>
          <a:p>
            <a:r>
              <a:rPr lang="en-US" altLang="zh-CN" sz="16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Subsystem model</a:t>
            </a:r>
          </a:p>
        </p:txBody>
      </p:sp>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r="30565"/>
          <a:stretch/>
        </p:blipFill>
        <p:spPr>
          <a:xfrm>
            <a:off x="6165547" y="1275606"/>
            <a:ext cx="1368152" cy="1145579"/>
          </a:xfrm>
          <a:prstGeom prst="rect">
            <a:avLst/>
          </a:prstGeom>
        </p:spPr>
      </p:pic>
      <p:cxnSp>
        <p:nvCxnSpPr>
          <p:cNvPr id="24" name="直接箭头连接符 23"/>
          <p:cNvCxnSpPr/>
          <p:nvPr/>
        </p:nvCxnSpPr>
        <p:spPr>
          <a:xfrm flipV="1">
            <a:off x="2205107" y="1480730"/>
            <a:ext cx="3883928" cy="2231574"/>
          </a:xfrm>
          <a:prstGeom prst="straightConnector1">
            <a:avLst/>
          </a:prstGeom>
          <a:ln w="28575">
            <a:gradFill>
              <a:gsLst>
                <a:gs pos="0">
                  <a:srgbClr val="000082"/>
                </a:gs>
                <a:gs pos="30000">
                  <a:srgbClr val="66008F"/>
                </a:gs>
                <a:gs pos="64999">
                  <a:srgbClr val="BA0066"/>
                </a:gs>
                <a:gs pos="89999">
                  <a:srgbClr val="FF0000"/>
                </a:gs>
                <a:gs pos="100000">
                  <a:srgbClr val="FF8200"/>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10"/>
          <p:cNvSpPr/>
          <p:nvPr/>
        </p:nvSpPr>
        <p:spPr>
          <a:xfrm>
            <a:off x="2196638" y="4344500"/>
            <a:ext cx="3126690" cy="276999"/>
          </a:xfrm>
          <a:prstGeom prst="rect">
            <a:avLst/>
          </a:prstGeom>
        </p:spPr>
        <p:txBody>
          <a:bodyPr wrap="none">
            <a:spAutoFit/>
          </a:bodyPr>
          <a:lstStyle/>
          <a:p>
            <a:r>
              <a:rPr lang="en-US" altLang="zh-CN" sz="1200" dirty="0">
                <a:latin typeface="Tahoma" panose="020B0604030504040204" pitchFamily="34" charset="0"/>
                <a:ea typeface="Tahoma" panose="020B0604030504040204" pitchFamily="34" charset="0"/>
                <a:cs typeface="Tahoma" panose="020B0604030504040204" pitchFamily="34" charset="0"/>
              </a:rPr>
              <a:t>C</a:t>
            </a:r>
            <a:r>
              <a:rPr lang="en-US" altLang="zh-CN" sz="1200" dirty="0" smtClean="0">
                <a:latin typeface="Tahoma" panose="020B0604030504040204" pitchFamily="34" charset="0"/>
                <a:ea typeface="Tahoma" panose="020B0604030504040204" pitchFamily="34" charset="0"/>
                <a:cs typeface="Tahoma" panose="020B0604030504040204" pitchFamily="34" charset="0"/>
              </a:rPr>
              <a:t>onsidering </a:t>
            </a:r>
            <a:r>
              <a:rPr lang="en-US" altLang="zh-CN" sz="1200" dirty="0">
                <a:latin typeface="Tahoma" panose="020B0604030504040204" pitchFamily="34" charset="0"/>
                <a:ea typeface="Tahoma" panose="020B0604030504040204" pitchFamily="34" charset="0"/>
                <a:cs typeface="Tahoma" panose="020B0604030504040204" pitchFamily="34" charset="0"/>
              </a:rPr>
              <a:t>only overall inputs and outputs</a:t>
            </a:r>
            <a:endParaRPr lang="zh-CN" altLang="en-US" sz="1200" dirty="0">
              <a:latin typeface="Tahoma" panose="020B0604030504040204" pitchFamily="34" charset="0"/>
              <a:cs typeface="Tahoma" panose="020B0604030504040204" pitchFamily="34" charset="0"/>
            </a:endParaRPr>
          </a:p>
        </p:txBody>
      </p:sp>
      <p:sp>
        <p:nvSpPr>
          <p:cNvPr id="15" name="矩形 14"/>
          <p:cNvSpPr/>
          <p:nvPr/>
        </p:nvSpPr>
        <p:spPr>
          <a:xfrm>
            <a:off x="5931972" y="2459393"/>
            <a:ext cx="3113895" cy="461665"/>
          </a:xfrm>
          <a:prstGeom prst="rect">
            <a:avLst/>
          </a:prstGeom>
        </p:spPr>
        <p:txBody>
          <a:bodyPr wrap="square">
            <a:spAutoFit/>
          </a:bodyPr>
          <a:lstStyle/>
          <a:p>
            <a:r>
              <a:rPr lang="en-US" altLang="zh-CN" sz="1200" dirty="0">
                <a:latin typeface="Tahoma" panose="020B0604030504040204" pitchFamily="34" charset="0"/>
                <a:ea typeface="Tahoma" panose="020B0604030504040204" pitchFamily="34" charset="0"/>
                <a:cs typeface="Tahoma" panose="020B0604030504040204" pitchFamily="34" charset="0"/>
              </a:rPr>
              <a:t>E</a:t>
            </a:r>
            <a:r>
              <a:rPr lang="en-US" altLang="zh-CN" sz="1200" dirty="0" smtClean="0">
                <a:latin typeface="Tahoma" panose="020B0604030504040204" pitchFamily="34" charset="0"/>
                <a:ea typeface="Tahoma" panose="020B0604030504040204" pitchFamily="34" charset="0"/>
                <a:cs typeface="Tahoma" panose="020B0604030504040204" pitchFamily="34" charset="0"/>
              </a:rPr>
              <a:t>xamined </a:t>
            </a:r>
            <a:r>
              <a:rPr lang="en-US" altLang="zh-CN" sz="1200" dirty="0">
                <a:latin typeface="Tahoma" panose="020B0604030504040204" pitchFamily="34" charset="0"/>
                <a:ea typeface="Tahoma" panose="020B0604030504040204" pitchFamily="34" charset="0"/>
                <a:cs typeface="Tahoma" panose="020B0604030504040204" pitchFamily="34" charset="0"/>
              </a:rPr>
              <a:t>the inner workings </a:t>
            </a:r>
            <a:endParaRPr lang="en-US" altLang="zh-CN" sz="1200" dirty="0" smtClean="0">
              <a:latin typeface="Tahoma" panose="020B0604030504040204" pitchFamily="34" charset="0"/>
              <a:ea typeface="Tahoma" panose="020B0604030504040204" pitchFamily="34" charset="0"/>
              <a:cs typeface="Tahoma" panose="020B0604030504040204" pitchFamily="34" charset="0"/>
            </a:endParaRPr>
          </a:p>
          <a:p>
            <a:r>
              <a:rPr lang="en-US" altLang="zh-CN" sz="1200" dirty="0" smtClean="0">
                <a:latin typeface="Tahoma" panose="020B0604030504040204" pitchFamily="34" charset="0"/>
                <a:ea typeface="Tahoma" panose="020B0604030504040204" pitchFamily="34" charset="0"/>
                <a:cs typeface="Tahoma" panose="020B0604030504040204" pitchFamily="34" charset="0"/>
              </a:rPr>
              <a:t>of </a:t>
            </a:r>
            <a:r>
              <a:rPr lang="en-US" altLang="zh-CN" sz="1200" dirty="0">
                <a:latin typeface="Tahoma" panose="020B0604030504040204" pitchFamily="34" charset="0"/>
                <a:ea typeface="Tahoma" panose="020B0604030504040204" pitchFamily="34" charset="0"/>
                <a:cs typeface="Tahoma" panose="020B0604030504040204" pitchFamily="34" charset="0"/>
              </a:rPr>
              <a:t>the </a:t>
            </a:r>
            <a:r>
              <a:rPr lang="en-US" altLang="zh-CN" sz="1200" dirty="0" smtClean="0">
                <a:latin typeface="Tahoma" panose="020B0604030504040204" pitchFamily="34" charset="0"/>
                <a:ea typeface="Tahoma" panose="020B0604030504040204" pitchFamily="34" charset="0"/>
                <a:cs typeface="Tahoma" panose="020B0604030504040204" pitchFamily="34" charset="0"/>
              </a:rPr>
              <a:t>urban system </a:t>
            </a:r>
            <a:r>
              <a:rPr lang="en-US" altLang="zh-CN" sz="1200" dirty="0">
                <a:latin typeface="Tahoma" panose="020B0604030504040204" pitchFamily="34" charset="0"/>
                <a:ea typeface="Tahoma" panose="020B0604030504040204" pitchFamily="34" charset="0"/>
                <a:cs typeface="Tahoma" panose="020B0604030504040204" pitchFamily="34" charset="0"/>
              </a:rPr>
              <a:t>in </a:t>
            </a:r>
            <a:r>
              <a:rPr lang="en-US" altLang="zh-CN" sz="1200">
                <a:latin typeface="Tahoma" panose="020B0604030504040204" pitchFamily="34" charset="0"/>
                <a:ea typeface="Tahoma" panose="020B0604030504040204" pitchFamily="34" charset="0"/>
                <a:cs typeface="Tahoma" panose="020B0604030504040204" pitchFamily="34" charset="0"/>
              </a:rPr>
              <a:t>increasing </a:t>
            </a:r>
            <a:r>
              <a:rPr lang="en-US" altLang="zh-CN" sz="1200" smtClean="0">
                <a:latin typeface="Tahoma" panose="020B0604030504040204" pitchFamily="34" charset="0"/>
                <a:ea typeface="Tahoma" panose="020B0604030504040204" pitchFamily="34" charset="0"/>
                <a:cs typeface="Tahoma" panose="020B0604030504040204" pitchFamily="34" charset="0"/>
              </a:rPr>
              <a:t>details</a:t>
            </a:r>
            <a:endParaRPr lang="zh-CN" altLang="en-US" sz="1200" dirty="0">
              <a:latin typeface="Tahoma" panose="020B0604030504040204" pitchFamily="34" charset="0"/>
              <a:cs typeface="Tahoma" panose="020B0604030504040204" pitchFamily="34" charset="0"/>
            </a:endParaRPr>
          </a:p>
        </p:txBody>
      </p:sp>
      <p:sp>
        <p:nvSpPr>
          <p:cNvPr id="17" name="矩形 16"/>
          <p:cNvSpPr/>
          <p:nvPr/>
        </p:nvSpPr>
        <p:spPr>
          <a:xfrm>
            <a:off x="7452321" y="1585124"/>
            <a:ext cx="1691680" cy="338554"/>
          </a:xfrm>
          <a:prstGeom prst="rect">
            <a:avLst/>
          </a:prstGeom>
        </p:spPr>
        <p:txBody>
          <a:bodyPr wrap="square">
            <a:spAutoFit/>
          </a:bodyPr>
          <a:lstStyle/>
          <a:p>
            <a:r>
              <a:rPr lang="en-US" altLang="zh-CN" sz="16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Detailed model </a:t>
            </a:r>
            <a:endParaRPr lang="zh-CN" altLang="en-US" sz="1600" dirty="0">
              <a:solidFill>
                <a:schemeClr val="accent5">
                  <a:lumMod val="50000"/>
                </a:schemeClr>
              </a:solidFill>
              <a:latin typeface="Tahoma" panose="020B0604030504040204" pitchFamily="34" charset="0"/>
              <a:cs typeface="Tahoma" panose="020B0604030504040204" pitchFamily="34" charset="0"/>
            </a:endParaRPr>
          </a:p>
        </p:txBody>
      </p:sp>
      <p:sp>
        <p:nvSpPr>
          <p:cNvPr id="29" name="矩形 28"/>
          <p:cNvSpPr/>
          <p:nvPr/>
        </p:nvSpPr>
        <p:spPr>
          <a:xfrm>
            <a:off x="1979712" y="257402"/>
            <a:ext cx="5434308" cy="461665"/>
          </a:xfrm>
          <a:prstGeom prst="rect">
            <a:avLst/>
          </a:prstGeom>
        </p:spPr>
        <p:txBody>
          <a:bodyPr wrap="none">
            <a:spAutoFit/>
          </a:bodyPr>
          <a:lstStyle/>
          <a:p>
            <a:r>
              <a:rPr lang="en-US" altLang="zh-CN" sz="2400" dirty="0">
                <a:latin typeface="Tahoma" panose="020B0604030504040204" pitchFamily="34" charset="0"/>
                <a:ea typeface="Tahoma" panose="020B0604030504040204" pitchFamily="34" charset="0"/>
                <a:cs typeface="Tahoma" panose="020B0604030504040204" pitchFamily="34" charset="0"/>
              </a:rPr>
              <a:t>Reviews of urban metabolism research</a:t>
            </a:r>
            <a:endParaRPr lang="zh-CN"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0" name="矩形 29"/>
          <p:cNvSpPr/>
          <p:nvPr/>
        </p:nvSpPr>
        <p:spPr>
          <a:xfrm>
            <a:off x="3884323" y="3537707"/>
            <a:ext cx="1709379" cy="276999"/>
          </a:xfrm>
          <a:prstGeom prst="rect">
            <a:avLst/>
          </a:prstGeom>
        </p:spPr>
        <p:txBody>
          <a:bodyPr wrap="none">
            <a:spAutoFit/>
          </a:bodyPr>
          <a:lstStyle/>
          <a:p>
            <a:r>
              <a:rPr lang="en-US" altLang="zh-CN" sz="1200" dirty="0" smtClean="0">
                <a:latin typeface="Tahoma" panose="020B0604030504040204" pitchFamily="34" charset="0"/>
                <a:ea typeface="Tahoma" panose="020B0604030504040204" pitchFamily="34" charset="0"/>
                <a:cs typeface="Tahoma" panose="020B0604030504040204" pitchFamily="34" charset="0"/>
              </a:rPr>
              <a:t>Opening the black box</a:t>
            </a:r>
            <a:endParaRPr lang="zh-CN" altLang="en-US" sz="1200" dirty="0">
              <a:latin typeface="Tahoma" panose="020B0604030504040204" pitchFamily="34" charset="0"/>
              <a:cs typeface="Tahoma" panose="020B0604030504040204" pitchFamily="34" charset="0"/>
            </a:endParaRPr>
          </a:p>
        </p:txBody>
      </p:sp>
      <p:sp>
        <p:nvSpPr>
          <p:cNvPr id="2" name="TextBox 1"/>
          <p:cNvSpPr txBox="1"/>
          <p:nvPr/>
        </p:nvSpPr>
        <p:spPr>
          <a:xfrm>
            <a:off x="1008291" y="1046426"/>
            <a:ext cx="649537" cy="369332"/>
          </a:xfrm>
          <a:prstGeom prst="rect">
            <a:avLst/>
          </a:prstGeom>
          <a:noFill/>
        </p:spPr>
        <p:txBody>
          <a:bodyPr wrap="none" rtlCol="0">
            <a:spAutoFit/>
          </a:bodyPr>
          <a:lstStyle/>
          <a:p>
            <a:r>
              <a:rPr lang="en-US" altLang="zh-CN" dirty="0" smtClean="0">
                <a:solidFill>
                  <a:srgbClr val="FF0000"/>
                </a:solidFill>
              </a:rPr>
              <a:t>Time</a:t>
            </a:r>
            <a:endParaRPr lang="zh-CN" altLang="en-US" dirty="0">
              <a:solidFill>
                <a:srgbClr val="FF0000"/>
              </a:solidFill>
            </a:endParaRPr>
          </a:p>
        </p:txBody>
      </p:sp>
    </p:spTree>
    <p:extLst>
      <p:ext uri="{BB962C8B-B14F-4D97-AF65-F5344CB8AC3E}">
        <p14:creationId xmlns:p14="http://schemas.microsoft.com/office/powerpoint/2010/main" val="1789859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1963231" y="255385"/>
            <a:ext cx="5434308" cy="461665"/>
          </a:xfrm>
          <a:prstGeom prst="rect">
            <a:avLst/>
          </a:prstGeom>
        </p:spPr>
        <p:txBody>
          <a:bodyPr wrap="none">
            <a:spAutoFit/>
          </a:bodyPr>
          <a:lstStyle/>
          <a:p>
            <a:r>
              <a:rPr lang="en-US" altLang="zh-CN" sz="2400" dirty="0">
                <a:latin typeface="Tahoma" panose="020B0604030504040204" pitchFamily="34" charset="0"/>
                <a:ea typeface="Tahoma" panose="020B0604030504040204" pitchFamily="34" charset="0"/>
                <a:cs typeface="Tahoma" panose="020B0604030504040204" pitchFamily="34" charset="0"/>
              </a:rPr>
              <a:t>Reviews of urban metabolism research</a:t>
            </a:r>
            <a:endParaRPr lang="zh-CN" alt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15" y="3448508"/>
            <a:ext cx="1157850" cy="70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82" y="940288"/>
            <a:ext cx="1282499"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49" y="1763993"/>
            <a:ext cx="1249855"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17" y="2643758"/>
            <a:ext cx="1273071" cy="65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150" y="4229956"/>
            <a:ext cx="1198278" cy="82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852497" y="1016376"/>
            <a:ext cx="6785233" cy="7920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sz="1600" dirty="0">
                <a:solidFill>
                  <a:schemeClr val="tx1"/>
                </a:solidFill>
                <a:latin typeface="Times New Roman" panose="02020603050405020304" pitchFamily="18" charset="0"/>
                <a:cs typeface="Times New Roman" panose="02020603050405020304" pitchFamily="18" charset="0"/>
              </a:rPr>
              <a:t>Multi-factor Inventory </a:t>
            </a:r>
            <a:r>
              <a:rPr lang="en-US" altLang="zh-CN" sz="1600" dirty="0" smtClean="0">
                <a:solidFill>
                  <a:schemeClr val="tx1"/>
                </a:solidFill>
                <a:latin typeface="Times New Roman" panose="02020603050405020304" pitchFamily="18" charset="0"/>
                <a:cs typeface="Times New Roman" panose="02020603050405020304" pitchFamily="18" charset="0"/>
              </a:rPr>
              <a:t>Analysis (</a:t>
            </a:r>
            <a:r>
              <a:rPr lang="en-US" altLang="zh-CN" sz="1600" dirty="0">
                <a:solidFill>
                  <a:schemeClr val="tx1"/>
                </a:solidFill>
                <a:latin typeface="Times New Roman" panose="02020603050405020304" pitchFamily="18" charset="0"/>
                <a:cs typeface="Times New Roman" panose="02020603050405020304" pitchFamily="18" charset="0"/>
              </a:rPr>
              <a:t>No system summation) </a:t>
            </a:r>
            <a:r>
              <a:rPr lang="en-US" altLang="zh-CN" sz="1600" dirty="0" smtClean="0">
                <a:solidFill>
                  <a:schemeClr val="tx1"/>
                </a:solidFill>
                <a:latin typeface="Times New Roman" panose="02020603050405020304" pitchFamily="18" charset="0"/>
                <a:cs typeface="Times New Roman" panose="02020603050405020304" pitchFamily="18" charset="0"/>
              </a:rPr>
              <a:t>(Food, Water, Construction Materials</a:t>
            </a:r>
            <a:r>
              <a:rPr lang="en-US" altLang="zh-CN" sz="1600" dirty="0">
                <a:solidFill>
                  <a:schemeClr val="tx1"/>
                </a:solidFill>
                <a:latin typeface="Times New Roman" panose="02020603050405020304" pitchFamily="18" charset="0"/>
                <a:cs typeface="Times New Roman" panose="02020603050405020304" pitchFamily="18" charset="0"/>
              </a:rPr>
              <a:t>, </a:t>
            </a:r>
            <a:r>
              <a:rPr lang="en-US" altLang="zh-CN" sz="1600" dirty="0" smtClean="0">
                <a:solidFill>
                  <a:schemeClr val="tx1"/>
                </a:solidFill>
                <a:latin typeface="Times New Roman" panose="02020603050405020304" pitchFamily="18" charset="0"/>
                <a:cs typeface="Times New Roman" panose="02020603050405020304" pitchFamily="18" charset="0"/>
              </a:rPr>
              <a:t>Waste </a:t>
            </a:r>
            <a:r>
              <a:rPr lang="en-US" altLang="zh-CN" sz="1600" dirty="0">
                <a:solidFill>
                  <a:schemeClr val="tx1"/>
                </a:solidFill>
                <a:latin typeface="Times New Roman" panose="02020603050405020304" pitchFamily="18" charset="0"/>
                <a:cs typeface="Times New Roman" panose="02020603050405020304" pitchFamily="18" charset="0"/>
              </a:rPr>
              <a:t>Emissions </a:t>
            </a:r>
            <a:r>
              <a:rPr lang="en-US" altLang="zh-CN" sz="1600" dirty="0" smtClean="0">
                <a:solidFill>
                  <a:schemeClr val="tx1"/>
                </a:solidFill>
                <a:latin typeface="Times New Roman" panose="02020603050405020304" pitchFamily="18" charset="0"/>
                <a:cs typeface="Times New Roman" panose="02020603050405020304" pitchFamily="18" charset="0"/>
              </a:rPr>
              <a:t>)</a:t>
            </a:r>
          </a:p>
          <a:p>
            <a:r>
              <a:rPr lang="en-US" altLang="zh-CN" sz="1400" dirty="0" smtClean="0">
                <a:solidFill>
                  <a:srgbClr val="FF0000"/>
                </a:solidFill>
                <a:latin typeface="Times New Roman" panose="02020603050405020304" pitchFamily="18" charset="0"/>
                <a:cs typeface="Times New Roman" panose="02020603050405020304" pitchFamily="18" charset="0"/>
              </a:rPr>
              <a:t>Boyden </a:t>
            </a:r>
            <a:r>
              <a:rPr lang="en-US" altLang="zh-CN" sz="1400" dirty="0">
                <a:solidFill>
                  <a:srgbClr val="FF0000"/>
                </a:solidFill>
                <a:latin typeface="Times New Roman" panose="02020603050405020304" pitchFamily="18" charset="0"/>
                <a:cs typeface="Times New Roman" panose="02020603050405020304" pitchFamily="18" charset="0"/>
              </a:rPr>
              <a:t>et al., 1981; Hendriks et al.,2000; </a:t>
            </a:r>
            <a:r>
              <a:rPr lang="en-US" altLang="zh-CN" sz="1400" dirty="0" err="1">
                <a:solidFill>
                  <a:srgbClr val="FF0000"/>
                </a:solidFill>
                <a:latin typeface="Times New Roman" panose="02020603050405020304" pitchFamily="18" charset="0"/>
                <a:cs typeface="Times New Roman" panose="02020603050405020304" pitchFamily="18" charset="0"/>
              </a:rPr>
              <a:t>Sahely</a:t>
            </a:r>
            <a:r>
              <a:rPr lang="en-US" altLang="zh-CN" sz="1400" dirty="0">
                <a:solidFill>
                  <a:srgbClr val="FF0000"/>
                </a:solidFill>
                <a:latin typeface="Times New Roman" panose="02020603050405020304" pitchFamily="18" charset="0"/>
                <a:cs typeface="Times New Roman" panose="02020603050405020304" pitchFamily="18" charset="0"/>
              </a:rPr>
              <a:t> et al.,2003; </a:t>
            </a:r>
            <a:r>
              <a:rPr lang="en-US" altLang="zh-CN" sz="1400" dirty="0" err="1">
                <a:solidFill>
                  <a:srgbClr val="FF0000"/>
                </a:solidFill>
                <a:latin typeface="Times New Roman" panose="02020603050405020304" pitchFamily="18" charset="0"/>
                <a:cs typeface="Times New Roman" panose="02020603050405020304" pitchFamily="18" charset="0"/>
              </a:rPr>
              <a:t>Lebel</a:t>
            </a:r>
            <a:r>
              <a:rPr lang="en-US" altLang="zh-CN" sz="1400" dirty="0">
                <a:solidFill>
                  <a:srgbClr val="FF0000"/>
                </a:solidFill>
                <a:latin typeface="Times New Roman" panose="02020603050405020304" pitchFamily="18" charset="0"/>
                <a:cs typeface="Times New Roman" panose="02020603050405020304" pitchFamily="18" charset="0"/>
              </a:rPr>
              <a:t> et al., 2007</a:t>
            </a:r>
          </a:p>
          <a:p>
            <a:pPr algn="ctr"/>
            <a:endParaRPr lang="zh-CN" altLang="en-US" sz="900" dirty="0">
              <a:solidFill>
                <a:srgbClr val="FF0000"/>
              </a:solidFill>
              <a:latin typeface="Times New Roman" panose="02020603050405020304" pitchFamily="18" charset="0"/>
              <a:cs typeface="Times New Roman" panose="02020603050405020304" pitchFamily="18" charset="0"/>
            </a:endParaRPr>
          </a:p>
        </p:txBody>
      </p:sp>
      <p:sp>
        <p:nvSpPr>
          <p:cNvPr id="18" name="矩形 17"/>
          <p:cNvSpPr/>
          <p:nvPr/>
        </p:nvSpPr>
        <p:spPr>
          <a:xfrm>
            <a:off x="1852497" y="1843327"/>
            <a:ext cx="6785233"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tx1"/>
                </a:solidFill>
                <a:latin typeface="Times New Roman" panose="02020603050405020304" pitchFamily="18" charset="0"/>
                <a:cs typeface="Times New Roman" panose="02020603050405020304" pitchFamily="18" charset="0"/>
              </a:rPr>
              <a:t>Material Flow Analysis, Energy Flow </a:t>
            </a:r>
            <a:r>
              <a:rPr lang="en-US" altLang="zh-CN" sz="1600" dirty="0" smtClean="0">
                <a:solidFill>
                  <a:schemeClr val="tx1"/>
                </a:solidFill>
                <a:latin typeface="Times New Roman" panose="02020603050405020304" pitchFamily="18" charset="0"/>
                <a:cs typeface="Times New Roman" panose="02020603050405020304" pitchFamily="18" charset="0"/>
              </a:rPr>
              <a:t>Analysis (using </a:t>
            </a:r>
            <a:r>
              <a:rPr lang="en-US" altLang="zh-CN" sz="1600" dirty="0">
                <a:solidFill>
                  <a:schemeClr val="tx1"/>
                </a:solidFill>
                <a:latin typeface="Times New Roman" panose="02020603050405020304" pitchFamily="18" charset="0"/>
                <a:cs typeface="Times New Roman" panose="02020603050405020304" pitchFamily="18" charset="0"/>
              </a:rPr>
              <a:t>either mass or energy units to </a:t>
            </a:r>
            <a:r>
              <a:rPr lang="en-US" altLang="zh-CN" sz="1600" dirty="0" smtClean="0">
                <a:solidFill>
                  <a:schemeClr val="tx1"/>
                </a:solidFill>
                <a:latin typeface="Times New Roman" panose="02020603050405020304" pitchFamily="18" charset="0"/>
                <a:cs typeface="Times New Roman" panose="02020603050405020304" pitchFamily="18" charset="0"/>
              </a:rPr>
              <a:t>quantify the </a:t>
            </a:r>
            <a:r>
              <a:rPr lang="en-US" altLang="zh-CN" sz="1600" dirty="0">
                <a:solidFill>
                  <a:schemeClr val="tx1"/>
                </a:solidFill>
                <a:latin typeface="Times New Roman" panose="02020603050405020304" pitchFamily="18" charset="0"/>
                <a:cs typeface="Times New Roman" panose="02020603050405020304" pitchFamily="18" charset="0"/>
              </a:rPr>
              <a:t>flows of materials and energy through an urban </a:t>
            </a:r>
            <a:r>
              <a:rPr lang="en-US" altLang="zh-CN" sz="1600" dirty="0" smtClean="0">
                <a:solidFill>
                  <a:schemeClr val="tx1"/>
                </a:solidFill>
                <a:latin typeface="Times New Roman" panose="02020603050405020304" pitchFamily="18" charset="0"/>
                <a:cs typeface="Times New Roman" panose="02020603050405020304" pitchFamily="18" charset="0"/>
              </a:rPr>
              <a:t>system)</a:t>
            </a:r>
          </a:p>
          <a:p>
            <a:r>
              <a:rPr lang="en-US" altLang="zh-CN" sz="1400"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Baccini</a:t>
            </a:r>
            <a:r>
              <a:rPr lang="en-US" altLang="zh-CN"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1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Brunner,1991; </a:t>
            </a:r>
            <a:r>
              <a:rPr lang="en-US" altLang="zh-CN" sz="1400"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Schandl</a:t>
            </a:r>
            <a:r>
              <a:rPr lang="en-US" altLang="zh-CN" sz="1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et al.,2002; </a:t>
            </a:r>
            <a:r>
              <a:rPr lang="en-US" altLang="zh-CN" sz="1400" dirty="0" smtClean="0">
                <a:solidFill>
                  <a:srgbClr val="FF0000"/>
                </a:solidFill>
                <a:latin typeface="Times New Roman" panose="02020603050405020304" pitchFamily="18" charset="0"/>
                <a:cs typeface="Times New Roman" panose="02020603050405020304" pitchFamily="18" charset="0"/>
              </a:rPr>
              <a:t>Huang,1998</a:t>
            </a:r>
            <a:r>
              <a:rPr lang="en-US" altLang="zh-CN" sz="1400" dirty="0">
                <a:solidFill>
                  <a:srgbClr val="FF0000"/>
                </a:solidFill>
                <a:latin typeface="Times New Roman" panose="02020603050405020304" pitchFamily="18" charset="0"/>
                <a:cs typeface="Times New Roman" panose="02020603050405020304" pitchFamily="18" charset="0"/>
              </a:rPr>
              <a:t>; Huang and Chang, </a:t>
            </a:r>
            <a:r>
              <a:rPr lang="en-US" altLang="zh-CN" sz="1400" dirty="0" smtClean="0">
                <a:solidFill>
                  <a:srgbClr val="FF0000"/>
                </a:solidFill>
                <a:latin typeface="Times New Roman" panose="02020603050405020304" pitchFamily="18" charset="0"/>
                <a:cs typeface="Times New Roman" panose="02020603050405020304" pitchFamily="18" charset="0"/>
              </a:rPr>
              <a:t>2015</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9" name="矩形 18"/>
          <p:cNvSpPr/>
          <p:nvPr/>
        </p:nvSpPr>
        <p:spPr>
          <a:xfrm>
            <a:off x="1852497" y="2670278"/>
            <a:ext cx="6785233" cy="7920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err="1">
                <a:solidFill>
                  <a:schemeClr val="tx1"/>
                </a:solidFill>
                <a:latin typeface="Times New Roman" panose="02020603050405020304" pitchFamily="18" charset="0"/>
                <a:cs typeface="Times New Roman" panose="02020603050405020304" pitchFamily="18" charset="0"/>
              </a:rPr>
              <a:t>Emergy</a:t>
            </a:r>
            <a:r>
              <a:rPr lang="en-US" altLang="zh-CN" sz="1600" dirty="0">
                <a:solidFill>
                  <a:schemeClr val="tx1"/>
                </a:solidFill>
                <a:latin typeface="Times New Roman" panose="02020603050405020304" pitchFamily="18" charset="0"/>
                <a:cs typeface="Times New Roman" panose="02020603050405020304" pitchFamily="18" charset="0"/>
              </a:rPr>
              <a:t> analysis method(using a consistent system of units, and then comparing different kinds of flows (materials, energy, and currency)</a:t>
            </a:r>
          </a:p>
          <a:p>
            <a:pPr algn="ctr"/>
            <a:r>
              <a:rPr lang="en-US" altLang="zh-CN" sz="1400" dirty="0" err="1">
                <a:solidFill>
                  <a:srgbClr val="FF0000"/>
                </a:solidFill>
                <a:latin typeface="Times New Roman" panose="02020603050405020304" pitchFamily="18" charset="0"/>
                <a:cs typeface="Times New Roman" panose="02020603050405020304" pitchFamily="18" charset="0"/>
              </a:rPr>
              <a:t>Odum</a:t>
            </a:r>
            <a:r>
              <a:rPr lang="en-US" altLang="zh-CN" sz="1400" dirty="0">
                <a:solidFill>
                  <a:srgbClr val="FF0000"/>
                </a:solidFill>
                <a:latin typeface="Times New Roman" panose="02020603050405020304" pitchFamily="18" charset="0"/>
                <a:cs typeface="Times New Roman" panose="02020603050405020304" pitchFamily="18" charset="0"/>
              </a:rPr>
              <a:t>, 1996; Huang et al., 1995; Huang and Hsu, 2003; </a:t>
            </a:r>
            <a:r>
              <a:rPr lang="en-US" altLang="zh-CN" sz="1400" dirty="0" err="1" smtClean="0">
                <a:solidFill>
                  <a:srgbClr val="FF0000"/>
                </a:solidFill>
                <a:latin typeface="Times New Roman" panose="02020603050405020304" pitchFamily="18" charset="0"/>
                <a:cs typeface="Times New Roman" panose="02020603050405020304" pitchFamily="18" charset="0"/>
              </a:rPr>
              <a:t>Pulselli</a:t>
            </a:r>
            <a:r>
              <a:rPr lang="en-US" altLang="zh-CN" sz="1400" dirty="0" smtClean="0">
                <a:solidFill>
                  <a:srgbClr val="FF0000"/>
                </a:solidFill>
                <a:latin typeface="Times New Roman" panose="02020603050405020304" pitchFamily="18" charset="0"/>
                <a:cs typeface="Times New Roman" panose="02020603050405020304" pitchFamily="18" charset="0"/>
              </a:rPr>
              <a:t> </a:t>
            </a:r>
            <a:r>
              <a:rPr lang="en-US" altLang="zh-CN" sz="1400" dirty="0">
                <a:solidFill>
                  <a:srgbClr val="FF0000"/>
                </a:solidFill>
                <a:latin typeface="Times New Roman" panose="02020603050405020304" pitchFamily="18" charset="0"/>
                <a:cs typeface="Times New Roman" panose="02020603050405020304" pitchFamily="18" charset="0"/>
              </a:rPr>
              <a:t>et al., 2008; Lei et al., </a:t>
            </a:r>
            <a:r>
              <a:rPr lang="en-US" altLang="zh-CN" sz="1400" dirty="0" smtClean="0">
                <a:solidFill>
                  <a:srgbClr val="FF0000"/>
                </a:solidFill>
                <a:latin typeface="Times New Roman" panose="02020603050405020304" pitchFamily="18" charset="0"/>
                <a:cs typeface="Times New Roman" panose="02020603050405020304" pitchFamily="18" charset="0"/>
              </a:rPr>
              <a:t>2016</a:t>
            </a:r>
            <a:endParaRPr lang="zh-CN" altLang="en-US" sz="1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p:cNvSpPr/>
          <p:nvPr/>
        </p:nvSpPr>
        <p:spPr>
          <a:xfrm>
            <a:off x="1852497" y="4324179"/>
            <a:ext cx="6785233" cy="7920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latin typeface="Times New Roman" panose="02020603050405020304" pitchFamily="18" charset="0"/>
                <a:cs typeface="Times New Roman" panose="02020603050405020304" pitchFamily="18" charset="0"/>
              </a:rPr>
              <a:t>System </a:t>
            </a:r>
            <a:r>
              <a:rPr lang="en-US" altLang="zh-CN" sz="1600" dirty="0">
                <a:solidFill>
                  <a:schemeClr val="tx1"/>
                </a:solidFill>
                <a:latin typeface="Times New Roman" panose="02020603050405020304" pitchFamily="18" charset="0"/>
                <a:cs typeface="Times New Roman" panose="02020603050405020304" pitchFamily="18" charset="0"/>
              </a:rPr>
              <a:t>dynamics </a:t>
            </a:r>
            <a:r>
              <a:rPr lang="en-US" altLang="zh-CN" sz="1600" dirty="0" smtClean="0">
                <a:solidFill>
                  <a:schemeClr val="tx1"/>
                </a:solidFill>
                <a:latin typeface="Times New Roman" panose="02020603050405020304" pitchFamily="18" charset="0"/>
                <a:cs typeface="Times New Roman" panose="02020603050405020304" pitchFamily="18" charset="0"/>
              </a:rPr>
              <a:t>modeling (</a:t>
            </a:r>
            <a:r>
              <a:rPr lang="en-US" altLang="zh-CN" sz="1600" dirty="0">
                <a:solidFill>
                  <a:schemeClr val="tx1"/>
                </a:solidFill>
                <a:latin typeface="Times New Roman" panose="02020603050405020304" pitchFamily="18" charset="0"/>
                <a:cs typeface="Times New Roman" panose="02020603050405020304" pitchFamily="18" charset="0"/>
              </a:rPr>
              <a:t>Dynamo</a:t>
            </a:r>
            <a:r>
              <a:rPr lang="zh-CN" altLang="en-US" sz="1600" dirty="0">
                <a:solidFill>
                  <a:schemeClr val="tx1"/>
                </a:solidFill>
                <a:latin typeface="Times New Roman" panose="02020603050405020304" pitchFamily="18" charset="0"/>
                <a:cs typeface="Times New Roman" panose="02020603050405020304" pitchFamily="18" charset="0"/>
              </a:rPr>
              <a:t>、</a:t>
            </a:r>
            <a:r>
              <a:rPr lang="en-US" altLang="zh-CN" sz="1600" dirty="0" err="1">
                <a:solidFill>
                  <a:schemeClr val="tx1"/>
                </a:solidFill>
                <a:latin typeface="Times New Roman" panose="02020603050405020304" pitchFamily="18" charset="0"/>
                <a:cs typeface="Times New Roman" panose="02020603050405020304" pitchFamily="18" charset="0"/>
              </a:rPr>
              <a:t>Vensim</a:t>
            </a:r>
            <a:r>
              <a:rPr lang="zh-CN" altLang="en-US" sz="1600" dirty="0">
                <a:solidFill>
                  <a:schemeClr val="tx1"/>
                </a:solidFill>
                <a:latin typeface="Times New Roman" panose="02020603050405020304" pitchFamily="18" charset="0"/>
                <a:cs typeface="Times New Roman" panose="02020603050405020304" pitchFamily="18" charset="0"/>
              </a:rPr>
              <a:t>、</a:t>
            </a:r>
            <a:r>
              <a:rPr lang="en-US" altLang="zh-CN" sz="1600" dirty="0">
                <a:solidFill>
                  <a:schemeClr val="tx1"/>
                </a:solidFill>
                <a:latin typeface="Times New Roman" panose="02020603050405020304" pitchFamily="18" charset="0"/>
                <a:cs typeface="Times New Roman" panose="02020603050405020304" pitchFamily="18" charset="0"/>
              </a:rPr>
              <a:t>Stella</a:t>
            </a:r>
            <a:r>
              <a:rPr lang="en-US" altLang="zh-CN" sz="1600" dirty="0" smtClean="0">
                <a:solidFill>
                  <a:schemeClr val="tx1"/>
                </a:solidFill>
                <a:latin typeface="Times New Roman" panose="02020603050405020304" pitchFamily="18" charset="0"/>
                <a:cs typeface="Times New Roman" panose="02020603050405020304" pitchFamily="18" charset="0"/>
              </a:rPr>
              <a:t>)</a:t>
            </a:r>
          </a:p>
          <a:p>
            <a:r>
              <a:rPr lang="en-US" altLang="zh-CN" sz="1400" dirty="0">
                <a:solidFill>
                  <a:srgbClr val="FF0000"/>
                </a:solidFill>
                <a:latin typeface="Times New Roman" panose="02020603050405020304" pitchFamily="18" charset="0"/>
                <a:cs typeface="Times New Roman" panose="02020603050405020304" pitchFamily="18" charset="0"/>
              </a:rPr>
              <a:t>Lei and Wang, 2008; Liu et al., </a:t>
            </a:r>
            <a:r>
              <a:rPr lang="en-US" altLang="zh-CN" sz="1400" dirty="0" smtClean="0">
                <a:solidFill>
                  <a:srgbClr val="FF0000"/>
                </a:solidFill>
                <a:latin typeface="Times New Roman" panose="02020603050405020304" pitchFamily="18" charset="0"/>
                <a:cs typeface="Times New Roman" panose="02020603050405020304" pitchFamily="18" charset="0"/>
              </a:rPr>
              <a:t>2012; </a:t>
            </a:r>
            <a:endParaRPr lang="zh-CN" altLang="en-US" sz="1400" dirty="0">
              <a:solidFill>
                <a:srgbClr val="FF0000"/>
              </a:solidFill>
              <a:latin typeface="Times New Roman" panose="02020603050405020304" pitchFamily="18" charset="0"/>
              <a:cs typeface="Times New Roman" panose="02020603050405020304" pitchFamily="18" charset="0"/>
            </a:endParaRPr>
          </a:p>
        </p:txBody>
      </p:sp>
      <p:sp>
        <p:nvSpPr>
          <p:cNvPr id="21" name="矩形 20"/>
          <p:cNvSpPr/>
          <p:nvPr/>
        </p:nvSpPr>
        <p:spPr>
          <a:xfrm>
            <a:off x="1852497" y="3497229"/>
            <a:ext cx="6785233"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latin typeface="Times New Roman" panose="02020603050405020304" pitchFamily="18" charset="0"/>
                <a:cs typeface="Times New Roman" panose="02020603050405020304" pitchFamily="18" charset="0"/>
              </a:rPr>
              <a:t>Stock and </a:t>
            </a:r>
            <a:r>
              <a:rPr lang="en-US" altLang="zh-CN" sz="1600" dirty="0">
                <a:solidFill>
                  <a:schemeClr val="tx1"/>
                </a:solidFill>
                <a:latin typeface="Times New Roman" panose="02020603050405020304" pitchFamily="18" charset="0"/>
                <a:cs typeface="Times New Roman" panose="02020603050405020304" pitchFamily="18" charset="0"/>
              </a:rPr>
              <a:t>flow analysis(Modeling paradigm</a:t>
            </a:r>
            <a:r>
              <a:rPr lang="en-US" altLang="zh-CN" sz="1600" dirty="0" smtClean="0">
                <a:solidFill>
                  <a:schemeClr val="tx1"/>
                </a:solidFill>
                <a:latin typeface="Times New Roman" panose="02020603050405020304" pitchFamily="18" charset="0"/>
                <a:cs typeface="Times New Roman" panose="02020603050405020304" pitchFamily="18" charset="0"/>
              </a:rPr>
              <a:t> </a:t>
            </a:r>
            <a:r>
              <a:rPr lang="en-US" altLang="zh-CN" sz="1600" dirty="0">
                <a:solidFill>
                  <a:schemeClr val="tx1"/>
                </a:solidFill>
                <a:latin typeface="Times New Roman" panose="02020603050405020304" pitchFamily="18" charset="0"/>
                <a:cs typeface="Times New Roman" panose="02020603050405020304" pitchFamily="18" charset="0"/>
              </a:rPr>
              <a:t>is </a:t>
            </a:r>
            <a:r>
              <a:rPr lang="en-US" altLang="zh-CN" sz="1600" dirty="0" smtClean="0">
                <a:solidFill>
                  <a:schemeClr val="tx1"/>
                </a:solidFill>
                <a:latin typeface="Times New Roman" panose="02020603050405020304" pitchFamily="18" charset="0"/>
                <a:cs typeface="Times New Roman" panose="02020603050405020304" pitchFamily="18" charset="0"/>
              </a:rPr>
              <a:t>provided)</a:t>
            </a:r>
          </a:p>
          <a:p>
            <a:r>
              <a:rPr lang="en-US" altLang="zh-CN" sz="1400" dirty="0" err="1">
                <a:solidFill>
                  <a:srgbClr val="FF0000"/>
                </a:solidFill>
                <a:latin typeface="Times New Roman" panose="02020603050405020304" pitchFamily="18" charset="0"/>
                <a:cs typeface="Times New Roman" panose="02020603050405020304" pitchFamily="18" charset="0"/>
              </a:rPr>
              <a:t>Sahely</a:t>
            </a:r>
            <a:r>
              <a:rPr lang="en-US" altLang="zh-CN" sz="1400" dirty="0">
                <a:solidFill>
                  <a:srgbClr val="FF0000"/>
                </a:solidFill>
                <a:latin typeface="Times New Roman" panose="02020603050405020304" pitchFamily="18" charset="0"/>
                <a:cs typeface="Times New Roman" panose="02020603050405020304" pitchFamily="18" charset="0"/>
              </a:rPr>
              <a:t> et al., 2003; Johnson et al., 2005; Van Beers et al., 2007; Hu et al., 2010</a:t>
            </a:r>
            <a:r>
              <a:rPr lang="zh-CN" altLang="en-US" sz="1400" dirty="0">
                <a:solidFill>
                  <a:srgbClr val="FF0000"/>
                </a:solidFill>
                <a:latin typeface="Times New Roman" panose="02020603050405020304" pitchFamily="18" charset="0"/>
                <a:cs typeface="Times New Roman" panose="02020603050405020304" pitchFamily="18" charset="0"/>
              </a:rPr>
              <a:t>；</a:t>
            </a:r>
            <a:r>
              <a:rPr lang="en-US" altLang="zh-CN" sz="1400" dirty="0" err="1">
                <a:solidFill>
                  <a:srgbClr val="FF0000"/>
                </a:solidFill>
                <a:latin typeface="Times New Roman" panose="02020603050405020304" pitchFamily="18" charset="0"/>
                <a:cs typeface="Times New Roman" panose="02020603050405020304" pitchFamily="18" charset="0"/>
              </a:rPr>
              <a:t>Zank</a:t>
            </a:r>
            <a:r>
              <a:rPr lang="en-US" altLang="zh-CN" sz="1400" dirty="0">
                <a:solidFill>
                  <a:srgbClr val="FF0000"/>
                </a:solidFill>
                <a:latin typeface="Times New Roman" panose="02020603050405020304" pitchFamily="18" charset="0"/>
                <a:cs typeface="Times New Roman" panose="02020603050405020304" pitchFamily="18" charset="0"/>
              </a:rPr>
              <a:t> et al., 2016; Chen and </a:t>
            </a:r>
            <a:r>
              <a:rPr lang="en-US" altLang="zh-CN" sz="1400" dirty="0" err="1">
                <a:solidFill>
                  <a:srgbClr val="FF0000"/>
                </a:solidFill>
                <a:latin typeface="Times New Roman" panose="02020603050405020304" pitchFamily="18" charset="0"/>
                <a:cs typeface="Times New Roman" panose="02020603050405020304" pitchFamily="18" charset="0"/>
              </a:rPr>
              <a:t>Graedel</a:t>
            </a:r>
            <a:r>
              <a:rPr lang="en-US" altLang="zh-CN" sz="1400" dirty="0">
                <a:solidFill>
                  <a:srgbClr val="FF0000"/>
                </a:solidFill>
                <a:latin typeface="Times New Roman" panose="02020603050405020304" pitchFamily="18" charset="0"/>
                <a:cs typeface="Times New Roman" panose="02020603050405020304" pitchFamily="18" charset="0"/>
              </a:rPr>
              <a:t>, </a:t>
            </a:r>
            <a:r>
              <a:rPr lang="en-US" altLang="zh-CN" sz="1400" dirty="0" smtClean="0">
                <a:solidFill>
                  <a:srgbClr val="FF0000"/>
                </a:solidFill>
                <a:latin typeface="Times New Roman" panose="02020603050405020304" pitchFamily="18" charset="0"/>
                <a:cs typeface="Times New Roman" panose="02020603050405020304" pitchFamily="18" charset="0"/>
              </a:rPr>
              <a:t>2015</a:t>
            </a:r>
            <a:endParaRPr lang="zh-CN" alt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37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743" y="1079875"/>
            <a:ext cx="402329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2881111" y="4060882"/>
            <a:ext cx="1126574" cy="679430"/>
            <a:chOff x="2657426" y="4060882"/>
            <a:chExt cx="1126574" cy="679430"/>
          </a:xfrm>
        </p:grpSpPr>
        <p:sp>
          <p:nvSpPr>
            <p:cNvPr id="18" name="矩形 17"/>
            <p:cNvSpPr/>
            <p:nvPr/>
          </p:nvSpPr>
          <p:spPr>
            <a:xfrm>
              <a:off x="2670793" y="4060882"/>
              <a:ext cx="1097577" cy="6794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657426" y="4080301"/>
              <a:ext cx="1126574" cy="584775"/>
            </a:xfrm>
            <a:prstGeom prst="rect">
              <a:avLst/>
            </a:prstGeom>
            <a:noFill/>
          </p:spPr>
          <p:txBody>
            <a:bodyPr wrap="square">
              <a:spAutoFit/>
            </a:bodyPr>
            <a:lstStyle/>
            <a:p>
              <a:pPr algn="ctr"/>
              <a:r>
                <a:rPr lang="en-US" altLang="zh-CN" sz="1600" dirty="0">
                  <a:latin typeface="Tahoma" panose="020B0604030504040204" pitchFamily="34" charset="0"/>
                  <a:ea typeface="Tahoma" panose="020B0604030504040204" pitchFamily="34" charset="0"/>
                  <a:cs typeface="Tahoma" panose="020B0604030504040204" pitchFamily="34" charset="0"/>
                </a:rPr>
                <a:t>Network</a:t>
              </a:r>
              <a:r>
                <a:rPr lang="en-US" altLang="zh-CN" sz="1600" dirty="0" smtClean="0">
                  <a:latin typeface="Tahoma" panose="020B0604030504040204" pitchFamily="34" charset="0"/>
                  <a:ea typeface="Tahoma" panose="020B0604030504040204" pitchFamily="34" charset="0"/>
                  <a:cs typeface="Tahoma" panose="020B0604030504040204" pitchFamily="34" charset="0"/>
                </a:rPr>
                <a:t> </a:t>
              </a:r>
            </a:p>
            <a:p>
              <a:pPr algn="ctr"/>
              <a:r>
                <a:rPr lang="en-US" altLang="zh-CN" sz="1600" dirty="0" smtClean="0">
                  <a:latin typeface="Tahoma" panose="020B0604030504040204" pitchFamily="34" charset="0"/>
                  <a:ea typeface="Tahoma" panose="020B0604030504040204" pitchFamily="34" charset="0"/>
                  <a:cs typeface="Tahoma" panose="020B0604030504040204" pitchFamily="34" charset="0"/>
                </a:rPr>
                <a:t>models</a:t>
              </a:r>
              <a:endParaRPr lang="zh-CN" altLang="en-US" sz="1600" dirty="0">
                <a:latin typeface="Tahoma" panose="020B0604030504040204" pitchFamily="34" charset="0"/>
                <a:cs typeface="Tahoma" panose="020B0604030504040204" pitchFamily="34" charset="0"/>
              </a:endParaRPr>
            </a:p>
          </p:txBody>
        </p:sp>
      </p:grpSp>
      <p:grpSp>
        <p:nvGrpSpPr>
          <p:cNvPr id="6" name="组合 5"/>
          <p:cNvGrpSpPr/>
          <p:nvPr/>
        </p:nvGrpSpPr>
        <p:grpSpPr>
          <a:xfrm>
            <a:off x="2893390" y="1216933"/>
            <a:ext cx="1131015" cy="679431"/>
            <a:chOff x="2693150" y="1460272"/>
            <a:chExt cx="1131015" cy="679431"/>
          </a:xfrm>
        </p:grpSpPr>
        <p:sp>
          <p:nvSpPr>
            <p:cNvPr id="5" name="矩形 4"/>
            <p:cNvSpPr/>
            <p:nvPr/>
          </p:nvSpPr>
          <p:spPr>
            <a:xfrm>
              <a:off x="2699792" y="1460273"/>
              <a:ext cx="1097577" cy="6794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93150" y="1460272"/>
              <a:ext cx="1131015" cy="584775"/>
            </a:xfrm>
            <a:prstGeom prst="rect">
              <a:avLst/>
            </a:prstGeom>
            <a:noFill/>
          </p:spPr>
          <p:txBody>
            <a:bodyPr wrap="none">
              <a:spAutoFit/>
            </a:bodyPr>
            <a:lstStyle/>
            <a:p>
              <a:pPr algn="ctr"/>
              <a:r>
                <a:rPr lang="en-US" altLang="zh-CN" sz="1600" dirty="0">
                  <a:latin typeface="Tahoma" panose="020B0604030504040204" pitchFamily="34" charset="0"/>
                  <a:ea typeface="Tahoma" panose="020B0604030504040204" pitchFamily="34" charset="0"/>
                  <a:cs typeface="Tahoma" panose="020B0604030504040204" pitchFamily="34" charset="0"/>
                </a:rPr>
                <a:t>Linear </a:t>
              </a:r>
              <a:endParaRPr lang="en-US" altLang="zh-CN" sz="1600" dirty="0" smtClean="0">
                <a:latin typeface="Tahoma" panose="020B0604030504040204" pitchFamily="34" charset="0"/>
                <a:ea typeface="Tahoma" panose="020B0604030504040204" pitchFamily="34" charset="0"/>
                <a:cs typeface="Tahoma" panose="020B0604030504040204" pitchFamily="34" charset="0"/>
              </a:endParaRPr>
            </a:p>
            <a:p>
              <a:pPr algn="ctr"/>
              <a:r>
                <a:rPr lang="en-US" altLang="zh-CN" sz="1600" dirty="0" smtClean="0">
                  <a:latin typeface="Tahoma" panose="020B0604030504040204" pitchFamily="34" charset="0"/>
                  <a:ea typeface="Tahoma" panose="020B0604030504040204" pitchFamily="34" charset="0"/>
                  <a:cs typeface="Tahoma" panose="020B0604030504040204" pitchFamily="34" charset="0"/>
                </a:rPr>
                <a:t>processes </a:t>
              </a:r>
              <a:endParaRPr lang="en-US" altLang="zh-CN" sz="1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 name="组合 6"/>
          <p:cNvGrpSpPr/>
          <p:nvPr/>
        </p:nvGrpSpPr>
        <p:grpSpPr>
          <a:xfrm>
            <a:off x="2893390" y="2638908"/>
            <a:ext cx="1131015" cy="679430"/>
            <a:chOff x="2685335" y="2591091"/>
            <a:chExt cx="1131015" cy="679430"/>
          </a:xfrm>
        </p:grpSpPr>
        <p:sp>
          <p:nvSpPr>
            <p:cNvPr id="17" name="矩形 16"/>
            <p:cNvSpPr/>
            <p:nvPr/>
          </p:nvSpPr>
          <p:spPr>
            <a:xfrm>
              <a:off x="2699791" y="2591091"/>
              <a:ext cx="1097577" cy="6794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685335" y="2624190"/>
              <a:ext cx="1131015" cy="584775"/>
            </a:xfrm>
            <a:prstGeom prst="rect">
              <a:avLst/>
            </a:prstGeom>
            <a:noFill/>
          </p:spPr>
          <p:txBody>
            <a:bodyPr wrap="none">
              <a:spAutoFit/>
            </a:bodyPr>
            <a:lstStyle/>
            <a:p>
              <a:pPr algn="ctr"/>
              <a:r>
                <a:rPr lang="en-US" altLang="zh-CN" sz="1600" dirty="0" smtClean="0">
                  <a:latin typeface="Tahoma" panose="020B0604030504040204" pitchFamily="34" charset="0"/>
                  <a:ea typeface="Tahoma" panose="020B0604030504040204" pitchFamily="34" charset="0"/>
                  <a:cs typeface="Tahoma" panose="020B0604030504040204" pitchFamily="34" charset="0"/>
                </a:rPr>
                <a:t>Cyclic </a:t>
              </a:r>
            </a:p>
            <a:p>
              <a:pPr algn="ctr"/>
              <a:r>
                <a:rPr lang="en-US" altLang="zh-CN" sz="1600" dirty="0" smtClean="0">
                  <a:latin typeface="Tahoma" panose="020B0604030504040204" pitchFamily="34" charset="0"/>
                  <a:ea typeface="Tahoma" panose="020B0604030504040204" pitchFamily="34" charset="0"/>
                  <a:cs typeface="Tahoma" panose="020B0604030504040204" pitchFamily="34" charset="0"/>
                </a:rPr>
                <a:t>processes </a:t>
              </a:r>
              <a:endParaRPr lang="en-US" altLang="zh-CN" sz="1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9" name="组合 8"/>
          <p:cNvGrpSpPr/>
          <p:nvPr/>
        </p:nvGrpSpPr>
        <p:grpSpPr>
          <a:xfrm>
            <a:off x="179512" y="2465766"/>
            <a:ext cx="2064360" cy="1058811"/>
            <a:chOff x="153962" y="2250785"/>
            <a:chExt cx="2064360" cy="1058811"/>
          </a:xfrm>
        </p:grpSpPr>
        <p:sp>
          <p:nvSpPr>
            <p:cNvPr id="4" name="圆角矩形 3"/>
            <p:cNvSpPr/>
            <p:nvPr/>
          </p:nvSpPr>
          <p:spPr>
            <a:xfrm>
              <a:off x="164115" y="2250785"/>
              <a:ext cx="2054207" cy="105881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53962" y="2572793"/>
              <a:ext cx="2039597" cy="369332"/>
            </a:xfrm>
            <a:prstGeom prst="rect">
              <a:avLst/>
            </a:prstGeom>
          </p:spPr>
          <p:txBody>
            <a:bodyPr wrap="none">
              <a:spAutoFit/>
            </a:bodyPr>
            <a:lstStyle/>
            <a:p>
              <a:pPr algn="ctr"/>
              <a:r>
                <a:rPr lang="en-US" altLang="zh-CN" dirty="0" smtClean="0">
                  <a:latin typeface="Tahoma" panose="020B0604030504040204" pitchFamily="34" charset="0"/>
                  <a:ea typeface="Tahoma" panose="020B0604030504040204" pitchFamily="34" charset="0"/>
                  <a:cs typeface="Tahoma" panose="020B0604030504040204" pitchFamily="34" charset="0"/>
                </a:rPr>
                <a:t>Urban metabolism</a:t>
              </a:r>
              <a:endParaRPr lang="zh-CN" altLang="en-US" dirty="0">
                <a:latin typeface="Tahoma" panose="020B0604030504040204" pitchFamily="34" charset="0"/>
                <a:cs typeface="Tahoma" panose="020B0604030504040204" pitchFamily="34" charset="0"/>
              </a:endParaRPr>
            </a:p>
          </p:txBody>
        </p:sp>
      </p:grpSp>
      <p:sp>
        <p:nvSpPr>
          <p:cNvPr id="50" name="矩形 49"/>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1"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739500"/>
            <a:ext cx="2086832"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直接连接符 26"/>
          <p:cNvCxnSpPr/>
          <p:nvPr/>
        </p:nvCxnSpPr>
        <p:spPr>
          <a:xfrm>
            <a:off x="2515028" y="1556649"/>
            <a:ext cx="38774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27549" y="1548008"/>
            <a:ext cx="0" cy="28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4811" y="3012993"/>
            <a:ext cx="2913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504054" y="3012993"/>
            <a:ext cx="38774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520104" y="4441789"/>
            <a:ext cx="38774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rot="5400000">
            <a:off x="4010720" y="1386582"/>
            <a:ext cx="798016" cy="28803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4039925" y="2843992"/>
            <a:ext cx="798016" cy="28803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5400000">
            <a:off x="4025250" y="4283992"/>
            <a:ext cx="798016" cy="28803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97925" y="3392068"/>
            <a:ext cx="237566" cy="369332"/>
          </a:xfrm>
          <a:prstGeom prst="rect">
            <a:avLst/>
          </a:prstGeom>
        </p:spPr>
        <p:txBody>
          <a:bodyPr wrap="none">
            <a:spAutoFit/>
          </a:bodyPr>
          <a:lstStyle/>
          <a:p>
            <a:r>
              <a:rPr lang="en-US" altLang="zh-CN" dirty="0"/>
              <a:t> </a:t>
            </a:r>
            <a:endParaRPr lang="zh-CN" altLang="en-US" dirty="0"/>
          </a:p>
        </p:txBody>
      </p:sp>
      <p:pic>
        <p:nvPicPr>
          <p:cNvPr id="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100" y="2211710"/>
            <a:ext cx="404177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979712" y="257402"/>
            <a:ext cx="5434308" cy="461665"/>
          </a:xfrm>
          <a:prstGeom prst="rect">
            <a:avLst/>
          </a:prstGeom>
        </p:spPr>
        <p:txBody>
          <a:bodyPr wrap="none">
            <a:spAutoFit/>
          </a:bodyPr>
          <a:lstStyle/>
          <a:p>
            <a:r>
              <a:rPr lang="en-US" altLang="zh-CN" sz="2400" dirty="0">
                <a:latin typeface="Tahoma" panose="020B0604030504040204" pitchFamily="34" charset="0"/>
                <a:ea typeface="Tahoma" panose="020B0604030504040204" pitchFamily="34" charset="0"/>
                <a:cs typeface="Tahoma" panose="020B0604030504040204" pitchFamily="34" charset="0"/>
              </a:rPr>
              <a:t>Reviews of urban metabolism research</a:t>
            </a:r>
            <a:endParaRPr lang="zh-CN"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962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512" y="285453"/>
            <a:ext cx="9180512" cy="461665"/>
          </a:xfrm>
          <a:prstGeom prst="rect">
            <a:avLst/>
          </a:prstGeom>
        </p:spPr>
        <p:txBody>
          <a:bodyPr wrap="square">
            <a:spAutoFit/>
          </a:bodyPr>
          <a:lstStyle/>
          <a:p>
            <a:pPr algn="ctr"/>
            <a:r>
              <a:rPr lang="en-US" altLang="zh-CN"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Anabolism/Catabolism </a:t>
            </a:r>
            <a:r>
              <a:rPr lang="en-US" altLang="zh-CN" sz="2400"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vs</a:t>
            </a:r>
            <a:r>
              <a:rPr lang="en-US" altLang="zh-CN"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Homogenous/Heterogeneous Inputs</a:t>
            </a:r>
            <a:endParaRPr lang="en-US" altLang="zh-CN"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矩形 9"/>
          <p:cNvSpPr/>
          <p:nvPr/>
        </p:nvSpPr>
        <p:spPr>
          <a:xfrm>
            <a:off x="-36512" y="841276"/>
            <a:ext cx="9180512" cy="45719"/>
          </a:xfrm>
          <a:prstGeom prst="rect">
            <a:avLst/>
          </a:prstGeom>
          <a:gradFill flip="none" rotWithShape="1">
            <a:gsLst>
              <a:gs pos="49000">
                <a:srgbClr val="FFFF00"/>
              </a:gs>
              <a:gs pos="24000">
                <a:srgbClr val="00B050"/>
              </a:gs>
              <a:gs pos="0">
                <a:schemeClr val="accent1">
                  <a:lumMod val="67000"/>
                </a:schemeClr>
              </a:gs>
              <a:gs pos="74000">
                <a:srgbClr val="FFC000"/>
              </a:gs>
              <a:gs pos="10000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AutoShape 2" descr="data:image/jpeg;base64,/9j/4AAQSkZJRgABAQAAAQABAAD/2wBDAAgGBgcGBQgHBwcJCQgKDBQNDAsLDBkSEw8UHRofHh0aHBwgJC4nICIsIxwcKDcpLDAxNDQ0Hyc5PTgyPC4zNDL/2wBDAQkJCQwLDBgNDRgyIRwhMjIyMjIyMjIyMjIyMjIyMjIyMjIyMjIyMjIyMjIyMjIyMjIyMjIyMjIyMjIyMjIyMjL/wAARCAE6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wjMMhSRQUYckHHrViPzFHH5GpS5I+ZAPX3r6zlPnFWZQ4o4q6DGRhkBNAit2OSGX2BosP2r7lLijir5toCMrn25qJ7dVHH60JIHUkitScVIY8UqIu4bh+VPlRKrMjoqwbUnJXnFILKYjIjYj2pWRaqT7FfFGKmNtKn3o3H1WmbAOpwfSjlQ/ayW4zFGBg07aPWl2EdOaFBCdaXQZijFP8s5pwizwTg+4pOKKjXbIsUYp7IysQabg0cg/biYpMU/aecDpSUuQr2yG4oxS8UZo5B+2QmKMUvFOCliAvLHsKXIHtiPFLipXhZPvYB9M0iIzsFGAT3Jo5A9trYixS4qV4ijbd6EjqQaQowGcZHqKPZiddbDMCjFGD1xSgE9BTUCHWQnFLShCevFKE4zmnyi9qhoBOcdqkWI7dzYx0608RIBlj9MU0ICx647U7ImU3aw9Ymf7ik47A1biDBAGjJx3NVkRwcxkgnuKtQGZGy7MR6GlIqGhY+yIVJxlhz161VMQicNgA9emal3PgkMQuc1NFIkpCujAkdTWeqNrp7mfJ8zZ557Uu1scrj3q88KRucnAxkCoCgfGWwM1SkZtWYyMyMeCcVpWVtPMoCID7k9Kt2WgXlxGk0YR4yeSHxXXWGkxQQ5lRUJ5wO1c9SrFbG9Kk92c6Va3iUOAX9CMgVEPtMrEqjKD1ONtdPLFaIzEOCewHNY1/LCRgYIHUbqzjK5q0kZEqNGu5mLMTjBOaqvLOzfNkEcqQcYqaaQuAu5UUcDJqGWOyRQzzyue5QgCtCGVZZZSx3SsfT5qryxO4yyOffFTSvAPmgDknux6VXMjkEBiAe2atJmTkis6gcAEetLFaTzjMUUjj2HFSBCW6ZNTxwXLsBEshY8DaTzV8zS0MvZpvYSLRr2foka84+eQCpJNIigyJryMtnGI+cfWrcXh7VpiF8sDOT85xitqw8LLGx+1uJQV4CjABrGVW32jeNFfynNvZ2sKKjsxLceYB/SrKaNakDbdXDv3VIuRXdW+iabbIzJEiMRlmkGf51PGbGGQussZY+nOawdd9DoVKPU47S/DjXUrlbVyqnk3GeR+ldzYWq2lsqeRFGFHRVwKqXOvWdoNouEz1wFzWfc6+bmLEMj4PBIirKXPU3RpFRjsb91q9nZxZmdVA6kjpWHc+K9MBYpcMSASAi9awjNBcOPtcEzlSRz3qUTaRFgrpikjjLtTVJLfUlzfRlC78S6hdswhkZEPQKOarx2mrX8e5Yrh0DdW4/nitwa/bwYEFrGh6ZCgYqOXxLdSNhFwAOxrVOS+GNjO0b6srp4WlEYaWUZIBKqvSqk9paWrEMGbtjeBSXGr3dwSC7An0NVvsd0yiVopQp6My4zTSl9pg7fZQ4yWgPy24I93NFSro906hlCkH0bFFP3e5PvdjIEbZA59KlWFiRhlH41MkjBcnIx681JG6k5YjnuRivQbZ5SUWRCHH3ghz74prQEkYTHuK1IoonGWQPn0NOe0ERDJbuQfR6jnNfZaGM0OByTke2KiI68frXUQRLINkqsgHZ1qCXToJeYmXPfBxQqq6jdB9DnSoPSnLGD1XP1rQuNNeEZUEjPXFQiNhwYz9cVfMnsZckk9RqBRxsx9DVuJiBheD6mq2VB6E1NE4LADHPeokjWnOzLGLnGeCPUUzDv/AAAn/dqVT6Eg56AVNHIuQGU/U1DOhO/UqhZEPzWoI9dtPZlKjdbKB6EVdaRuFRzz2HNOW3eUEt09T3qL9y1foZLW1tKcBPKb1FRHTrsN+7Cyqehrb+wkYBUAHvirEOmBxkOQfSn7SwvZqW6OXl0q7JLGBgDVV7OSI/vF2jvmu5NhcIpw+QPesy8ilIO75x3yM041W2RPDxWpyzBRwqn8e9MKe1apjUsQVwfpmnKiKpG0Fj3xW3Mc3s/Mx9gz0oKenNacsBBBZcZ5ApgiU9QR9KfMTyNFOO3aRsBT0zkClEJjbJOCOnFaUUAxlXyfQionjYnGCSKXMWo6FRImmY4PtkjpTpLJkBIZWHqKm2uFI6A+lBRioBPAouJJWsyjsIzx+VPWJnztHA9TVoRGnC2bqV4puQ1EpbCCRjpSiNiOBV3yDnAU0/yCgyRj60uYFDqUAh7CneUcf0q4EAbJGR7VOpUDIjjJ9SKTkWoozxAQMlTg9zSiMA9MCr5USEbk2444anfZkwTnA+uaXMXyLoUcMMbWp6byeSSKtC2B6ZNOERU4FK4crEijVyA5P1zU0sCxgFTkeoNCQnOTVyKw+0qSPkAHfvWcmbRWhQS0MxAUDJ7k9a6Gw8P2QVC6NLIeeegqnbWsVtIHkl5HQVoHW4bZSIV3H1NZTcn8JcVGPxGl9n+yLuZxGi9FWse812KIsqK7kHqzVnXepz3JJLHkY61mOjuckc0QpfzCnU/lLlzrVxNwCqAegrKMhLklzk+hqbyAepIFSxiNBgRgn1Irb3VsY+9LdlFmZuCx9uaQJ6ng+taXynkoOe9NEAc4Vc5p8wcnmUkhJbABOewq/bacshBZHH4VattNnlOF4Pbir0el3cR+aRB6DdWU5+ZpGDQyLTE27Xj2D+9WhZWkVucRyEg9z2qCRJUUK7Hn3yKjHmxZBxtPoaxd31NlodFa38UE2yaQOmMDPFXJr20MLCDYjEcEc1zUFktyOMg+patG28OSMSTPx1wG61jKMU7suMpdChNZ3VzIXe5Y9sZzUsFhJCoBKuPU1sQ6MYj8zk44xUr2TDhQxPqKPadB8hiyowwRYg9twSoR9o3BRaEgnsuK6GKK6RdpbjsetShJj97JqfaFcphJojTofOKRA8nnNNfwxYs21bzc3oBmt4W5kDCUAjtTRpkKNlTtJ9GxU+1a6lciMWHQrWzRgXSQn++g4qzHBp8Chvs8DYGOEq+1tZxf62VQPc5qpO+kI2Dd4PtzS5nINEU59TihOILGAN6hcVAdXneNllEexuCp5pLm903DCJp27ZArIkkBJCNL7AgVrGFyHLzNlL3TFUByA3cBaK54xTE52/mKKr2S7i52U/7OmxkISB7U02pHVcH3rUFy4XG4D2HFJFckS5aTC+pGRXoc8jyvZ09jLSF88B/qBVtHZBt3yoO53VvRXFrIoDOAT6imvZb2IUKVPcnrWbq33RtGhy/CzNN+PKEamQ8ck81XHlEEyb144IrTNgsUhBGD6g5ok04yREiTgdMkGhSiNwk9THaXHAkcg9iajZw45B47hqnltjE5VsEj0qLyhnIrVWOZuWxAyqePm/HmmlVGCFIPrVxbfcM7gPwp32KUrkISB1IGafMg9nLcpKXDbgxHfg1p2VxGXCzrlWPQDOar+Rg4bj61dskiicMEV2z3GaibVjWknF7mummWxAdeATwG4ratLG3aNQvl47gHNYL34HyhgMcgY6UkerLFIHBwR1wM5rlcJSO1VIxZ0VzoanDx845wTUcNqsbASJEAOwGKhtPEDXKsqKExxyKvQTu7hn2n3K1i+ZaM1XK9UV7y1d0JiZgPTpWFPYSlzh3B6nI4rtVcOMFVI9qo3cEZcknAPvjFEKjWgTp3OMn06RMGVM56HHWqF3Z+QwJQpkZwDmuvu412jFwCg9qybm2eZvNEioo+6XrphUbOadNdDm2jyec5HrSCMZyRxV2WMmRssCfUd6BasRkDOewrouc3LqEf2UREYYN0wWzTfLDlti4Hck042zA4Ix7UCMjjn0xUlXZEbR26MmT0A5ppsirYZgSelX1VRjgofWkZCG4Yt70czK5UNgtxCrF4xgr3Gc0yZ4ggCoAT1PXNXftGI9uzP1qk6FjnaB7iktXqU2lsVS524VQD61GwZzz09qufZz2FHkEdqq5m0ykIRjOTnsMU4QkDrj2q2IiOdtO8on2o5hqJSKEc0AHNXTAT1pVgGeRn1o5iuUphW7ZFSRxOTkLk+1aEaIGG6LI96txpAWH7oKT6GocyowMvynxgqQakQuhzvP4Vry2kewSBsg9Rmqx8gcbOnrUc9y7GdLE7tknAPcmnRWaFSXYE1PK5JwAAB0wMUgcr1BJp3YtLlWSIIcDkfTFQkYyRzntWiz7lxsBz3qIWrueMZ+tNPuK3YoBGLdDj2qVLcucBTk9q0EspSMFcYqVLKQHjH1pOSGolaLTgSDI4Ud6vw2tkgHlqzuT1NSw2UoOSAR7ir8ETgAHYB3+WsZzNYxKsaSg4iXZninHRLuU7mkBzzndWh5sUXBGT7Cni9QAcMAfbFZc8uiLUY9SkmgS7cO+4fXmrUGjoikMhI9TV1L2MqD835VYSWN8fMRms3OfUtRj0M4aVCh5wBVhCkC4XOBVvYu7lgRTxHGOqA/Wocu5VioLnJwAc/WpEdj0OPqandUxgIB9BUDwMTleBU3Q0iTaQuWYH8aikmK5xgn2potnySXyPQ0pgI53ge9F0OxTe7ZWO1GJ74FQtPcyqVCEA9yMVogKOC2T7CkLIo6E0cy6IVjCbTJ5mJd+PTrTf7G+bJGfYDFbTT4OAhA9SaryztyBge/WrU5dBcsSgNJQDBQAe9L9ggQZYqPbNSFWc/O7H6cU020ZH3XP1NPmfVhZERS1U4BH/AH1RU4t1HSJfxopXXcLHKhSevSgJzVwQ5OKcbbAzvUD616rmlueQqbZRCkc1PDNNEcq5x6VYMAHG5cgZIzTAg3L8pIJxkVjUxFKK95m1PD1W/dQ5rp3GCT781XkGR8uR7E1YmjEagruyDghloVMruKYyQee9czx9CPU6PqVeS1RRKHv+dJs9q1AkRQsVKkds5qMouxiuC4J4PFafX6Hcz+oVuxSUHpjg1bikWIgsMnpSYXPKEUxsqpIC5HrQ8ZQfUqOFrLoWmvYSxHkZB7k1CHhDh1QqQeg700FSOEzyBkGmyFlyVRc9gT1qfrdBdSvq1d9CaZEnG7y8H1ziqhgYHgZ+nNSpK77gWUgHGAOlSBiuQWBxkc1P1+lHQt4KpLUdBK8IyACfTFXP7XnKhVjUHpmsvzZUZizD5SCRjgiryGJwPmAzyM1UcVRm7Clh60Fcsrqd9gZYkD04pTevLgSg49jTEUL0cYxzzVu2khLZEUbjHSrco9CFGT3IH2iL5GYn0PFUpRLLwcnHTFbUieewCxhR7DpU4hiiwIlLMOMkUKdhuHMcwbRgcFSPrxThbtjGeK7i0smQh5zEN3JDc1ofZNPlHEcGenC4zUPFW6FLDXW55yIGA9j2NAtCc/L+Ndw8mgQ3Ahke2Vg204bdg/rWkNK0x1EixqykZBByDUPGx2sP6o97nm32Q5wFJ+lOS1IOGGPevRHtbOI5gtRkdDmsu60ozNvjh2n0BzVRxSe+gPDWOU+yBupI/Cmi0jLfNux6AV0X9lSg8p+lOXTHQglOOtW6y7k+xfYyIrK22giFjnuzYq5aaFDefMEESE4yWJrVVJUKnYBj2q3HLMinbGNvU8YrCdZ9DWNJdTLHgpi2RLGFJ4DDmo77wktvCGVwGHXIJFbL3U7srbMEdCDinG9uWjKMmQRjBrNVqt9y/Z0+xxsulKDtQgsOpB4NRNZSIPugZ6AV00lqzMSExn0FRrp7E52/nWyr92R7Lsc2LRjxjmnC1PcHiupNmiDBUZ9hVd7RS2QKPrFxOjY58wNjAzio/shPUV0ItMfw5+op32MnonHsKft0L2RzhtOwHWnCwOM4/AV0BsT024/CnLYMeAKTrh7IwY9NLfwn8qtppioMkD8RW9Bp0hOC+0fnVpdMU/elY/hWcsT5lxonNi3iXBKZPoKeEQ/8sDx6HNdCNOCNlWwfU1fiSNByoLYxnFZvELoX7I5DZhciEj60wo542YrtSQRgAD6jNQPAH4JBH+6KSxHkP2XmcoluzsDuQfUVaSziJG51J9hWy2noTkED8KQ2JAGDih109gVIoJYwgfezTxBEvO6rptD/AHqQ2g74NR7S/UfKVgY168/SlEqDOMj61P5CrztB/CmlSRxFn8KXMirEJnGMAYPr1pplJGCT9cVMUkI4jA+tIYHIGQB9KLoVmVixPGWppI6HJ+pqyLUZO40NaqRgAfUinzILFImMnkYP1qF3XpzVw2QPXH5U02QHRatSiTysziwOcc1GSP7tahtFP8Jppsx024NPniHKzNEpHAA9OaQyyAfLgVoG0H93mmG09h+FHOg5WZxkm/vUVfNo2eBRRzoXKzm4p1GA8GWOcZOMinG9jVyIowcn+OmgGTC7gFGcDHc06K3gCF2QkrjKg4615NSvKes22ehToxhpFWEMqsxxG5AGAD2NNll8ry1JZWY5K56Cp1kSTcqnCIScA9/eqSYub2RlTAwACec1lFt+hppsifG5SxkLZ54PNRlEdVVCVAIODxUsbsx+QAqR1PFPYEZJCnaOwoTdxlSUNHKByDjBqYkOec5xk9qWWGWdkmWVg4XG0jIOP8aqgyRXCxuuGIxgNwate8tNydVoWSu1fvFgRj61BhgSoXIyAVI6VMJDHudVJAI3L1xnvUhRXLYAKOOF96lTa3Hy31RUDKZVVjkrjhalkiYHaASQdwB4z9KS1RZZ5FGFKDc284wf84qczyzAqxckEbcKKcp2YlG6KroPLIGeDuOD1owRIoXuuSTVqeKQINwJLDJU8VCAQxBDZIHbqKPaJofKxJQCqlgBzwB/n6U/iJQQOCMk+lIAcqFXIXnJPSpQiugI5z0qHIqxVJWTLOgMZGSOmRU9uTgzIxypVWBbGM+386mktmK7ihcBRgYzk0xYnSaRsYVgMgcUOrpoHL3L0tzewxkIU3Kc78ZyKlGtMiBmiBbjJDYqGJzBNgsVXaOB8wNPntoJ8lFUBuqg4/Lt/KtIYyqtGzOeGpvVIfJ4lcqQsQdhx97IrGutQurl90s7kAkBc4waikDWyMCCVQfMxXGPaodOmNxYyTqhMbEpHvHJHrW0qspR5m9CFSinZE1pHEib2ZiynOAOK17DVbqyIMEhAPVDyp/A1VhiCLgKQVXeCe/rThEDCByAVArmdTW5ry6WOptPFkbEi7tGi5wGRt4P+fxq5J4j05FDiYkHpgVxKh9uBxhugPSq985htJ5ipRwMNt4z2rSNeTdmZunFI7hvEdl5bMQQB3JAzVd/EIOGSGMIeAWPXvXGRW8sNggPE23cN/fnlTTWlZ8EDJ6YPY960VZt6E+zS3OxOty8kpEB2GM4pB4hmCACOJyOcleDXMxTs9msu0tGOuO2KlMoCgxg57q1NYjox+zXQ6VfESE4lthx1KPUEviCQKfs1usZz95zuP5f/rrISBpBhcbxglQaXaELLIMMfU/Wn9Yg9hexZsReJZRtE9upH8TJwT/Sny+I0Kgw2xIPOXbH8s1jR2nmqrK6MuecPT5LKbYNqbhjoB0o9rG4ezNVPENm6jzUkEh6gLkVMNb04oWJYYOMFMVzbWt0GJFu+MdhSG2udpzEwHQ8ZzV+1j3J9kdOut6dz8xBxnBQmnf27Yhc7nHoNnJrlF3odvlPgcYxT8SBSzQMM84o513D2bOj/t+0LACOY57lRx+tKmv2BcKwlUnjJTP8q5crMFACnHUnFKGlRclCMgAHFVzR7icWdWddsBKEEmWPseK0EuVIDDkEZGD1rgg4MmcMWPfFWEurmIgI7Ko/hDGh26C5WdwLgEZz+lIblQP6VxK39zDL5okfJyNrk4NTjV5yuWb3zjNCSCzOr+2HJxikNy5IwwA9qwLbUi4beodV6MnWr0VzE67huX1DCm2kKzNUTtjk0G4bHUA1nJdRscBzkdiKUyqeC659M0uaI+Vl8TknnBHqKXzgeOlZwmVCfmH03Cka8iQZLrn0zTuibM0t4JwDRnnisdtVhXpz9DUf9uxg8Jn8adgZtkjNJmsM6+AOIc/U0g8QAH5oOPY0crFY3SaOKxh4ghPWNh+NSprlo5xlhRysLo0+B2pOKprqMLLkN+B4oOoQj+MZ+tKzGWSAKaxFVjfpj7y5/wB6oWv1xnemPrTsBbIJphA/GqJ1BDnMgx7VGdQRRnzB+JppCL5ODRWW2qJn/WL+HNFOzCxjI6gYVmB6YA60qsMsGABzkc1fXT1BBXaSOTjvVmG0ELbnIyc8KozXjOaO+MWY6ERLJIoJZztxjOCRSGAWsO5PmkIxge1dDbxQJJvSHBAIJP8A9epkkyWI2hgeqDGKz9sa8iOZME7OrrDIEGd2UPNOAJBVkOCOOK6C4m/dl9+WBIxnGfpWZNc+ZKTuRDjBGMHtVKo30E4IprFhBg4x1FKUDnBXcM9cZxV6CeEsBIC3oR3NXEMRYARMSRnIHWnzEcrRzc9tKj7k6AfMBxmpIg3lbACw4AwvSuiKxyAqEBIHOVxSRwzbwsTgKvHzc4p891ZiMKVHLFSrDGMkdD+NEcQQFWbBAAAHOa6l5bYNhyhPoRmqcyu0xaFCiEHIAxmpch3sY5EobGwkHnNNi81SWMeUXnAFbUCTSLkvsU5ACqM1KLWJcBzI564LUrlXMZIIpVceWwcnONvBq5b6XGyFsujHAZTxmtQNHGAAqqOgAHNK0qgng8cE4pXAoLYzKGCoBlscnOBUU+nqzYMZHzcseAK1PNI5DZHr0oM5LY3HP86TFdmPFpzsSHjVSHIAB6j1qRdOKgDbJkjGOOP8a1PNKhiXIAySSKIiCpw5UADaR2pDuUX0NLuCSK4G8OMZfmj+w1DLjCAYwE4rSDTjjCYHf1pZZHCnjHQ56VSk9hFF7J3JDYYEYIIqu2mgEFlJPcbR/Qirzygg5yOmGI61H5/yFgyEAdcUaCuyo9hagkkSpnggocGlNlYEBSSV4JBFX42JBJ+TjqeaZI7AZGxyPQ9aFKwFJtPg42BGXHQvUR0qJnJZAQQBwelaDMCuVC/R14pQXBBESuOOVPWmpPoJq5mx6ebZm8lBhuxUH+dCI/nsJWAB6bI8YrSLMMjYCTyAcgj+dODAqFG4EDOG70OTe4JWIYYVRS8VwRjsy06eKG5hCsI5SAW3IdtTqFcgbgMjpSfZFXlVXp2FTcoyn0a3dgTA4x3L5H9KqTaLCjHZcshH8LJuH4EYrohGu0qwwCMEY61Ul0qA4CBVxzxVxqyXUOVM546Y4YATPgjG5FIH6mg6ddxLhbmYE9lb/wCvW0+kHcpEx6g801tIc878nuQcYq/byF7NGTHbagDtFzdHA5yanRNQB5mkPbnj+lXxp8yMCpkGBgAP0oMN0in94zk88qB+tJ1mwVNIrobosNyynJHCsP61bRDnLrdKemAFNQ+ZejcPKUjuQ2fyqQSXiKB5KvnsKjnY+UmEMTAENID3Douac1lFg5599n/16rNLKjAm1JOP4RkCnrc4AISYMeqnPH6Gjml3BocLSJSQXbkdcEf1NMNmT9y5x7FKk+2Qsm7zCO/FRvfxxjcxUAdSxwBTVSZNkILKUcmWIgc5KmpkglAAZ1IPdHIFZreJ9MQjdMASdo64NIPENjLIsSP87fdUN1+lVzz6isjTNsQfldwfUMKY9s7clyR7j/69IkzEElGAHZ6hvb+G0XLS4YjOwkf1ojUleyDlQ42wHU5x/s002y+mfwrLu/E0NhCJZWKBhlFLgl/pWYfE+rPKiolpEJOV3ZYr9f8AP4Vr7SotxckTpzAMH5Bn6VGYgP4T9AMV5/qPiO9uZBJLfzOF5CWqbYx/jWnpdxr01qJWvwolyqoRkp6c1o51Ersi0b2Ond4UmWFnUSMMqhbDGnm3U8hD6da5M2trFdieWOV587WkLFiKy7ubUkubndLMiyqGjIkPDD09j6VEa7bsW6Vlc7C6vLO0cQyzKJCcbAdxH1p0ccM4zHKrnBJCtmvPbbcl1ayKwDyMASG6f3v5davhLmx1AXtnMM5Ac56/73+fer+sSi7Nk+yTWh3C2zg5VyAO2aeEcDk8+xrkNK8U30k89zevH9mU4KKmFH+73z9a6CLXUuVSSCPejjKsB1q/bTbsRyIv7WAzu+goAZhz19DzVM6rhQRDwTj6U06qQeUA79QafPLsPlRcIYHO3P0FRsC3JjPPYjmq51QhgOATz2ph1VtozjngDijml2HZdyztGThH/CiqZ1MejH8M0U+aXYVkdS7NFKEAPPAB4x+VVvtQWaVJXZSFJGBVNPEbzzv5Kho1O0uV5Jpj69OGYJbpvyCSV6j/ABry1TfVHTzxsXWkQQxsFLBsglj1pn9p2RdoZdiAH5dtULnV7qeEqSkcZOMAYJrMQIblhyAegzjFaKmrakur2OhKz3SAF0Kq2QCwwBVmHSldQZpQVGCAvb8TXLhXguGcOUDHIYD7p9/XNaNzr80EPmGJJXAABRcDHfNPkltEfte5vQ6dBAxYOBjkAHOanKKyFCTt6AHvXLWniSMwxyTW20FgCEf7vp1rWOpWywh4mmJY5AVgM5/CoaktwvzdTUB27VQKDjOTxiomDyPln2jGOTj/ADmqltdLJN84cgjCseMVKssayFHm2OezYP8ASp5rlcjLiLGm1VAx6AYolUhstymc/L1FNTBUMpQg88pzU2/JJbacd8dKE+ocpExGVEbkKDjIHWpCAGCjPPHPekBKMGVlGO20HNPFy6nKhRk5wEHNFwsRAFCSQSCcZHB96AUQhSrD1JGane5klA3tnHQ7QMVXcqOTIwz0y+KV+wWJdiluBkk4yaQIobEjKuT8obj/AOtQJAAoDE49Tmonu44sgyRqTycjNF2OxZEQbBUk9iRzT4oiAxKEZBOAKzYNVgnZog2zY2cMuAac97bwhmEzjBOQjHk0rj5TTSJ413LE+3HTFSFCykspU9ASKyU1MSqpEjhW5GW6Urz4fcJyAOxbNF2KyNZY1K4J4PQg4ppgT5fNiifHJJIBFYkeowB2T7Qp4BCjjFNOpQ4cxh2VW24RepNUk2QbTSwIpHmKCTwrNmldLZBvKqCw6hf8K5mTWYI8KEk+YE8+3YdazZfEF8YgyJEBISAyr9wZx+ef5Vp7Kd7NE+0j0Oze7tYn2rdwIxwSoxk5qlPr+nxIAMTvu2kxxkYOcd/euPtCF1NyDlAm1pHbJMnbn1xmpTvE1w4ILlQQp4wep/z7VXshcxv3OvwGwlaCN0uM7Ejk4BJ9T7YNcrNqepI66jNeF51OEihO1DnoAP15qzeDFmXY/MsaMGLZywJ/nz+dc3LqflX8UKMksgUhGB+7ng59WxW1KknsjKc7M7EeK7toWie2iSYEKsgyd3Qnr3/z2qa08QXcEhW5hM8ZYsSOGCk9scccfyrjob2ziuBHI53u2flJOcn610MFsHkMka/vMABVcjdj1pzoW1sEaqZq3PjG0DqLRHcHq0nHPpgf41VXxkx3kxR4BIVtpIP61j2c8AuHaOaadp8jZIwLxkHkBSOajvptIeNbkz+WG+UgDG5gcE47dv51jGEVKzTNXLS6ZvjxmpAYwqAeMYIyf1px8UqfmFvGD0ySw/pWPpl3pVtEs8MMtyTkhh82O1dDc31vPH5sM8EZjXPlnh0H905+lTLT7A1r9oh/4SWYgFI4Aemd5NINfu2XcIISDwDk81zmt6vDAh3X5AkG5SI87c8+v+eapR3T32my3ahprPO1AEZckcc5x6/y5q4wT1asTKXZnYDXL4Dm3gJ655o/t24I5tY8+gY1wSXkCyAie5TjG0SAY/pT7nUZZ1EENxLHGch2diS3oOK6FQg+hl7R9zs7nXb8wsttbRrIwwrl84/Csm4vb60SOa6vCMKAzPLj5vUdq5w+I7nTJlti8N2qrtAQ4IYe9LLr2mazIq3TvbM3BJOQCPp0q44dJbESrX6nY2vi+CdAphieQ8bQ+3d74IH9awL+41W/1OCaaQwW0R8wwRHK8E/nxjk+9U7m2UwZsJoXjU4YQvlmP16muN1PUL55TBctNGE48pyRj65pwwsW9AlXkkegfZlkeSXyEcsfvydR6cc4xUaWlzE0ksmx3ZflYErsx6H0rz631i9tGLQ3DozfeYHrVk628pb7SiuG68cn8sGtPqiRP1lnSav4xvLSJ7W0nEbsAHMb7sfj2/CuWfWLl1zKY5DwMuucipwmiSqSfMhJGQY3Jx+B/wAadHoFveE/YtQ3AKWKyxEED8M1rClTgrWM5VJye5G+utcTK91DvOAuUcpwParKXti8g2eYmRuJZs8+9VZfDepxqWSOOZQM5jfP6HFZs1tc2zET28sRHXehFUoQ6EuU+p0kWp25iaA4CtzuAzitbRtYttMZopZmMUh3ZznGO/NcbBqGwgFFIPHHFWxeROo3rgk4waU6SasEZtM7e/1a1F3by+fGiOD5gdSSD7iqGp3Md7GskFwxER3Flb5UPf0J7VgxOt2FhEgdkJAAOCB/9atWwgWNGVQvBDByOmTiuR4eKOlYiRQjlltr4b4gHjydrc4z/Q5rfs3iO8gBXnBkAIznoMVlajAbuaOIFTcBtpK9xV60U2kL2so2kKWVi3Qj+lc9Wm7banRTmubRj5YrbTNPnGcRyuGMZPQEYxVzR7iCytre1n3RpLxC+c5LHof8mud1XUbS5ihihmLsp3FsHA/xqCCeZZhA8imNTklzkL/WiMJKPMwlKLdj0U26phdhDEYJH+FMa2cFQEyrHGUXp+FYtxe6jBNb3EGol4AQskchA2jpwD1+tdFZ38V7GNjMkoGWic4Yf40vaytdA4pOzKcto6swCDI5B24BFMNrKGyOeT8pPStk4H/LRh34FJsEgwH9uFxmhV59g5ImWLWUZ6H3DYorS8leAZhxxycUUe2n2DliYFqzQXzAjMU+MEHlWAz/AC//AFVcYtJGCQQwOVcdqrwgmZIgcOEyQOoH+c1Zbe6ypuyQM5z09Kpq7Mr6EbKssIdsHIAYA5BNVLYBtaiR5XKBGdlAzz0H6f41OjsLYK8Wx1GCo6H6VS022lbWFuvMuCojYsjjAXJwP0A/nQ17ruNP31Y6P7OWDA4x/Dx/OqFzbEsrAY2tnGfrWuGEqkkYA6VQvd65dM+59aincqaRmfZRAJpVUyQSLh4h1U+1SQyeTI0KvjzCHRsDngdf89quRMJF8wLg5A54zVeWKLzCZUIBwAB275rRJMh3RZivZZVZY3G4Eb437e1aFtPAysJFBCjaVzgrWNKvkP8AaYzucZBUcZPof507zFmkEsZZGXJYY/UeorOVGL2LjVkjoknVQBHuKgYJXqn1FOTVHjcrIquoOAcVh20xluW2vsdcl1H8Q/vD/PtVslt+4sCcYJP9ayeHa2NVV7mw+pkJkKApGdwGcUG8dsbWAJ4APesoO6kowOMYyO9SIQ4CmQiEDhgeQaxlCSZpGUWWbme5KgByuGB+Xiqc5aVVLEknoDVuVlaAE4JGAe+aiEKt5gR+WHDHnYaEu42QC5dLhYQ7KG4Qk9falLGRvLlOZF7kdRUabp5nBClIo8Aju3f+lSByYd0hLg8Bu5puIuewyUCG2aZV/eEYyO/aoIpX+yod7ZZjuyemP/r8VNLbzQqsMj7sjBY8bvQ002y7SCQw3FlB465pxiKUmTAmWBXUDCkFlFNurtF24w0pU/ITyMf0qM3EsFwWjUMWGNjHGeP8aowRZa5N0oe5KE7gmMA8YH04rSNLXUzdTsWjLIyAkgSEdBxnPeq01zJZ2sl3AzZC5C+v/wCunWzs/luSVwPuuMHlKq3LlLFDGwwU3A5zyef8/jW0aUb2sZSqO1xdpa3812Jk83Llz2Azx9T/ADqLzQlvOQqLMZlEYZsDAHT8DnNZ0j3U+jxxtcWkchbLsrEAY9OMH9KhjaOSDy7ieAvFtk3I5GO3OfrXTGiYuobV2IbexU72lJYSERjOSPrWVe61qJnM8VuEDrhkK7sd/pUNusgJjEsIKgiMGcHPXtU8UWoBZXawfAG5fLkDA47cVpGlFEubZmy+IboCNZyhBUjYx6eh4/CseS9txdrctE4YjACSnHPGRmr7X7W7LHOs8UjMSgmjI/n2+npVa8k0udImeMLIABiNtmf6VsopGbdyzZR2ct0qedcMqYPlvhuMYzniu9son2KWyFIBAPU9h/SuV0nTLC2ncxyS72Ctl1zs743DFdxHeefEIURI4VGVCjvWFWbWkVc0pxT3Zh6zpM07rdW0jpMqnfHjO8+3Irn2F2RFLNDcRsFALGB27/iR+P516DHAQFZdrvJgZznGTxjOOtVijhsKjnBIJB5P6VmpvsXyx3ucrp0czspWaNguGCm3wT29qs6jc3KK7uUj4xu5/wA4roZEjSFppgiRqPmJb+H/AD9a5qfWvD93cg6gknlxFgiPHlDnuR1z16/lV2vq0S3bqcub+EXbXM0cc67Sqttzk/3hn8aSzvQhza37wuDlkf5AfY4yPWuoudI8MXJRo3e2LDCmNiAfwIP9K5DXNLh0po5bW6W4t5ARkt8wYHnj096uCT0ZMm1saEl/CIXa6k8hwpKo8ed/+6V4P6VmnUpwGiKeUkiB/MXlkX/6/wDnFYpl3EFiSo6KDinEwlSVeQErjDH9K3jSSMnNskaCIlBDcqwYkAuNuMfnUTwyxsQQr4baSjA9Krn1H50uTjGTjritOV7E2LBu5fKVQcAHqDyac+oXMsapJJvRRhQ43YH41Vz+VBweRT5UCFJyxIAGecDgCkOe54pCCBntS8k4Hem3YYZA6fnUsc8sZyjEcYyajyoXBXJz1zUtukMr7ZZWjz3C5pPbUVjZ07xDfwYLOHiU4KkA4+ua7HT9Qj1G1V0GEJ2snofxrihp32LhgS5Xdknr+VbvhIypJdQtgxxkOMDvWEkmropNxepsX2maccFrOEyEZLKu0/pWS9jp73GEjPmRgEsD92tqWKW6lkZSQiv5YI9qghg2MyY2gHoBQkUzHfSYbaRZklYDcMkjGav6bGVuJIkO4sNwX/ZHJH+ferskBjJJJdCuCpXIOaoSpJaKzwyMhCgKSfut296zbdtSrXeg6GAQamhHBXlQ/RlP/wBaqeshGa+SJ+AmVLDPyr6e9a08y6paxPKY4tRgjAmiHBYdQw9uv8vSqaFm07UtigyLEXRiOnY1jd7s2VtjkoEiO2bLeWq/MxXI3HtUryLBAXhBCFiIierepNRgvcxRQ4wisSxA9fWnPCbq6EEQykS8sD0HUn8K1er1IjotCL98Hjlk3tnkb+cn0FdQl2zxqzxl45QrEbiOO4z9RVPRooXvY7ZgRGgaUgjJ3dv0q+VQadcLG2QWd4gecD+vauarJNpHRSh1Zr/8JTCYEiitS92CFUFwN/Hc4PP5f1pp8XpbsxubGQRgA5jkUsc+xUfzrBTSpD5c0OJCoXeCdpVsdvY1Zv7JShkuDChaPaATgZx0FKNflaTCWHTV0b1r4v0SaHfLDeI2cYAVv1yKK8/8oISN4UE5AODxRXXzLsjidOfc9Dgy9y0w5wTGxx09Pwq0RvuF2KQduGXPX3qOCBrWdmIJSRsk9fSpChidJQTuXIz7f5xXI4nQnsUbp1Sbac4JyQDjIHNWNLLyRCctiZuWUdAPSqtzmcTMxZIxk7guc1PErQMrHBikXd5icEuf61Uo3VhRfU2o3iKna5DKASKhnBYjAZkYYcAdPeqF07ma3ZMlw4J28Zxn/P41eFyRjfa7MtjchPbuajls7F819TOSUmQwqG3xEnp1Ycj69KusFu0ilUggruGO/tVIWskV9LNDJ8rMrAPzzVvYruCgwSc5HPJ61fL2J5m1qVLeRb6EsqHejbZIj97g4/8A1GkRWinXI6MAWAwGHPbsajOo2tlqyWTlkmcbkZjhT9Pr/StIlCh5Ck4PBqrCTTIXgF0pCDbLGS8Tg7cEVZWUfaFSVCGIxlfukf5//XTw7NHgjDoQcg9ahBlRmJAIPG31o5R3toWoWCZSZgQxyG3ZxSNEyTFVfClcgZ/z1qoi3KysxdPLK7cE5205DNEqC5kBU5AdDjFLkuLmZMJzGpDtgKMuQOlU5r+VNQNvDlUEYbzhznJ6AjuO/wBRWVrPiG2RZba1nje6YCIjPBY5x+GOT+VP8OC7XTFgu3ikWLiNkbP1B/SqVBPVoXtnsi6l3NGzO7/KwIY4q59rjMtui5ZV6qB94f0/WqN1bSvFvtWZJl7Aj5h6HOR/n8ap217EViFyixSRkqyMpXYR6df896t0YvoSqjOzN5FcxEnakSHhHbOP61Xe5hRf3UQc9SemPw61iTXLxuCYyQQCGByP/rf55qNLwyyKQuHbjD5B45/z/OpdK2w+dPc0zC/nLNId0rEFjjAwOg/DmnFVAkK4LScAnjA5rPXVwJvKnkQMflCSJtx+WaqXWpTouLKWKVmbBJAXYO4HT3qHRky1URNe3KWcQHymViESMNjJHT+n6CqNpqcTq/m7txJU4Toe9NuYIZ5lu7i2zIo/1gY5AH9OtOVLYu2I9p3gZL8Z5renTUTGcnIrl0hRlMyuMZJWDrgE889cf55qN5bC2iVXltxG2DkoR1H4+3pVrCq8krwIuVAZ0fHGevT/AD0zWfejT9StvKdpgQS6pnoQOevt71qkQQnT7eWRYV1OFZYzuBKHPJ+nfPao7u2e8a3htpba4EZbc9vLhlZvVTg+nQUyW206NVY3lwhUBlaSNRjHPHNZV5oZO64sL2K5LsSYw2x+fY9apeoizq+q63ptxFC806KqBQHXKvj68GoIZrDV/Jju4Wgu2OxJbVFUN/vLwOPw+tZyajdQE290pliDZeC4UkZ/HkH8qZawRXMxUXMVvuJ2rISAPbODj8abWgXO906xktH3xXlvPHIAwMgcZx09f5100EoMwKXCiJQAV3da4C21iCyiFnqthNESoVJUbDBfbOcj6Gu10z7FexNJa3Urkn5jIuDXNOPVmqZr+fbRhdz4YgjJyM9elU7u5v2uITbLGLXd87EhmlH4YxQ6K1z5TNJwuSduRzWNrGp2KN9nuUu4I4jtysQ2k+v/ANehdkhGjPqt9BcmMWEbwjA4VulVWvba4uhBc6UoEgyJAP8A6wrnby5tpWVrbxBJbTBVwJFODxjqPxrVsbzUBpxa21Vb2UA/KQJMfh19apqysIuX39nJbhm0+7aKBCVaNAG54PHXvXGX+i2N3IradqUg28fZ79DGUHX75yPzxXUDxNexP5Vzp8TgjAKZXNWpm029svtN7p7bXBJIBU+nqaIqUQbUtDz+70qW2tTLdaYdobAktnyB9cZH6VkvFblcxTMDz8kif1H/ANau5i8NWWpWry6FqU8EhkG7zm434+7uGCO+Pp7Vz+sQX1jdJBr1gWIGFuEOCR7OPlP4gn6VvCRFjniT07UZz9fU1JKsSSEwuzp23rgj61HjPbmtQSADnHWgcHnpRkikznrRcAJz/hRjPajA/GjjvRbuIDxRSk54pKGNGpZXryp9kldm7Rknp7Vu6FqK2d6IpATGxK59e2D+P+ea44Eggg4I5BBxW7ot7FcXEdnesvzthJn4wfQnjg/pWcloI70kRM19ahpY3GZogcHjuP8AaHp/KqdzrenJfRESYkZQzAr1HrVuwJmlLQExTINssEgwTj+Ljr9ajv8AQLTVNrlFjkUk7GAIP+f/AK/FYK6NHqR22r2E7si3sO1SSGLYx+dSSxLPGHUCVJB1B3Bh3/rXO3/giWKNDDIUI+8CuQff/P6VpWUsulWcdr8/kqd3K5x7f5/OnLVArpjTAkGJ0DNcqWwVB/eqei8fXpUt3GLG6nhBOJImTB+8Ay+ntx+VRzXrl2J2wuTgBGPX/ODWg6W93Y+ZLKWu4FAfLcuPX1yOOOfWsJJ312NoPscTcQXNjbPbwlnWTBZsfdPt+lFrEbaIygnzpBtiUd/U1q30sdsrlgrRk4CEZ3cVFAUCwM8TxXZlO0hvuJt6kD1LD8qcp6DjHW5q6NZ/Y5nmnHmzzrwT/F7VatoluDbWiwlY/mDOz9W4+Xt0qvaXUl3IqO6JPCQpK8bs5Gf5VPpNzcrIRKNjxLtYM3Uj+XOR+Irind3bOqKsrI0Z4BG6xFHD8qSMEEdv8/4VxWtqX1a4EjMZI1AkLnGSPT9K6/Ubi4VY5yzExOomG3kIehP6fnXJa6Vj1eZUycBcljnPH/6vypUb8w6vwlaTTDfCOeE5XYFP7vuOKK3rGzmNojROVDDcdhGCfX2orV1GtEyFtqjrRdKMj04PNRXMqyZMXJPQE9apgOc7AoJ74609EbaN2Mg9eldCicbegyFmgEsQRnMjmWM4OD2wT0HSrERkSVjvURNyUI5H/wBepUGVGMkg4xUrbWGDDvOACR2p2BMqtHHKVDoWwdwBOMflV+LcVBL/AC4wARjFQ+TEDxuJBwMjFTg5TYTtQDbkUuUq+mgoiMmSpB7DHf6VEEAmIJ2kAEMPWpkkUQCIxg4OORU37iVQJBIWXuRyapRRNzC1XSodVtfs02VkjOYpV6of8Kq6VfPY27W2sJiQME8xzu35wB9fr+Hauo2QFVISZsDGSSKX7FZXUQWW1WRCMYkG7371VtLMXoQny4xtYY2joOMU0Rq5JDnHXpWqtpBtZhDk4zg96o6rqMWkQAokZZ5BGqgY5P8Ak0lFsHK25TvJodOthPcyKkZbABGC59B3rn9Sv1nS4jiuUS48tpI4mHIXHGOnNR6jqsk+pbbmBZ3hXOVHzJn2Gfaue1O3ll1Cy1awEpSd8BzyUde3t/kVpGFtWQ5N6FTTLa01BN9xLNBKnG9Eyp6fkR/9eu20iy+zKYxcmVJCSD03fX396y4bd7S9kb+zI1huCpWWJ+CfcZ45rcgeEBohHIu05VSOlVe4Wsa0QVMqUyTyCDUF3aq8hLIrIwwQRSq5ZQVye+O9OYHgFiSxxzQIzntGj2tsjYLgjDbcdvp/npTHBicSwwI0Z4dB99f6Grsw+ViMOV6AHk1nSSMsroGuDtBICY+bilZDRVmuXkRpvKD7eELLgp7Hpjn+dRIsVzH5stgRNuAbrz6+2cZqMXNwN4le4Hlgh1nt927Hoeh4q4ztAVKpDkn74i656UhkwjWLyDskZDnb5khKj9SKpgwNIY5bDy0cKCVfGfbg9uatJqDtHGGEZdidylM4I61LNckR/wCpgySSQR1poT8in59rawqwiIhZvLdwxdUYnADfNkc1AZ7CO5khNtLvyQQsmQ3bvSvq/kzuw0q2kaQgTBBgv2Pfn9ald9LkaSRLTZIgIZQ5iJXr7jsPy/NtkmBdrpU6bBcSW0nlsmXG5T6ZHXj2rEvra5skVQVeEHiWEllb8+R+ldHqGn6Zq0zwWt+1pdg5EF2uEbPPDDpXN39jqOj3Bgvo3iYggBvmVx7HoauL6CZEl6HULdJ56gbBu6ov+yex/wA4qB0AG9GzGSQMnkfWogNxwOvapYSyyDaBuBPDLkVbVgOi8KNPdXf2N41ubFVMkkMmCFHcrnoenTFejaXaQ2r+Tb2qJxjbG2cVzem6VBYy2+o6cksaSxjzMPuUHuPXGfWuoiui8ygpGJFG0/Lj+Vck229NjWKSRckdY5pFRcllwNxwwb8OMdf8e9clfxamZpWguZETOAChxjj6/wBK6ss7OUCx7AOMjpUttKJ1ZgVZkJUqFxgj8KXMohy3PLrvVJigttX022mCkgELsb6hlx7/AOFZotLdrxZ9GvzbSbspHcPsII/uydD+OK7nxN4OfVrg31ndJHcFMmFyAGI6YNcDdaRe2M4W+s54GJxkpwfx6VvTaktGZyTR0UXi/UrBxba/pYnQYwzrskHuD0b/ADzXSJ4m8OXtq8SXLWhK8NIpKkn6ZridKlvYGkistUjIUE/Z5m2hvbDZX9aS9uVQRpq2hogbkzQr5JPuGX5T+VJxTYJtHUQ2c9tHLe6fe28k0rFfkAaIj0Yfh6ZqSHxKXMenavZQzQ3Enl53cMMfN19PwrkVttMnwdM1RrKdlwYL04D/APAxx+eKzNQN8LtF1GF4yDkbl6j2PQ/hTUL7hc1vEnhq2sIDqGnXMctoz7fK3gtGf0JH4fnXLnINbOuaxFfpb2tohitoB0PV29foB0rH6gk/hW0L21AaKCOMiggjrxRTYAMfSlIycim5xS9TknrQncBOKWgjHFAoAASDmnxRea23eqDGcscUzHNOBxz+lFgOg0HXDaMkV1KVjQkxSkZMRPH4r7V6AmrWywx/alADrlZo33RyfQjP9PSvHSSTmuj0DxGNMtzbTK5jJBBHOPUYrOceqBPU9Bm1rTrS1SZroeSxwNo35PpgZpLm4055fKkdCQcbo+QD+FcVca7ZPavHapIsjMSpiOOMfxcdelVtO1iWG82RIg3H5g7/AC/jis7MrmOxuNEguY90QyuPvIeR9K5+4iutOutjKXjzlQGIYn13Hjiur028tnuSFcupAGC3TP8An9KTxDAZ7MPFFlkwSAMnP/16kqxzN7pUurQebCq/aYSWZY2ysq9iPRsdqdJA93plpqSq0F5EpjkJTcGCHg+xHH5VLYa/JFfSbbEbwdgG/bu9Ovv/AJNbH2y21ewW1U+VdOGCo/G9sEMP5H8jxzXPVi9GjanJX1K9zFfWqperJFIwZSJHhA+UnnJ79R1rQSex1mzVmRRM6BnjAzjPIzjqOlZ1lLetptxaOSZLeEiSKZOQCDgehyR79RXN6KZYNSAk86K4DfIEHXPUY/EVyOHMn3R083LZnfiO0gmaVrVQznbLjgjtz6+35d65bxjYw2l1DepE7RSp5ZAG0Bh939M11GqKsdq0kL4ki4lXGMr+uRXP+akukPDM4eBgVyr7vl6/56VNJ295lT/lOcsL1ooGUsD83f6CioZLVoXx5UzqeUYJnK9s+horpsjmsz0II20LkE7gCQ3/AOsVIUAIJbpgH2ojkZQyiOMgfeDt/SnI4KsoReeuehrqOUcsaYAJzknqcZp0ZCZAQkHPAHP5UiwDawCkrjIAGMVIoAChUY84bjFSMXY0oBI4A796kRScqTkEZ44ohnjl3FXGAcbQO9SxBSBngDJ3EYpPRFLUjjQCQBwSD0zUgUySbTtIAGGX+tIysiKQwz0BzyKntgUYhhgnnPrTtcExwXbCVY8k4VRzUoVhL5TYwOgApgdXmZx0Xg455pgZ2ZmVgCT1PNNILly7lSKHBd0J4DoOlYN94ft76YXsNw6ynJEineG+o/wxWrNDdeSCZFfnIyMVmYuNPuDOjAxycNGc7fr9auKtch6nP6hbXMdz5UsEUu9CsN0rYw4HfuB+Jrn9Pi1nSGKO+IyTIQQSj5xn2716Jc/2Xqls0F0nlBsEkcYb1DDoaqL4cuYVdrS/EqsQV3nkceo4PbsKq62RNnuc5FqpS7SI24EEoYI0SgdDge1bUaCZAV3BuArOvQ/pUc2jXSFTLp9u4D5Youfx4xzVsIqMWFm6bQOC/WlsPdEtvudV8+J0cZVgHBGfr6VaeCIRK42kkEgE7sVVQs5YGLBHIIyc1I6MFbzFxkYHOM/nUO7ehaslqRyxBoSQ+H5GEXZVOeNpUC+c0UitvRkcHP5ipJp4baW3WecAyN5YYrkseoGenr61aksNOuF8ssW3DA2tTtoF77GW9leCXKyylWXJ2Dg4/r+VQE3YhV1eVCXYFXjIK89P8KsJp8unytJY3jhGl8xonGMg9RWm8zP+7EkgRhkNs5B68/57Glew7X2MWC5uhcNFdKRGF3bgp6dff6VFNqMsb/IkcoyMqxKED24xWvcRSGFsXTRtkfMQSD9M+vPpWfqBjg02aFZbsOQcSupkKZ4BHsP8atWuZyuZtzqKTXCpPp6Fo8gkHOQM9MYPSsZtXtJGljVZbKR2CiaGXKkDjOG7fjWpLr81lZKL2NDOBhJigO4j2Pr7ViXcmkasYzHL9imCZyQfLBz0K9u3K+vStErk7Eur2i6rbS6ra3izvCgEyIm04HGdv+f0qDQ76XUrmLRL4meyuX2jcctE2OGU9qpaPBfL4gt4LTJuBKBlORjPJ/3cU20vDYeI1u7aM4jnZlj9Rkjbx7cU+XoBBqemz6RqUtlOPnjPDDow7H8ada2z6izRQMv2knhXbaZPYE8Zr0XxboMmv6Tb3tjbbbmNd5R1+Z1Iztz6j0+tcf4f8JarrbNLDGYIIiC00ikc+g75/L60cyauB1Om2V9YaWss9ndxXLLsBTcE44ByO5GP51Yt9XnEqNvnZg22UTpyc/X+la8MWrQKFaTzFG3BZt2MDk0kQvnlVp7aOQA9di9P09qyv1KLME880JdZEkK5UlExg/jTkSeaJzBMI5GU44zuPHf/AD/Spxbja8qRBHb74CYJ9D7/AK/SoYheiVdqhYycOSnXPT/A/nUPVD1uOuojcKHMhUBSpVhgg+qn/PavLdV1DVNMvZ9Oa8LbJCzsjcNnn/P1r1LUxqQtl+xmIzKNzKJcBx+X+cdfTzaw07VfG92rz+WkNvhZbwx4Y+3H3j/L16VVLuwmuxL4c06PxZPcW9zbvFOimQ3tuMDJPRx0Pt0q9qXhbxJpUKrZbLy2jByqLyR7o3B/WvQtO0+10ixW1s4RFCgzx1PuT3NWJ5ZhFlODxyec1XNroSo6Hgrm2u7kpJALRwTuZeg+qnp+GPpUX269soprJbhjbyDa8eco34H/AOtXceLtW0Wea6stTsymoRqSlxDGNxf+HJyOPXINedNknOc571tF3VxCE1asozJOCcbV5JNVQO9SxSBMrzhhgnNUEth06FWZW5YHOfWoKmLB2JJySOahIwaGgQYyKAM8elKOhFAGOvegYMMY9xQOeKCCRn8cUYGMjr6U+oCngZFN5NOXgEHHrk03p/8AXoYADilBz1OfrTacB6D86VwHxRyzvsiGSAeAcVLGHs3di6AqOgbOc9uKrnjIpvU5PNQ07gdPZa3bKyJOAsigBZ4+ccY6jBrvtKuYZtPhUzs4K4WSXv7H/wCv9a8ggjaW4VVUkscYFdzbamq2MMKXcaxIvzozZyewOcAHPTrUSjZAnqaWr+Hobhpbm3cxSEbX77Ov6H1rMsoLlFtIJpI3a1l3rIXyT6jI/DrWh/bF3aiF7q1WS2uRlJUPyjIz95sjH49j6YqMWmkXDG5tLn7FMQGKlsA56HHvx/gKi11Yts6GG7tb+Ewl497ptcFuRnp+Hcdewrmr/TJrS6adZSkinciFOjDHzD9f51dc3FlPFJJtEkeSJCnB79cnFB1uG4VUvYlcMQUkgPKfVSc47cfWsJUdbo2jW0tI121SK50o3McQN2qZkjHO89x9awlYPqSz2MUZjuVGY14LZ656YPX/ACaqwMBqpCzCe0CCQqG+bB9uvFbt7faQb6Ca1k82Mlt6rL09sd+tc0qXItEbRqc24y4tVkZZLdmjRlBKhM8jj+lFWCiSMWt5bhUz0Uhf0NFcpvqShQFzw57bPanhw4K7VQspyAwOKQthmZ3VTjHPGfwFCRxhSRsB6sQK9hM8oeGEbgoSoxjJbNOlk2ZMrgKB2GcflTCoRtpZSG4wRnNQLCAqqh8sA8Ki4/lih+Q15lxHTcGD5JAOByTUzsd4O7dnAII/pUEQd1O522jqW5NSBHAJ3KU65B6/4GhAW4baQspYLgHkHilvQY9pU4kY4CjvTI71j8sSF3OQPai3jJZpHcyODgHNDa2HqIw8m3jAYnAw4z1rPuLu5hZWgRJASDgnBAq9dgPmI9W6j0qvLDGqYZjuPPFTaV9CtGW7DVZLlmikTYFIGSc7vpUlyYsbd6gdcMcVkwSC1d5V+YkYAPFWY7uF1YnJducEZrWEbbmU2SxRoVmD28L71Ko+77mR1qAI9oU2S5dfv7Tw34VAsW5CFj5JzwMfSpLJJF3CXcSTyKc7Icbs1UlZxtJIcdCKef3isrEqeBkHH5UyNS5DAADHB9KSe5UMRHywwASKinK7KkrFHF0kssTPvVRlXP8AI0028T5BBaTB4z/hUkhCMpkfbuPBbuaZ5siOwWESR7gGw3IB7/hV+hmU7vTLa68p33BoGEq4bIBxj/GkUJbKCqtjbkH0q2yMM7nG09yMGmJArLsSSRwpPRsYpWbGmkQB0mAI2jJyBtyPp6etTAuYcqSVAwwPGDjt+lQS20SMZYThj99R0z9KtWcTOmxWCgnkdifbNHKHMVJYpgm8yAhWBwOM/wA6gc3DlVDZUBsMOMZ6ZxVjUIkt4wZZVICkkA8H/PFYuoidbF5LJJJZVIyqHDD8+tFncXMZd/ql7bWTRalZieHG3L4fY3QenX2rkr4WRlU2KyohXLo53FT9fSujvdU1GXQ3NxblLaVdm+7GST1+TuTnpU72CaZ8OZLnyUFxeSKC7rzsJBGD+Ht39K1grAL8Olzfai7JlVhUFs9Pm/8A11FaeRqfxEiudKts2yTrK2BtB2/eb8/880/wpPHovh/VNWu0by5NkECgZ8xsH9Oma2Ph5p89nZ3N9Mnl/aSqxAjBKjnP0PH5U3uwOkv9bjlv202GRt6rmZ1/5ZD/AOK/lUkWp2yBYI/LwowAen69TVK40YFbmW1kWN5RliDkkg56e+T6dqxIYL60vVF3tMeOMDk+/wDP9Kxsuo79jsFkdwGDkZOCqpgAf1q0Y0TTBei4cjzPLKMOfXPesy2DC3iLEKMbQA1bM7W09lAEZ45FTaFP5k59zSlpqNalAzS7ieCFIJAOc/n0quwhNm0ss0YhQl2lZ/TrntU0722nWU13cSERRJuLLzgD2ryPxB4ik1bFtBEtvYxnMcK9/dv1/wA804rnegPTcn8Ua9a3d15OlqwgjyvnsSGk/wAB/njpVnREvrKGN9O1WJZGUM0BOxlz9eDXN2+n3VzE0sNrNLHGcM8aFsH04pNkwl2hGBYFQG4rRpbIm+p61o2q6s8n2bVYn3ZLCQAcc8Z9v/110UV5bzzBIi2YyNoKkZ+leLReIdS0uRRDKYyv/LNHO0nHoc10GnfESa1kRb+2iuYWGST8rr+XBH4Vk6bvdFKXQyviGijxjdFGzmNCQex21yoJHFbnifWU1/Xpr+KLyo2VURT1wBjmsQjBroUdEIACSAOp6UDKtgdc4pyHa6n05FPiiMhHYHue9VYTdtyeG2H2dpW7nCj1qkfvVcllPCAkLGDgepqoT82aGTHUXBGefwpACeO1OGMk9KaDjIoLHhScD17DvQcBiB29TTAcHI65pzkccDIp9AEOQeevSg4C479qVMlvXFKykHBIyR19KAI8YNP45J/CmjrxTsgKcnB7cUloAw0oBJwO/OKTPWgNjOOvr6VDYyWGRQ53kgHrgVtaa1oZD9usDPakjjeUc+6+2M569qw4ozI2MMfXAzWzY2bhZTNpzlY03PKZMGEdmPXH+eKl6rUmxqF9Ks4jY3ETQxy4cGYbwvf5SO3zA9M5GKpT3EckVultdRI3LJMy4Y5P8ROACBjpn60uTCGtwkLFmOxgzgPwDzkYbn/JqWVrS6+0tDFJAVCokLtnDbeWJI2nkEdO496zLY43lxaRRbJ3WJW2NKWx5rHn6f56da0dOv7K+VY50ZJyuDIq7FH1B79OgNcZPc4jaJ/MYltwUyZGff36UhDhRMyCMMdy7FHNOwj0mTR1iEckSJKADgsgJ/P/AA/KsXUdEtp9sqW7RMByYhz+Qq74XuLhLZo3fzEX78fzHp3yeB17VuXiRTwlvOaKOQbVnBGUPo2eKVwWpwcjXOlyG2/tDywOQC5P8/pRWPq9m1jqc0LXEc5znzEcHdn1xxminZFnryv5bEkFn6EngUhQbhuRc4zgDpQLlE24X5iOR/n+lSb4XUNtIJBUjrWTZNhiFELKFXA9OMVLOoER3MoBGRjoabLAk+0p5YIPUcGiO3ZMnIIAIyWpXCz3Y5DM8RCxsUI6nipLSBBlnYMSc7ScA0LJelVVcbVONtI6TsVPlpjkHLYZTn0x0ppodiZyFX90wUrkA+tKbtkjAyFAHQCq0crbsmFtuSSzLwP1p7EqWPUHlhuPNGm4ExV0iLLyTyfes+bzA4LAgHg7vmxWjbeXKu3MiHGMnnFQXlldoQ6xbkyTuBzn/CrTvoxPQxzeskjKseBg8OMGiwnM6tPC4ZWbbGRzx3qxJYNe2skUo2RuNhIOCauaXptrp8ZS2jCk4BIJwPwrWxnfUnS0mdVzMRxk44q9DbII8uzMB1Jp6BVXc2QMZ5NQ5e6IJBWPPy+9Q4OT8iublHmTzW2J8qgE+tVCF8wswAYDk9c1MVddxWFgrDBbHT6VIIGaRTIoOByAf896bhb0Dmv6lUxSurMQcE49MUq27x42gnHOCema1ooQGZMGQAdSeKSVoY/klYu7cBEHWk59FqTYyJIFZWUl1YHAIOcimPaoNwSNizHJYL1x/k1fe8KkiBI41JAViuc/5waoX2pTWzeaZAU25KkfnVRjPdoTcSKCOWKZInVd+dxEjYzn0/SpkBSSVViYnsScgfhUVtq0F+wgcKJiNyqTkH6Zqh4n8Q/2HpiywxqbmV9iB+QMdT+FaK9iSV4isqQOyjeGfb1xj+n+NcpfaqulXZ0SzeR5JJVE87NtALHoB9OOtJ4Sl1HU/Fb3d4rvuhMkjuuMKeFx7VSuEXUfiRKkKZQ320AjPC//AKqaikPqO8f3xk1KKwRWCW67jzgEt/gK0PHFy9vomkaU0WCYlkd8/wB1cYH5n9Pesa/83WvHMqW4yxuPLjJXoF4yQfoTWjPMPFfi/LNs02wUhmJ/gXqfxIoe5S2MsW+o3a6doDQTIZJPPO9cnBGAR/shRXc2mnSRSLHHPOFj2xkngD8OOmFzVbSPtWozS6m6GGS4AS2QD/UwDv8Aif8ACurtrJEhSEZAUYUMcn86zeoHKtfFPFVlpq3ioc+ZcsG4GB8qfj/hXWXFtC4jkmbYIyHB54Prx/WqF14Ms7PWZ9deSWVJSzSI5z94YwMDPHb6UIZHmWVpHlMcYikZ1/hHOT7+prJyu9C0rHRWFlZXJjiEyGRlyqAYBH/6qqXaLFqE6RJhFcqnPb+VZja1JbMZbITh5SFIkncgZ4YqOR0z69unWn29yblQ67wm4rgnuD7HvUcsik0Xog5+YncpGQAM5FcbrPgyExXU1pp0ccrFniKM208HjB4B6Edu3FdNBMUjChyduRgEHirUd3MmVYhgVyqlcfhn86hylHYaSZ5BDBrWgKZ08+AHG94znBzwCR6/j6Vs2/iqa+QDUtLhuwDjcy7SD+vX6fjXo8g06eaOO4hWOVhvVWIAcd/Y1yfjGCw0DTlmhhjFxLlIiBgg9d2ORx9BVRq8zStqxOFupxGuroNzG95pz3FtclhutZV3A+6t2/GuecknmpHBfnOSeue9Q5NdiVjJau4oOKBk9KSgccmmmUOJJIA7DFPWVkPXtjFRjrmg5Jpieo9mLkt07YHaox1qRVIhLHucAVGetJsEOzxk+lIetGSeBQSMADt3oewxFpTmhSQDxkdaRuvXJo6B1JIigyTkn0FDsSxYnJPY0iAKu49aYSCSaroLqPAGCQfwppIPPrQeDSE9MjPtUt6DQ3ocnrTgM89qaCTT0Qu6qATk4wKhDZYiOxdokIBO4qrYxitHTri6N0zw+W0ZPmvHJ3x0zk5P60mnRBYyJbcKx5VwTuGBwPxq8YJ/IYpbSSgqzIUQAnHr046VMnqKw/7WstxBClngsgQMh+VCWHzdwe/59qhuIZpzLds0rpEEIQkOoUnbzjHf2ptpejy4vtnmogck74wwZe5PTPp1rH1Ge3F2y6fJKYQSQx4zx2H/AOuo1K3NdES5DMiqjKxZkRSuztz1GKZFYPcTI9tEXdQCYxKqsCOtYMZfOVJyO9adobmEpKkrllBQgnoD6fXmnZiuXtOvJ7PVpJbq3M8hR9qv94s2Rk449c5/wrvrSK3ukNtNEs0FwgJRhkEYzmuR0rTry61KO5mEiJGwZjICc+2K7ezQvPGuEJByQq8KB71Ehps8+1bw9NHqUqWuhzRxKcAJMAD745xRXoVy4MxIh3e5fFFPnY2nctwaUPLCF45cHOQNuamTRlLYG5MDOQ4yP1qVL9VAESMScDcccVpGMJCHkdPMbqh5z9axKZhHTJ8SOoLoBk4PJ/zzVGESo0okViSQAAuMD3rcvZYgpTeu/HCA/wCRWfEkabmAAb+8f6UJ3EwSaRGwVUAjPK8kfWrqJFIqhruEkfKFZ9pH5/j+VUid/AfBHB5zikaJEQkxgyHHzhRkY/nVAlqXZLPZtZmyWGAytnd+VSGON4jGyMRjbkHOfyrO/ewxkRuC46K3c1bjlcgCUkkjkjt+FFx2Q8Wk8CqVaTywoGHHJ/Hv2pIrua2bZEcjqUK5qSMSQ7jBIxDfMSO5oM0Uq7LpXYBsb2GCPxHPrRYBhuoZxvlg2Oe68Yp0EUeSyOCx6DHWoJrbYwMMnmrnbgthh+fWoEFzbq3muobcSrbccVfM0rJk8qNSW1kzi5R0Uj5TjrVQQNHMFmfKE4IB61LBeSxDaAWBwcEbcfWrourZxvjSNJT3IwB/hWqraWaIdPW5ZZy6AqnlRqMKh4CD2qBLm2WXYZFJPBbHArIvHnlcpKzAnB5PH4VoxaWltA0p3OwCvG6cowPb2quTTVkc1tkRTy30pcKhWNW2kouR+YpkUEiSsuVMyg5BPP5d6lbU54FYW+2DPPytgnPOKyPtVwks00w3jPyOTyT3zWijbYhyuOcmO4KDPXKjrineVCyMsnzkngHpT4rKW6KyscGQZzv9KkvUktLUO2HdsKiZ6k1VybHPyaUsviCCW2coluN0mOceg/nVPWVh13WLG3D/AOjxOXkdRkHPA/MjA69z6ZTxrPPpWiw2lszCS8kYTyKOTgZI/H+QrE02/S21KynjdYUltAJGZsKCmR6+gH+FSaJaHQ+F7h4JtUvrmF94Q3MzEf6uNeEj/IH9K5zwzqkVlqmqeIrpAdkbNGhOQ0kjcL/P8ia3dTSHTvAM9wszJJrDoVi3Z3AfXnGAf8muBuZl+wxQqf8Alo7Oo78AD+v60LVDRr2V+LbR76/RwdV1GcwxhByinliPTOcCr0dkdMax0FVzLelZr+QnjywfuewABzWL4a8ga9aPdMBHG24bjgDgnP4YrT0pP+Es8YTzzuUt8F2QH70Y4Vfx4z+NSxs9CsXYtLdwsskb7fJYZHyD2+tXY7mSa5aHEocIHLvF8n03ev51BGXS7kVkQRFVZCsueBx93HA+hParECyJNKTIrRMF2oUwUx7981Nuwrl+B5XbyZl8wEHDjK4/Wny6VbXALs7xBAQcDj3znrUUF2sGVCBsNgknkVcjvVlbCsTxgA8Vzzi0zVNWsUF0S0MaGGViAPlYccH6fWmDRlgB2uzAsSOeR/jWuspcd+OCD1FABySecnA7YqbtbjsYLW4hnj5dAV8tEdA4J6k5GMfrTCCjMyfLtTY2xj85OSNp6fn9PStyWNXUq/KDnjjBHpXNX9rc2pzG2UaQZJGBLznD9s+hHX8qrl5txXsTOFlumAbJJ8qSJ+BjHVe+f8c1wvj65QW1palpBLE7FY5V+ZV+v1/lXYuwu76O48wPAQVAdNyqemM9Rk4/lXlPiHUZtT1eR7hlPlHykVDlVA9KdOnafkglO8TOAyuT19agY5PSpi3y8cVA2d1dj2MohTgQFPGTjr6U3GTQRx71JQ4fdzSED8O1LnCkDqRik7kk9KYEpbbAF4JY5+lQnk5pSeST9KYTUNjSHL97NDHn1oxtGM8mlAAye9NbWAQHA56ntQBnk9qQ8mngY4J4FC1YxTkrn8RTAfXmlYg9OAO1WLKwuNQuo7a2jLyMe3b3+lVfUWxBjC5I69KYSKuaiypcm2heOSGElUdF27/U8+tJBYsYhPNhYT3z1qG7hsV4omcgAEgkAkDpWtZW1wjRhdMllJOMjgmtfw5oA1C4iknAtLRgf3g3bic4wvB/p9RW5Hd3OnWgNjcRW0scuQ5GVkC/w8gsCfx+oqXNLQSTkR2Gj6m7rPc2os7UfNuD5I9iP8KnuUt5UXyCktmUdWDqAx78ZAw3TB9/fmpNqeoXR33UyMXQGRUdtu3k4IJ9/WqxuH8ldsgRQoxuY5IP41k7s0SSMO50kzEsPNRBkqoYPjvz0xWY+m3HmlYoJWAONxGM10IuozKVaRioUFiO9XbLR7nUWZlUxRBSwMwIDf5/CqvYk5qKyvIMfP5HOMpzn24/+vXWaNol0l0L27mUxspAjCAEntWla6RBYbokRGklU7i/Uf0H4VpxwgsrEZOOBngf5/zipc7jUe5HHEEOxQDxgHngVcikEUbJHhiQMknGaYSiK2WLE8H1NVbzUbOwUNd3MURIJAZsE49BUpFEpS7ODHd+QCMlcBuf8/yorm1+IllGNq6bcSD+8zqDRT5WPmS0OuKMDmGTYeuVODSOl3KQWlLkY+8aeAD2/MU4IM8AfyrEViJYXjVmaL5ick9RU2RIGw3J4IIpcuhxls9eKb9oycsR75XpTTsNokRNiEBNwHJ96zN4kvHLPgYICgkZ/wA/5NXxPkgKeewHFQC3AbKgg+3anzCtqTHmMIvDjodvXmoS7Icl95POKmAJK7i+R0IbH8qsB0JBYHPcmi4yoLvzUkicOjE7g4p7XUkLQeXCJImyXy+CnHv15/8A1GpWSB84wCepzyaje0RnHzMFGBgNkUAXFdCdyy7HK4JwB69anBieMq21sdWD9ayms2LBFYhS2XBOc0myeBWCJmMkDAXOP880agXGtZFBJYnkLvIxsH0qGPfJGA7gSKSHA6ODx+HaiK9niJWUErghgeP8/wCRQ1zECQV2JjOQex/z7U0wa7EqSNueIuCYjjOMdeatR3ssSOvRTgnB6n1qhbS2s0uCkiFFyXcYzj371KHilOYZA5ABwOnP+P41SYmiT7QCxlGx5Dn53XGPoBQZp98rtGGYqSCRn5uxzVeVlO0jcCDnJpEdyA247QcAGtVUaM+RE9qXmul3OAy/KwZcqTjtVjVIID9mCuxkMoJBwMY54qnIRLtDlWK8gEdKkJid45HxujTCjdjP4flVe0RLps474hXKJa2aETJOZWeN1OAMDBz+dcfqusyaha6dAIkSGxgEKIFB3HOSTjHU16H4l0afxF+7OoC2AG5YnQMpI9xg1yrfD/XYpk8prSQqQyES4yfxH860U4sEmkX/ABbqUOp2umaYyxxzadbebeyIMbDtUeWAOM5wPy964J3Mju7YXjgDjHtXdxeEdVHh7U4riOM6hcTK5d5hyoOTlvrmuck8Ga9Fdw2z2DZmBKujB0H1YZxSUl3GjBBJByc+or0rwNBYWlpIrsDeyjcxLD7oOAB/n3rio9FubbWIrO/tpEBkCN2B/wCBdK0jA8V0wgXa4iCrn5Tnpkj8aUpBueivBLBJNNDlxI4Zl44zgDb9MVoSDazFWJUHANcdZX9yNLhdpDlJN6hj0Pp/Oug0LUJtRhuknZTJEVIYDGcg+nuP1qObUVjRTLKxYdOcmrVtGDlhwAQeaqjG5kHXjkGnO7GPapIGfmFNq4kWRJh1Ck+/zcVc+0NkL0Axls9ax8HjBJOMAk4qbcwRQFwR1I4xUOFyuY0nlByCBg+veoJJ4UhYzkbdoySMgZ/yKpEsEBLHIyOvSqZuXF1CJombLYUg7lQDofqeetFrIL3MrxLOLHT7m5iBRmU71VuiEYGR9c//AF8ZryIAkkgEn1NeiePmBtVgNs32lnWXz1OFZOnPqeleegMAQRjnHNXAUgxhc7qYBluenWgk9B0oGQWz2FaX1BCAnJPrTwV2uSO2BTAe1LnIA6Ac0IYAYGe3SkOB/WlJJGOwppJP0pN2BATnigDjJ6UsaNK4RFLueAqjJNbEXhfXJ8iHTJ3x1wBx/nipXdjbMqMoMlufShiOQBgV1Np8O9euGjVoFiLruPmHG2r0nwu1cFtlzA+DjoRn6f5FVzq1hHDKMnnOPanM4AwBXf2/wvneYQzapHC7LuVSg3HHXv8A54qzaeDtJ0uVZpL5JwH2OZ0xgj720EYPI7/4ZXOloGrOR8PeF7vXboKrLFCo3SOzdF+lbGq281tM2heHIne3GBNdYG+Vjxt38fKOBxXV3E+miykjNndyyYz5pYBYx6p2J6dvbjGDVnlt5bAwyRIAfnkT0I6fUdeGB6ms3O5UYvqc1p3gic3E8V5cQRTW/wDrI3VnwOeflz0x16e9X2stFszAI7kTPMpVJHXhB/1zbHXnrV5ZY2jeKV0cFQqsVJZFHYZ6c0rxz3m1YLZZUYAoX4AGcZHfAOM/WlzsfKVppp5YLARXLJHYyExLG7tGW6jKnPfPPPUelQ3szXcomunkjmJIyVB6dT+Jya3bSyDIUmfyypIKomMZ/Ej0oe0gT7O1rBLPGcspPzAhfTHTBBrO/Udjn3jBdUZYyGA+8vJx/Lv0xThpF9NIgi8qGBhjc68L7eueK6E6bKyrM8ixFdysI16jPDY/I8/nViHTrYwoWeSd8fMQuM89z0zwOaOYbXQydP062iunDSpLtVGLlflAPHStMWxdhCyxJADkqp5l567fXgfTmrjxxGVQqrH0CqDuYn68AfhUgtpIVLELAp/vHLt+HX+VK1wIri0hibKyErwfmOW/z/nNQsZJJPKRNgxnJGKlKkjc3IDbg74yP8Ko3+p2sDF5HUEcbmbAH50AWBbjaW3qAASzseDXk/iC+Goa1czJIzxBisZPYD0rpNd8VJPb3Fvas0rEFTIGwB/n2rjUtpZV3KoPYksKtJrVg2rEWCOuQaK118NarIoZbcEHkEuBminck9gSEq6CdxDG5xvK9KtHS5UAZ34Y4BXnI9aQaiZJXVIyCFJMh4IxU/290t41Zd7ycZY5xXNdWK1ZQntngUtjcM4yKgYqoGUYsc4xyBW1FbyXKKjSrGHGSSfu1mSWE0Uh2biNxAb1/CmlpqFxFASLIQlt2WJqVT+7B2ZPByDn/Co3nlgUhzKHHHzLkdKbFMTCrKx3E7vmJwCfY1QyRiANxIAPbvTUZWYqV5AzmmeaQQHwWB4bbwPepUmdJlVs4K44cH1pBcUqDjPAIBwecU+O3EoAACMAcliAD+NReeGYhOdowWbiljnZELSYkY5GRxim0G454mifnhuuN1AMqjhmx+dJ9pLqqt8wHY800TguyoDxwAO1KwClmP8ACcjqcYqJo4WwNgJHfjNWY5pApw2VbG9Q2QcU0iIZUtI5ZsgBQMflRZj0KptgMFGcHoQVyCKhNuyoQWycEZHH+f0rYAgMYLqVkOBhW/zzUShJHCxO5BGSx5Ao1DQzolnEgJY4AwMMTSpdzIRC0TFgdxd0JB65GQOD0q8ER2ZA6F16qV5FPFvKE3hQAePvUagUxdJGrqELk5YYbpQSrtudm3bcgE5x9MVYaIn5mjJx325pgjjySFAPrT5mKxBkyEMJOgGQ65z2/DP40uZXUq7xKCcqQTkEfl6H1+napjEhxwR2yO1MaBTkbzg44p3CxXs70TztC1whmhAIxkKGxg9evPT61pQ3bF5RM8QA2kKWBK9iMg9jnsKpPZh8ncCTjnFNeyPmtKVRnYYJxz6U1Ji+RpTlHtyHtY2kRsKsjBg/OPfr171jy6ZbuQsml5Bm3lon+4BjHX3x/PtUuyePBVDtByQamivbgKqzqSFJPzDn25o5mFkVZNPsYpktXsSjMWBEjsD/AH+vTkZxyOmOxpdNXSoLpnhLxTSxqrxySZAJPCA5IyOPzz9NH7dbTzZlVcIf4l6/n+P+NN2WE6iNyoRWBzswQR6Zzjt+lHMw5USIiliS2B6k5AH1p6uhm8tVLkHr61U+zh41S0uWSZSzY3/KTjIDA84+hqF7S6E2Y7hkjIKhAAdm5cA59R+P0FVzsXIjTSN5ZQECk5IwWx0pwE5X7qtxyQc4rMilurZltvMe5Aj2K5wGTkZJ6ZGMn8hU8U+xQHMgkY7sEZHuPxp84nAZO80rMiJIEBUFgME884/DNNaI2tzBOmSFG3C8hQWzz+uKsT3D7AyRFlkJERK8DHUcYPbrS6OP7UkZ/PMcKnAAAZSR1AzgjBxzg/Wk5hyWOC8WWeta1q8rQWExtoyFjYLjOB9e9cq2ha07ADSrwk9AITntXuk9tJBGTEk85AzlnAz1+7jNZBub6LVYLNtOkFq4Je4mcZD9uB0H1/SnGolsDhc8mtvCut3K700+QDcVw5CYP44q7H4E1tl/eLbxFsbQ8w5/LNenFZPtexiwAOdvzcsOOfbBH5d6FvZXQiZEOCVJBzjHpxyOp7fTvT9o2HKefWvw6vnVjNe2yEZGEO8/0rct/hfZBVaW/nmB4IRQuPxroIrm4GqTxsqiLICgqBs75/2sg4/A8Cr76gUYoAHK5UB1IGcZxkZ/QGj2gcpyx+HWih2QJfAlNyO8o2Z/DB479PqafpHgzRZL27SXSrg/ZgqbrgkJK3dkAOdvHqetdFFeXMkZE6CIEZ3AdFPTIOffP50k+swWk0Kv5wSRgBMkbMqdvmI9cj9DRzCsXLLS7CwDGGwtIgpwGRMfj/IVenWaKxlNtCkkiqSsJbYHPpnHFYkmpB7YvaWJuCrE4iHDEn5tvbNVbkTXJEzecsdwohljOVKL+GSGBOe/pS5hpElhrsNldTWNzc3sswkZUaTbJ83dd6gDrkc49M80+/1treRrlHLoqllQHbtGOd47kkrjjI5OD1qrFpksUcITUSWVSDK6gkKeMbhgHt69qgutJjMoS1kJJIYkLhRg4JxwCc7v8TRe40V9Svb2W6lgidpYZ2O9W+Zfm5AUgjkY9e2OetUZnS6zIZAyxIFYBSCR2BJJP8/T2rQj0iczuzmYAr2TbnB5/p/9fFaltoZDpJ9mLMBtDSE5/X8elFhcxyognkmS3iSR4mHyHYpUfj2q62nObV2mCbVycImT7/lzXWRaO4IDyohAzlevTFXE0y2togGSR1A4Gf8AJpXA5dNHtoICY4N8kijDNyCuc9uPT881NbaZM8cSoI0SIMVyqlhk568ep/ycVvlLWPO1AG24WNUyf0oitluCxmieNRwoHGfwFA72M1Le2RdjoxYk/dY5yf8A9QpwZLeNoYIljUnPzDOD9OB/OtFYLeyumMsjEEAKecioryexOWgRfMBP7x+AKQzPeGVxuaJnGT8zfdB/lTXiYgB5Cpz92PkVDPqcNsoE0mAeBk4B/wAaxNW8S3EQaHT9KvHZV5kKlUPfjjOKFrsB0CC3iikefCRxqS0rYGPck9KyrnxDYIsphk88xqHLR/MMHvnv71x8sviXxHG1oYWjhPLrtwDj1Y9aXTfDDxSZvHADDaEBO4EfXHHf9c1XL3FzLoWb/wAS3d7IsVrcW6MTgbX34H4jA/Snv4U1G/lEl/d2Z2kllY4P8yP5UyaWy0gGJApYDasZOX569eOP8OajXxCftJUqUt8bsykjjHXjjNC8gd+pYXQIomkSUIpKkKxXdg+oxgkfjUC6dZ2Vo11dJHKUBzMAy7+wwvT/AD2qzpv2jU2jNtF5uclWKdvfoCR/WrR0K9v4ZodXVhNGQIlQ7EGT1POM0E6HPN4g8likEjxxdVEhwcfnRWmfCQlkdo9VuMZwc25bkcdsfyoquZAdri6LefcXAiQAh96Ip477ucCrFlNFPcKYriKYKpAEL5596HlAlIIJA4JC5A/wqcGJIJDC4UScN8uPyrjj3Zp6FhFgcMsQzLGQxIbdge/5UX8T3KIFcAA/OemKpxSmBMqWIzkH1p73QILhWBJySHzV3JsPjOyMJJKkgb5VDuFzVb7JFNtS4iiZ1YNgDK/rmp/PQgoCpPXDLioi4JOBgem6jmAJbYMxERbbj7jAYH5UkdkyswEynPOTxSky7gUfBAyABVlFUMrO+COw75pXsURrpcUisZjvHJCo3II71We0kDsyh3BwAwHJH0FahlnLgMrEEhcnt9P0obyU+UlhMvBKNnOaIyvqDVjHSN5QzMzjDY2su324HFNw0bMQSjsuNpHX3xWqG3vtVvnHG0Gl4fh2AIGMs2earmQjnNQ1UadaJcNE8zFwqgLtUZOMknoK0I9R06aHYgdZgu4bs8jvz0/zitQOoRckEkHAKbsGmzWlqyr5kPJGVKrwfwobKXmZ+/f1YHHRu3FIjMI9gRYyTgKrZzxz6e/86upbW07qkqFGAIWVDtyPTHTtRc2LmVWhOYyQoQJgj19yaYEEESxsZ5UU54DBck+1Qz3MpBVQUXJUYUPngY/WmW1leS3SJZOMA5MbjuBjnJHbP86vrpk5l8oPCfm+YM+cUn2EQo+wkAAu2CRuPGPT2qR7ghsqA5A2lV+f3Hr83+PaugsdHgs4I1a3M84P3pGzj1H0H41NcwJDHcXFjZ20l2sZMMTqoUsBwCwGfzp3DU461uJEkKTlZEdmKny8bOmF4z059K2G02FVWRrhodw2qkmOTUV1cw32qF0uWtJ44hJPaOgV4h3J5IZTg88+tUNJ1tPEeqyTpIY7W3OxY8YyxXnPJzxtIxj6c8JST2Hytbl6fTZ4FyXiJHO0HBqm4mjYhkYAAHBFdDcwWv2TLRESJgs5fGMD71UZZbdJo4lSaVIxu8zPBz2P/wBfFLmXULMzQyt9fQ8Um5QSOvqDzVm8uUdjALeVHjYqihC5APT0H61DAGkjV4EjlQrgSOc5OT2/z9arRiK8phjQkkADquOtZmlappWsNcQ2spSeNN4SQ7Q698E9+lXbiHRNbu5dOa+kS7tFIlaB/L+8NpAyDuPbAqH/AIQTQdKK3JuL2FCuC0jqQB1yeBjFJyQ7DpbmxtjEl5IbYMAXNw2VO7PAKg9CMfiOea3YBp1zGBaWr3eVG103FfxP0rkjrugRabbF7t3tlkKwIIm5VcfNkc8HBH179s7w34p+06tM07PLeSNstlQbMLnP3sdAASc9amVNvVlRko6WOtv7Ub2m80bCSOVwVx355x9feoGIjYIJo4pGGULMFyAPf6/rUkWsWV293LKgnVSY3lK52k9ODx9efb1o0zTY/sT3c1tJc3as7RSSQqVTA+Ur2x0PH61V7KxNrs5vXdTaya3tbV8ySfOTEmFQ+3b5j/P6VZ0TU1N0LUOIplO8IT93ucge/H0xU402x1Oa5t7W4gl/do/2uM5ySSVIPr8pB+v5Nl0u6imtLdLm2N9EqusXzqI8fxOeRtGWx0yf0q6tYVmdCNQS2mt3ZB9nkLR/aQciJs9Dj7uenb0rH8WanqkqsdIaWdmhWJ8qq+U2c+Zhh6DHGP51Y1HTjplrLZRNcJFqbRossDgeVIOd/HQYAz9Md6YNT13RtMlfUZodXtIV2ylLf94hH/PRTkEEd+akdhdKE5tIna3m3OB+9Knkkc5PPPfvU3msmq3dtuYyKu6IDjJx1/A47nqfYVz9h4zttK8RR3lsrRaTdZSSTYdivnOVxkcAj8M0l94w0e71WPUtOZre7kRkczLxCFAIwB13MB39eOaaTbuK6SsdDbWjGCCSS5bMkYbYzgsMdc8ZOTj5voKlj02OKGHZPIIo8iN3Zmxn3OQeOx+tczp15a6j4qSawlC3yybTKpwJVVQfqcgMPyr0+wvQrtDKgyy7gDyHB4/Gm5WC1zzO+1q2lvrrSpbgrLDJsMkuEBAB3Hj2wB3Pt0p+heKNLv7ttOUzWqlQI/Mf5XwfUYwTxj8qTxB8P7KfxJNKs9xFBKhnUEAhmJ5QE8j9fvDrzWfd6WLK0t5pbG3iubdg/kW67SUB+Zw3O88Kc9sninoxa7HdxafDDAqQG4RBuGxG2j5s54P1NNjsLWJOQ4JIJLOBjFcd/b2pXeg301uzTiJ8+YXC8Fuc85DdCOo6/SqaapqKTWXmLevgt5l6j5Z0xll4YrhSDjP19qeoaHpMFtbRhlSJEDKBgNntio0dbXIiGI+nAJx+dc3qHiW10mIxxSSz3MsYltoEXKbS2NpIAOcDOSBmmaB4ovNZvpYzEsDxgyNG8WRIvTAOMgj8foOaBcp2kM24YRDjGD0H8qlBlJG3Ax+NcsPEc8sVw9tHcyK7utq0NuXXcvGDj356jjvUS6vqNlZS/wBuS20qxjcz24ZCpIJwyn+lFwS8zq13cl5JAM9CwXH9akKwllYsCxzj3rk7TVbZLWNpp0lZ/uzt8qOT2Cg544/nUWtW9tEq32owpgRldwYiNM9uGGcn164A4o1BI6uW7it4nmdUihQEtJM+3FZSeIotTZhZR3cqKoOFTyw3/AmwKyLLU7QaLFdRRJbWErrG0ci4y2ew5zk//XqwdYjstaFpqY+zW04Bt7lBiMt3Dduv4e9Gi3DXoMne8LNNeQfZoFBPlo+5/wDgTEY/IVT1O+0/TLaVXV5Q2CJBliW9Mn/Pbtxta/aXb2bNa3M5MZZmjhIV3QjsR94f554qvF4ahmt1ltp5JA0RQmc7mHfKkqCD1/lQrMNVuR6ddzarpsupRxrE0S4CyDYxwCD/AC4qeCK/LeZF5bIBiUF8GI479Dz+P0qhcQfabWeFL2R7tBiSOFij7V/hKjK8c/Nz689C/wDtFxazAX+Gt7dXaCSLDOMcOMZHI+U9uO3FFx2IdTFymbqYSFgoxFGd4dW/iGcEH8fwrlbltT1i+kS1jkgEbBvLlUgHbn7xP3T/AJ7V02kyQ+IbSS7hv2mgjBBXYVMeefmX+vp61JPcWx0+2jv3lFsqqqvKSMArkcnHB4x+PPFHMkFm9jgrvwx4iDLKNNjIYBlkhdX359x1qmPCuuuFD2blSCU3OAD9K9Qe9js4LQNdw3O5SkDuQZSB235+bjPvzjJxVS8uYrhG88tFGBllK53/AO6y/X9enFVzMVih4dtrrSNKmt7wqjKdxjD5Zc/5zx+tWn3zkSIjyGQFSVfG8AcAr/8Aq9arSJCGQqnmqoAWQ8GQDG3ODk9/19ayr/xNBbme0ks4pXjOAY22gHHqOeP8ntS32ElZEGoa6YLgRyXRgcKMrNCQ3frgUVhXPifVJ5i5mzwAMKKKfKVoexSaiIoTJLuIXBwRnNQOyXflSOgifAO1epzWPdLK8BRRIhZstkE/lWjZ25tom3yySSNkPvbIXjoP8a5twReiEruVWRmUDiMttx+NBSKFlSRdknA3AEg/0qmbuGyWUWlu094Vy4iTJGPU9BxTNGTU7yaO9utkkcg3RRJkbFPck8MaNkPRl1C8LnchMROcHjn/AOtxV2A2ggd5nYurbY0U8PnufpVK71W3tL3+zrmZUkVQw3/LvBH8PY46VV1CW5XS5pdOQyzLG7IQNxc9h2/IU723EX7YRy3i26OCwyXIIOMdvrWhLYeUpkjBJ7qTXP6Xo13aRQTvGykRqWV2GWY8t+PX862X1GWKznlz88aFj5iEbfc+34+1KV+hatbUhsZb99Uuo78QR2yj/RY0OXK9Nxb+lWogtszLvVkDYUgYxn3qrplza6q4vpYEIgLJFION+7IJHoMY4/wqSfSrWOxWz05xaQsS2IOSPxOcZovZALc2yuxZGUlgW2kdT61nxSHUZozBMSGONgI+b+fTnoaq6uttqNjZWxmubaO4ZEQIpDhj0Vs8fUd6j+xLY3NjpSh2B3bXI8tkXJLHcuMnIHXHam9NtwSTdmbU0jw3Ast6AhdwjJYk9O/5+p9ql063ee2E1tKggYHaEO/BHHDH6GsuDVVW8livreRDFGIwz5bf9OxU1PZajc28DShbJdPFwVtjDLsCKV6FMeueh75pWYb7Gh4ce91i2XU57ZbdCXAEjDKDp7c9PzrQvL+xttP+ytLC9xdSBMA/OyEHJHfn1/XpXE3V6ug+HZ7+KN3hLFoIhKSACR83OcdTXO6AddvvEst/fWk6C+ty6MVKgxqRjb7D0OPWm9rgmm7HpWm2TWt1dXV1etKZcFVLZEaLwMd//wBVT28tjBvWLeZG+b5iWIHrn3rEtJ0IdJ4yWB8tVc56dDx26VagDWkUssK+agAaWIKSR9OevPTiuZ1al9jZQika4vkTYZbnytzAKznGeaxNW8U21t4mmsLmaa3PlKLZreNneUuPmIxkZBC449feq8d1c3d8bZLFTaNasQsh/eBs9QAD9OvY/ShtrK07JGmAyW7q4Ilb0HpyOTxXRC9tTKVr6EyT6UbxruISDUJoRDI9wrcoDj51Pr0/Gue8PfatCvrpLa3sza743lt5AySlm42oxyCB2P8AKr+mXF1LpkD6pazRalFIUcheHUnquDyPbnr0pxSa5sWYySQzTTI0fmNvMSjgh+wxk4PPr7URgtQcnp5GnPq0E4ezingQSv5aR7wGz07mqNzqk5uSsOpxQWkrrEjGLmDHXOcHnI5OO340bbQtO0by0tVjlKB5PPA3FskhdzbeMVZlOp2yzyWcMWowI7SzNJIVYBlA+QngYwf5U+VWJ5u5ZFldiGVtRuongLESXFnKxZ12/wAPbJJHc9KuQ3LaXaQ2cxea+KhEWd1Xcx+6m4cZHGSB71DcQW+t+H7ON4mAKiYRswUjA98cgkH/APXXFeIRd3Wt6fqOm2DTR6ZKkflwDO453cY4Hcfl9KEkxttHSiWy8HQajc6vaLBrd/FJJFKHDRqW42xHJxg4J6H68Vi6HrVld2p0m5uhfx/aGYNdoDu5zuyc1a+Ieo2Or2mnab5ipqDyJKsYBZoNy4YP2Hb/AL5PFFt4K0eCGKNrZLmSJiJ5WmYE9hgYxg84FVpa7Frex0Mkvhx7JYJ3spbdipaJFDjr/dGcVydx4F060vmvLG/urZxckxwyQnCx9MA9ST2Iz/Wrf/COTW3iO2vrG3Z4kkVp7aFQ25duC5xz14xznr7VcXWbbxBbTx2jDybCcYJlCSPGB8zJnng/41OqHZMzfEQlsbK5s4phLNAEEH2ccorE4BH5nPtn62LnxA2haFpNtAIjPPbhGUvukjlOOo687j19Mc1avJprPVn1HTNUFpaxZWYXC+ZHuUerdyMfr7CsDVfDNvqGtR6oZbmBLxpLiRggOw7+pyeByOfbOKaSla4rtXsehaNotjDpdusTgwwclbZcKCByGzye/X9a57U5I9b1K0gtpp0kYMSyKVd1HQAHnryPxHPOaFrq0sUttaaP4hgmubZ83MkyERXAIAAGDk46Dnnr6VpXNrNaeLbfXmaGG4KrGYFB2ySYxywH8XI5HpzTtZgHiKyl1FdPt5dRmsLkyH7PtHLllA2nt05+n4VUsZb29gkl/tYxXSlYUu4127xnPI6NweQQOv57cWmXWr38GtR3RjM0ySw5lBjwvTan4c59/pXHXOlyaPqUkNjqzJLcXLKts6fu35/vdCBuXtj8qS7AR3ujPFqtx4cub63ht711uHaOPGwqD2PAByen0wORXI6xpFzoV6qN86yJvikC4V1zjiuruYPEN7KutBY4tQil/wBQPvjHbnjAAOOmd3evR9Iv7TxLoarNaxmGQYeCRATGQeUwen/6jV8ziibKTPDNI846lG0U8lveRsrwqiliSOeozjjPY/SvW0vYtOj+wajqUPmsuUYttfLZO0AZPHGK5zU/CNroGuC50iaMzGQNBb3EyrkEncFJ9umR0rF1LxLrNhr6z6jZ4EEpkW3lXgZ6Yf1APGDjp1ospA21ud/LcWkcEF0lw8kTks0g5Vui5f07c+3Nc0bTPiuK7Gu2N002Y0USZaLcCFUDnjt+PvW1relReKvDkV7pBeUFfPaONwN4H3gc8bh7+nfpXJT+ELWLw7JrNibpGOTHHMVO/BGcEdeMkY/uniiNrDkbln4XtpYPIv43jaCRo50gkKCXHdh1zg4P/wBfNc74rmudAuhp9jYxwaZKdyyRqf33GfmPqPTJrX8PajeW+rk6uZhIkIjDdSfTf/f4zzz0q9qPirQbu1ntAk12kkhSWOGInkcBlbp16UrtMLaHnt1f317JGtwXlKqFXbHjCjoMAdOvr3r0exutGv8Aw9p9uhnSSOHCvGrK4/vgsuepz+ea47QdSg0/Wpo9Y0+WVFU4BiYTRKORxn7uP5k12emeM7fUJ5ILG2nj3MsSmTBYZ4DFTwQD71VRuVlbYUbK7L6andwNLNDbusBSPa23IiROCnHc9QfTvwK5PT7m5zKIb9fs7FsxzO88TKz8MykdPUgjHoM11KtcO19avCqu0xhmuNgG9CWyuAThsfzH0rk50gtL42q3cEsJBiiuTb7WjkBG5SR147kH0walWZV7bFbT9Osb++nsNWs4rK4DN5HlPIIpGPZSWYAHgggEfpVm3tYhoesaje28tvBbn7O+npNzDj+LGMcnH6mtVbYXF4bKcQPyHljLAbCrEbkH3gcDtxx0qB4rKXSL2/utYH264UpIGUZdBkBCvAY8Dk9PwobYRVzJhv8A7R4LWaGwu2NlOPLjLF4yCd28D+8O/B6+9aV7ox1fwdc389nDp92sq7HkkYFMNht3XjOcL2q94VttV0XR4m1DSpSjPvjFsdzgdtw9OPf0rjNVub9riZlf7VbvctIpd94Qkk8oeFJGeD7iq3ehK2TZ1/hq/wBWtHW0nmh1WC1iDKbCXzZUQkr93jO04/DjnpWxrSLa6feXdmXjLxiVZkU5ckY2snBGegI78kcCuR0gt4X8WaXepbm2s7+HZNFjIi3cH14yAw5PHf0Txpdwv4jvb611dUuomQW6FsghVwxXgjIOeuO/1pDj1ZNpt3eq0VxqCG5iglWIzSWzx3USEZ+U9wTkevfAzVvXLmfUdXS98OxwtdwqFy11lp1PHl+U+PQ5HXnPfNczN4h1W4XThdam+oxhvO8pxh0kHG3PB6YI69a3NHb+2p1nubCwu5QwOc+XLEF6cqPpzjtVOC3JUmipFpVzFa/2lprzaPdB3Nxbh2jEZB7eq1WtNd1KyWG1tpbiJSCZYHiaaN885AZiMAemOvWuh1DTNTnVNQ8PI4mDs9xamf55TnnKZKuD0PPqMDpWVrt1bHUbe9gtpNMZbco9s6lVSQH7pGPkzk44weD60tHuVqtjW057e/tFSeO18yc5WKBgFlx04xlT0PXNYmo6jqmjNJBNZSRwhihaZcZ+nPHbvz15rNt0tru+uHQiOSNAEYIxVm6c7W43c1VuNT1sTSy3NxsWR2kkR0YoW6N8hGOeM/nTSVxXGW+o3sEnnxXLoyqVXJzgHjp07n867LTrHTPGqx2k0RtruKHas4QI0jY6nH3h65rMttGtb9Y3mibyWCAPbsF2D+8ARz7g881tWHh6XStftBDMLuzSXMkpOMqyjGOoYY3e/UYolJdCNThJ9Bv7a5lt3gUPE5RxzwQcUV1Z1rS7K5ubTULZ5pbeUwrI6ZLIvyg8g+nrRQ6nkP3ToCJQivEUwWwyhs8d/wDP61JMLuREJgkRCQrYIDDPfnFNnltIrEotxHHIeABwBn39z9fWpES9RQlzdeZIWyqKuR7fkKxSRTvcsXsML2strbXENoQqkgvhsE44qyL+W0tZN0hkK4LyKnQcf571nRm2SaR0VHZm2yYGCMdQT+VVNRi1R0MmjeT9qVgxVzj5fT0/OjRaCu2dBHZJcsp2Bo8kgyr5hORzjPT/ACKnla2slQpCCVOCUUfJ/npWdo15dz28f29UtJbqRgsaMXx32ljx2OMfnW/BagSYR1VgcjI609h2ZSGpxoWfymDxqWJk4wMe/FY03iq0u1xBFLHcNEWVZk25Owsv1BP861724jgumV0DFsAMBkD2rO1BrkzWN5bQwvbW7Mlx846FccfTj/Io5gSLFhczjRIi0TsJAvIXBUN1OOPerLSub63hSGUWmHDzKeAR/j2/H0qguvwPcW8IDEyl1EbNjO1cn1+UdzWjFqcUDyvd5W0UCNVRPb+WMVKT6juZ4EN/dsySSARkhY5YSDvJ4fJwCPTFPtnikjuIZ5xPJliyvDg7fX3H4e1S6g+lzvFLaNKgKhAq5XOfQev/ANb605TFMqsxJKjaoIySO/NNuyBK5iywzWV0EtUshBIqxqHQ7TjnnBA57cDp9am8RWy2HhZrDS7GK6klkQvvGc5bqvv1x6Dmtee0TUUeGJYTNBGzCCQYByMD8zx+IrkIINRtLmFzqUjFS8nkuAV+XGVK9htI55+nNSnzalNW0NGSxurnQpjdy28DACRRtLRIAQQDnr0x0/Cr1tqiXVvbuJklhurgRlgDLsyefTgcfpTtIt0udJSa5Vnkui0skQkMigZ6L/s+n1rL3okUl15iwRFS5LqMOh5GSf4scZ49Oap2ewk7bmjbzyRlTDMkrLP5TOYyAF3As233Hf8AlWxc2Fja6fPPA3licCdnDZL4HXB9eB/hXOWZXVIEmsnDwSZ3TFfv44bjjrXQW9vPEio5UvICACcFlHT8aLBe6ICQkZEkh88h4/KiQBwwbuemMgHt2FVHlv8AT5lMaQPbLCVEcmAPNZ+cLj06deSK17yJ2aS7iiaZ5FVQFbbgj1PYE96dpsEdpOJb1llusDaVB2Q5/uDr/wAC6/TpUporWxnjwxd3c8ksziCSWTzXhIBY5OScDPP+T3qjp1q8t7qyyyS74Jfs3n/xyMvOO2VGRj8RXU6nqUWl20l/O5ENvEzsVPOPT61wHhG/1PTNUnGv2s72+qM88chBJSU84OOhIx+lOUmk2KMbuzNrTCILyW2u7Z5A7GRJQgwi4H65z2pPCdzcDwJPZFliuLKWeN1O07trbypzx8ysf59qoz+IrSz8Qmz1KVPskZLPMh3bt33UwB1xk59MVWsHnl0q9v5rnyLOK3dNiqzbF/hk5zubkD86aYNW1MY+JNS1PUoGhgS2sYEzDbXDBC5bgds884/E571JbT6jP4i/s4RwRPbpJEtnG2cOuNwz6nqpOecCtP4e6ZbXOh3Et5HHPIbjZ86hsDb/AFz+ldDe6Dol7qEyQJ5WuMn2gT28pSRefld+zDdjg+lU2k7Ept6nJaJoWr6zqVpfG8W9tNP/AHaQXB2zR9eq8gHIPfsOK25SJbyGULhLhQjxu20ja2No56jcSPw+tXWWfTvE15JPdPEI7KN5pUGFmlOcnYvc5HP19K5LX7Volu57a/Xy1kSBHmJGQ55wSeNp4/Ami93Ye2p09yJbTS7yaxUwPbDzBBIjB2xwPfnHp6HNSWSPc6Va3dzaWzXy73RI1EJeNh91sAgHr2/Lmm6z40htPCsSQQm41Dy4omkC/LG3Qkt9f5jmmaSbqKykuppjc3cS7LkumcAckDHTg56c5zmlrYCjqcVlrUMiGBIo40DgyoECFcdSOP8AJ9qztENzqcqRW00cqRExIbpXZmU+vIBXOfXrW/rEdpqdgx0427zFVVjGONjDt747cfSrenabLp9hFBp5UQxszPETnf8A8C5xz9evampKwNO5RGnSRTWqLH5hiYyvFHEsBI4yB7g/3s9OoyMu1G9tUsIJ47u4uY2jdY3I/eJJ1APAz909ucYz3rp3EcW65uAqrBmUSHtjqfw4/wAKydZ0u28R2qwQIIY3fcbiM7WGQQxx+nPue3M812NKyM201YTw3DWpa5gmZnnhVChTaytvVemWAOeuC3eop5baKazCW3nXQBa2UcqXblvoOueByoORXP8AhK/Xw8uoxXsrW0lpNteSTt2PqM9OK2m1GSx8INrtzIjXl+zNGpwCisSFx35wfXt709noG5RAtrhb3Ubqf+zLecMDhh5hmUfMgB54JYduAPqJba/hvWhn02adJZA0czI7L5RGfXjaeDnn6Cs6xeWSwivo4Q1nJcMZwCWJlAHJ644xn657V1AOmzJaOqESBgJIjF8iM38ZU88ZPT9cYqthLXYwNTxBq19qq2H243JC/ZZY8FZMgHa3PbGMe9WtIn0ltMktbJJLu5dCfsd0mViwSWcIwx7evJ4rspdMbVraOO5nCLE5KeUM52kY4P0Hoa5XxbZt4dS4ubeZnvbxljt3C4fDHLcjuMHH++anmvoFmXhoGmWNhIYIi1tcr8tujFNjbSSy4PU9O3YZ9ec06C1nsbGz1iG68mKVktRHOzfZ+7FgoVgTnrz9BzXQWTl9Js5mVmlktt8zlcoGBGc/Xj8vpXJaprM1trsttdQvYGcKbe6hbeWGcbj6jk56EdKFqPYqQeIWsLqX7WPt32eRjaJMgDnBwrMw428np/8Aq6gG9ufDFzPp89jcavKjXEqR7WxuwcKvOCAT+Nc74olsY4kuTpNv5xxGHVM72HDbxxj1Bx6jPFUdK0LxPc6cNW0KSOADMZit38pgF557N1Pc1pa8dCLpPUu+E4nll/tHVbyZLlg6o9xG3zxsuMbm+Uj72B9azktLKz8XpAl8wszKGEvnLkp1+Vhkceh9K27nxtEPDklpeWjw3U0CogPzK5U/exxjPzDj1qTWdPtdc8P2lrp2p2rXMZE8oUAI+RyeOVxj0oTBq5tST/2BqCasJWu9GvdxnZF3hOpEhPTPUHPX65zq39lpeuab9pgniWSbEltcxMMmT+H6kn8a5Xw62o+HLf8As/VrWQ2krjfPA3mCLdjqBng4OeD/ADrqE0h1htWg1PBhcSbQiiORR0GBwMeo/SoehSPOPD3iW+/tW3tnsku5o7jKs5LOn8LDJ5xgVu62lnL5mrabaW7xwNtt4IlybuQPhmKjnb15HpUd3puoXfiafUdEs0YzxDznQKFLHOec454z9eg5qtovhLXtGu11J1iM1rIpEO/IPqMjp9Kta6kvdo6m18cQz6XbSy2xW5eURTQFwhQ9z82MduuOuK5+K2i0/wAy31OCz82cyGOSOYhnI5Cv0yuCMcZ56iuhuL+W+kNtdQxw3YRj5DBdsoJx1OT2/wDrCsPSfDd1fLJBdyy20lucwsqL8nJPUjJwCMcjpjsKmMQlL5kHi83+lQ6dcmfzbeQ5aMNuSXod2cDk9+nr3Ncvqes6Tqckk1zp7pNIxfzbUhCpPPzDo3f0+orv/E1pfPb2GoAB5IQYp0dCUkHUHuQcjn/e+tcVqOjw6tHFqGnWv+kXEhWSyDHcD6j8c8D2pq2wNvcyGudJhuAFF1cxZPUeWR6EEd6rPeMl8bm0kkTDEoS2SB71vv8ADzVHQS2ZidQmZI3k+aJh95eOv14rM1fwprWh2aX13DEsDMEykofBOcZA+hq+ZErsjrvCPjGJ/JsdVlw6sfJkkJwSf9v7yH3yR7V201nPekJfW0Oo2DABZXYJPB3wSOoH+fWvAPPGcNwDxzXUad4717T4fJW78+Hbs2yjoMY4PX+dQ49ilpuegReBLGO8ku9HvHBkB/0S4+UA/wDAR0wT2/Guf1XS9Rtrqd76znhVZCwldyysuORvGew9uvTisK78TzyXlpqSTf6REcgAkMpxz0OPT8q7jw38Q5dRRodSRJUkk2KVixsBPRuoYf5waNUGhz1pYLDeNcyLIbSWM5dD88ZGcbuzL/n3qwba7tJX1XTZSTBGrT2L/MjKDnA64yMkH3611etWmj2WntdQSSJA0mxo14xuHATP0GBz3HHbzzWdf1LTru2vrd4yoG0MYwUyv3eD904PQ+pwTQtQsW/El9/aWrHULTzZILqJJFGCTGcYZTg8HcD+ee9FU9O1/wAPGGR7uHU7eeSQu620/wAhJ7jkfy7dTRT5kt0J2OtNgIrGN7eFcBxIFfnLdQSxPJH4/wAqkh1ESzxQvKsIc4MspOfw6AVP/rJ4Y5Pnjy3ytyO3aqnikZ0aIHp5qnH/AAE1i3Z2GtTXuLJ4t+bl5RKRtBOMenT/AOvWfZTXM+uLpkFwQsEXm3Ln5iQeFUH3OSfyqv4XUPNC7gMwcgE8kfIaq6e7rqniKQMwfKjcDz0PenYOtjq72LfbOsTiAKBsDj93u9D/AI1as9VKeYs9vLHcquVXqCfZhwf89Kx753bVbaMsxj+0xfKTx/q2PT6810IijIGY0P3T0/2qiUrOxVtDKuYdQsoozdW0hu5ASckAA9xu56Vmabdtan7FdJHEm8iOJVYKxx8xDNy3J/8Arc12+u/PZW+75sStjPNcTr6KdGvCVBKbWQ4+6c9R6GlCfMrsco8srEGpW0Kaha30dv8AaJIpZGdYwC6FgFUYPY/MfqelV9L1291Gyuru2VJpfLPlQ7tuxicYb6dfwrR3FgmST88fX/eaqmmwxL4osyIkBeL5sKOfv9atPQTWtij4l1250JLRfKhFxICxjZt/yDjnp1NXtE11YtMgl1GXExU7xtxjnjHbGMcVq3tpbT3MfnW8MmBJjegOPkPrWVoVvC2jQTtDGZhdRqJCo3Yw3GeuKOVWQRqa7G1Z3dvqjKREhCtgPIMAg9geM59BntWcTMb/AFS7tXS6jFuoKAqpQHj5Tx1Hbn7tbOtKPssIwMBnwPouR+oB/CsHToYm1zWImjQxtDbsyFRgnb1I9aaSTFKXU09OFtpMLsdUe2gMaBItoVlQcY7n5s9OvAqW80fTtYto4p7b9xG4cB/vMfQ/n0rE0qNJPFOHRWEdvlAwztIcgY9K7SUYuLcDpvpX5VdA1d2Fs7VYE2lEjCjEcYHQU82yPtDorbf4qnmP78/QUh+61ZczZq1YqarqVro2kyT3MoSKMAkk5z14wO9cjo3jFtRae9e3P2GKYRiNIy0irj7zEZ/L2/GrXxLZl8JzgMQDLGDg+5rmfh//AMgWb/sJQ/8AoNbqC5bmak72O/1XThrNo9pdBo7YyBiEc/Pjld3Tvjj261zd/NqOi2zwT3ovxJHKschTa5kK5UYHHHP5j0rqXduPmP3fWuI8aMy2GnSqSJBLOQwPP3D3pdkLzOW8NES21+1/bNc2bopclgPnBAXbnvxjjsTXoukWq/8ACM6jCCDfXFqGaFxgIuPlX/e28/iPWmx28J0PRIjDGY1kkwm0YGMkcU/wk7TaVI8rGR2uXBZzknBAFU9XYWyuSaFbR6fpUcNpBcQJKGlSO6yGXJ43H1Ax+VTaNeS6Lr19qF8Rdw30MbRSQlWB8slSnsMsD+PTtU2vuy+FL5wxDBUwQef9YK43xpI9naRLbO0CieRAIjtwp8vI47Go5OWV11Ki+bRmnqd/aarr13qSSSg28jiRopPlSNI8Djj5uo7ck1o3vhWPUtI1AQy+VJParthYlhhRlTk/hn8Rxmub8Gu03hKfzWMmZrgHec8bRR4XvbuSyule5mZRZTYDSEgfK9VfWwWuri+GvCttrumwPDO9tJCyorNyr5HzKV7dTyPbitKfX7u28RvobWL219I0cUkpwQVP8SkcnPbjjk9sVd+Hx/4kVqO32xv6U7xEin4r6USoz9gJ6d8yUT3YR0RmXc8Vha3FlZG3ivYkdY1WbOGJwCcc8ZLHryB610PhecJ4ct0n5lgVbdnI4bA/h+lea6MiG+vpCqlzuJbHPU969Htzs8N2ez5f3bHjjnaTUtWiNO8rF/W5RNp1tEzskMhwyp95wvOB7Ejn2471EdTgsLRrkJIzRxbvLRMuSOcY4/pXD65c3Bt7dzPKWXT94O85DGUAn6131lGmyB9i7vNXnHNJR0TG9zyux8PnWtSaY3MF3Jes8pjTJIK4L4zxuG4euelbGu6EZ9A0QK5edAIoV3D5FGThiOG6ggjHf6DO0x3g1u2eFmjf7XefMhwegHb6D8q7mOKP7NOmxdu4jGOMZrS+pHS5hWlobeaVUEcVs0e6Z/uo6kYXI7EYAPX7x57C5DK0V5FbTIwdA28leQxxjHbHX6ZFbdpGjS3EbIpjkh+dSOG4xyO9chbMfMAycLNAB7Dy3H9B+Qqb3uV0PTbJg0BOMsAAMdqw/ENsmsXP9ltJHh7fdtfnHOP1JHTB4z61a1GR4dMbynZMxrnacVzfhgeePGDTfvCqyopfnChCQBnsDzWcXrctq0UYWm3r2d0bFHL2jIAItpbA3lce44PPPpzVbxHfE6lBoy6daXP2UK7Szgphzj0xtXHXt37Cup0sZtrOY/62TS4i7/xNwDye9ZVoinx1qRKjJtQScdSdua2SWpi5OxympQ3d1qcNq1itrOwBESyYR2xjKknByMdz698V2PhS/wD7F8Jaob5ZIpLSZ12SDHzMnC4PuOnv+NbItLaW1u45LeF442XYrICF+g7VxnxC/wBVov8A00LF/wDaI4GfXA4FU53iohFe/dmzceHjceFbe5jtoHvUCXG1hkAfeYDseOx47V5tfv5GrXT2H+jRysUMaBkG04yCDkgE+5/lXuekjOkwA9AOB6V474wjSLxhfrGiou8cKMDpU0XzOzKqK2x1dtrxn0mATxztOsaiaW3Qny0Vj/wIcd+c4/Gp9EEd+I1jaG4gcboZ3TEglXHyufcNj/gOea47wqT/AGzatk7tzc9+9dWUSGa9SJRGomtSAgwMksCfyJH41co2IUrlGzt7nwtqWpXsLokiPv8Askkw8u5hbhh2wwPf8Pelg8Q3mo6vHdz20lpbTrJE0jzt5ZUjjaCcKR14roLWCK58Y3kNxEksWxjskUMucrzg/U/nWV8SLa3jSPy4I0+QH5UA5zSQ29XEfqsVlqOpbbm6iNpfBDBLM5IRo0w3zg5XryO/61HbW09lNOkTWd25hx50NwySAn7rFz2wMccZ4x0FcncsZPC1uXJY+cTlueeldJpTvGniEIxURJEYwDjZkKTj0zTasK5oajaX/iHSoEe/ube5ZtywyjBMm3I5HHI9j259OQj0bUNPht9Tb7W9kso+0eWcvbzA4Vtp+8DwR6g4yK9CjJaSZCSVS5UID0UbCePTnmktZHl1aSOR2dPsX3WOR9wnp+J/OpvYrV6HP31z4i0WOTU7bU1vYlbfcAwESRc9dj8hecHBIH61eu5/+Ew8OQpJJIqvdRu6qvzbORgfiff1rsrU+bYQ+Z8+bdgd3ORtNcf4fdjoSOWO4GTBzzwxxWUanMti3Hl1Oav/AAZBpSTLJmdTIVWYsUMQ7buue/b8qoTeC5oIUf7RHtYcSRZdSxPAbp27j6V6l4iRToXKg74n3cfe+Xv61U03nwJb5/59Ij+O6tIybRm1ZnjHny2N1JbTKUYHa65z0969P0TUdFtNFtIL6SJ7i7ABjKLJIPQEquTxyM884zTPEFjaNc2jtawFpLMlyYxlj8vJ9a4PVmZNAsdrFdrArg4wdvUU2uZAtz0zxFFFrmhLpunTv9uik8yPykYHYBhs5x2P6VxI1eZ9RsdOurXK2g+zF0TDSjJGSr/h6d/WtnX5Ht10aSB2ikl04PIyHaXbaeSR1PA/KnQO8sVhNIxeUxxMXY5bJXk59TUrSIS1OM8TWlpDrUgsLfZbsqsAvAyRzxnjntx9KKn8VEnxJeZJPzAfoKK1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2" descr="https://wx.qq.com/cgi-bin/mmwebwx-bin/webwxgetmsgimg?&amp;MsgID=7530706765095445554&amp;skey=%40crypt_dd13266_e9507b2aa7fc14de498b3dc36f2527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4" descr="https://wx.qq.com/cgi-bin/mmwebwx-bin/webwxgetmsgimg?&amp;MsgID=7530706765095445554&amp;skey=%40crypt_dd13266_e9507b2aa7fc14de498b3dc36f2527e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7" descr="https://wx.qq.com/cgi-bin/mmwebwx-bin/webwxgetmsgimg?&amp;MsgID=166710668748412282&amp;skey=%40crypt_dd13266_e9507b2aa7fc14de498b3dc36f2527e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581606"/>
            <a:ext cx="4135249" cy="2268000"/>
          </a:xfrm>
          <a:prstGeom prst="rect">
            <a:avLst/>
          </a:prstGeom>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359" y="1275606"/>
            <a:ext cx="453668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5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3070</TotalTime>
  <Words>687</Words>
  <Application>Microsoft Office PowerPoint</Application>
  <PresentationFormat>全屏显示(16:9)</PresentationFormat>
  <Paragraphs>95</Paragraphs>
  <Slides>14</Slides>
  <Notes>9</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Tangshoujuan</dc:creator>
  <cp:lastModifiedBy>zhanglixiao</cp:lastModifiedBy>
  <cp:revision>321</cp:revision>
  <dcterms:created xsi:type="dcterms:W3CDTF">2019-06-17T14:36:13Z</dcterms:created>
  <dcterms:modified xsi:type="dcterms:W3CDTF">2019-07-06T00:35:00Z</dcterms:modified>
</cp:coreProperties>
</file>