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64" r:id="rId3"/>
    <p:sldId id="296" r:id="rId4"/>
    <p:sldId id="294" r:id="rId5"/>
    <p:sldId id="295" r:id="rId6"/>
    <p:sldId id="297" r:id="rId7"/>
    <p:sldId id="299" r:id="rId8"/>
    <p:sldId id="298" r:id="rId9"/>
    <p:sldId id="277" r:id="rId10"/>
    <p:sldId id="278" r:id="rId11"/>
    <p:sldId id="289" r:id="rId12"/>
    <p:sldId id="290" r:id="rId13"/>
    <p:sldId id="291" r:id="rId14"/>
    <p:sldId id="265" r:id="rId15"/>
    <p:sldId id="300" r:id="rId16"/>
    <p:sldId id="266" r:id="rId17"/>
    <p:sldId id="288" r:id="rId18"/>
    <p:sldId id="287" r:id="rId19"/>
    <p:sldId id="280" r:id="rId20"/>
    <p:sldId id="283" r:id="rId21"/>
    <p:sldId id="282" r:id="rId22"/>
    <p:sldId id="281" r:id="rId23"/>
    <p:sldId id="284" r:id="rId24"/>
    <p:sldId id="285" r:id="rId25"/>
    <p:sldId id="286" r:id="rId26"/>
    <p:sldId id="293" r:id="rId27"/>
    <p:sldId id="275" r:id="rId28"/>
    <p:sldId id="301" r:id="rId29"/>
    <p:sldId id="302"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2" autoAdjust="0"/>
    <p:restoredTop sz="94660"/>
  </p:normalViewPr>
  <p:slideViewPr>
    <p:cSldViewPr snapToGrid="0">
      <p:cViewPr varScale="1">
        <p:scale>
          <a:sx n="64" d="100"/>
          <a:sy n="64" d="100"/>
        </p:scale>
        <p:origin x="101"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8A7A8-188D-46DF-B3BB-053EB98038C7}" type="datetimeFigureOut">
              <a:rPr lang="en-US" smtClean="0"/>
              <a:t>06-Jul-19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432CD-BCC7-4442-99E7-BA556C42BEA2}" type="slidenum">
              <a:rPr lang="en-US" smtClean="0"/>
              <a:t>‹#›</a:t>
            </a:fld>
            <a:endParaRPr lang="en-US"/>
          </a:p>
        </p:txBody>
      </p:sp>
    </p:spTree>
    <p:extLst>
      <p:ext uri="{BB962C8B-B14F-4D97-AF65-F5344CB8AC3E}">
        <p14:creationId xmlns:p14="http://schemas.microsoft.com/office/powerpoint/2010/main" val="22165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t>The challenge:</a:t>
            </a:r>
          </a:p>
          <a:p>
            <a:pPr defTabSz="914400">
              <a:lnSpc>
                <a:spcPct val="100000"/>
              </a:lnSpc>
              <a:defRPr sz="1200">
                <a:latin typeface="Helvetica Neue Medium"/>
                <a:ea typeface="Helvetica Neue Medium"/>
                <a:cs typeface="Helvetica Neue Medium"/>
                <a:sym typeface="Helvetica Neue Medium"/>
              </a:defRPr>
            </a:pPr>
            <a:r>
              <a:t>Over 80 per cent of marine plastic waste comes from land-based sources, making plastic the most common type of marine litter. </a:t>
            </a:r>
          </a:p>
          <a:p>
            <a:pPr defTabSz="914400">
              <a:lnSpc>
                <a:spcPct val="100000"/>
              </a:lnSpc>
              <a:defRPr sz="1200">
                <a:latin typeface="Helvetica Neue Medium"/>
                <a:ea typeface="Helvetica Neue Medium"/>
                <a:cs typeface="Helvetica Neue Medium"/>
                <a:sym typeface="Helvetica Neue Medium"/>
              </a:defRPr>
            </a:pPr>
            <a:r>
              <a:t>Countries with fast growing markets and underdeveloped waste management systems in Asia may be responsible for as much as 60 per cent of global plastic waste leakage, including India and Thailand among the top 10-15 polluters worldwide (still very little data, challenge may even big bigger). Over half of global land-based plastic waste leakage into the ocean originates in just five Asian countries. Yet, the contribution of informal waste management to reducing pollution, remains largely overlooked.</a:t>
            </a:r>
          </a:p>
          <a:p>
            <a:pPr>
              <a:defRPr sz="1200">
                <a:latin typeface="Helvetica Neue Medium"/>
                <a:ea typeface="Helvetica Neue Medium"/>
                <a:cs typeface="Helvetica Neue Medium"/>
                <a:sym typeface="Helvetica Neue Medium"/>
              </a:defRPr>
            </a:pPr>
            <a:r>
              <a:t>Plastic pollution is a transboundary issue—up to 95 per cent of plastic in our ocean is transported by ten major rivers, eight of which are in Asia.</a:t>
            </a:r>
          </a:p>
          <a:p>
            <a:pPr>
              <a:defRPr sz="1200">
                <a:latin typeface="Helvetica Neue Medium"/>
                <a:ea typeface="Helvetica Neue Medium"/>
                <a:cs typeface="Helvetica Neue Medium"/>
                <a:sym typeface="Helvetica Neue Medium"/>
              </a:defRPr>
            </a:pPr>
            <a:endParaRPr/>
          </a:p>
          <a:p>
            <a:pPr defTabSz="914400">
              <a:lnSpc>
                <a:spcPct val="100000"/>
              </a:lnSpc>
              <a:defRPr sz="1800" i="1">
                <a:latin typeface="Arial Nova Light"/>
                <a:ea typeface="Arial Nova Light"/>
                <a:cs typeface="Arial Nova Light"/>
                <a:sym typeface="Arial Nova Light"/>
              </a:defRPr>
            </a:pPr>
            <a:r>
              <a:t>Activities:</a:t>
            </a:r>
            <a:r>
              <a:rPr i="0"/>
              <a:t> Building on the evidence ground-truthed in pilot cities of Pune in India and Bangkok in Thailand as part of the Section 23 project ‘Closing the Loop’, scale up the three existing assessments of waste value chains to additional cities in Asia and the Pacific, and expand the depth of this assessment by including other actors in the waste plastic chain, such as private sector technology providers and businesses. With these enhancements, design a decision-support tool to help cities identify under-performing sectors, evaluate improvement and cost-saving potential, and prioritize sectors and actions for intervention. The tool could identify actions that offer the greatest impact potential, and an intervention selection module which functions like a “playbook” of different tried-and-tested plastic management measures building on good practice case studies to help select locally appropriate interventions. The process starts with crowd sourced data collection, goes through an on-location assessment involving experts, decision makers, waste actors and ends with a final report to city authorities with recommendations of interventions tailored to the city’s individual context.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98136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3112922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13252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3440697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Informal definition: the informal economy is the broad base of the global economy and workforce and the main generator of jobs and livelihoods in most cities in the developing world (homebased workers, street vendors, motorcycle drivers, waste pickers) </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The informal is the invisible work force of our hybrid economies –  it serves the formal, but is often overlooked, even though in many places especially in South and Southeast Asia it IS the economy where most people –especially the urban poor- earn their living (incomes are low, risks are high)</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The informal economy accounts for more than half of non-agricultural employment: South Asia 82%, East- and South-East Asia: 65%</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lvl="0">
              <a:defRPr sz="1800"/>
            </a:pPr>
            <a:r>
              <a:rPr lang="de-DE" sz="3200" dirty="0"/>
              <a:t>Informal employment as a % of non-agricultural employment</a:t>
            </a:r>
          </a:p>
          <a:p>
            <a:pPr lvl="1">
              <a:defRPr sz="1800"/>
            </a:pPr>
            <a:r>
              <a:rPr lang="de-DE" sz="3200" dirty="0"/>
              <a:t>Pakistan: 78%</a:t>
            </a:r>
          </a:p>
          <a:p>
            <a:pPr lvl="1">
              <a:defRPr sz="1800"/>
            </a:pPr>
            <a:r>
              <a:rPr lang="de-DE" sz="3200" dirty="0"/>
              <a:t>India: 85%</a:t>
            </a:r>
          </a:p>
          <a:p>
            <a:pPr lvl="1">
              <a:defRPr sz="1800"/>
            </a:pPr>
            <a:r>
              <a:rPr lang="de-DE" sz="3200" dirty="0"/>
              <a:t>Thailand: 43%</a:t>
            </a:r>
          </a:p>
          <a:p>
            <a:pPr lvl="1">
              <a:defRPr sz="1800"/>
            </a:pPr>
            <a:r>
              <a:rPr lang="de-DE" sz="3200" dirty="0"/>
              <a:t>Vietnam: 68%</a:t>
            </a:r>
          </a:p>
          <a:p>
            <a:pPr lvl="1">
              <a:defRPr sz="1800"/>
            </a:pPr>
            <a:r>
              <a:rPr lang="de-DE" sz="3200" dirty="0"/>
              <a:t>Indonesia: 73%</a:t>
            </a:r>
          </a:p>
          <a:p>
            <a:pPr lvl="1">
              <a:defRPr sz="1800"/>
            </a:pPr>
            <a:r>
              <a:rPr lang="de-DE" sz="3200" dirty="0"/>
              <a:t>China (6 Cities): 32% (% of total employment)</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CLICK: this includes informal waste managers – waste pickers</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Data source: WIEGO – Women in Informal </a:t>
            </a:r>
            <a:r>
              <a:rPr lang="en-GB" noProof="0" dirty="0" err="1">
                <a:latin typeface="Calibri"/>
                <a:ea typeface="Calibri"/>
                <a:cs typeface="Calibri"/>
                <a:sym typeface="Calibri"/>
              </a:rPr>
              <a:t>Emploment</a:t>
            </a:r>
            <a:r>
              <a:rPr lang="en-GB" noProof="0" dirty="0">
                <a:latin typeface="Calibri"/>
                <a:ea typeface="Calibri"/>
                <a:cs typeface="Calibri"/>
                <a:sym typeface="Calibri"/>
              </a:rPr>
              <a:t> Globalizing &amp; Organizing</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p:txBody>
      </p:sp>
    </p:spTree>
    <p:extLst>
      <p:ext uri="{BB962C8B-B14F-4D97-AF65-F5344CB8AC3E}">
        <p14:creationId xmlns:p14="http://schemas.microsoft.com/office/powerpoint/2010/main" val="884824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Informal definition: the informal economy is the broad base of the global economy and workforce and the main generator of jobs and livelihoods in most cities in the developing world (homebased workers, street vendors, motorcycle drivers, waste pickers) </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The informal is the invisible work force of our hybrid economies –  it serves the formal, but is often overlooked, even though in many places especially in South and Southeast Asia it IS the economy where most people –especially the urban poor- earn their living (incomes are low, risks are high)</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The informal economy accounts for more than half of non-agricultural employment: South Asia 82%, East- and South-East Asia: 65%</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lvl="0">
              <a:defRPr sz="1800"/>
            </a:pPr>
            <a:r>
              <a:rPr lang="de-DE" sz="3200" dirty="0"/>
              <a:t>Informal employment as a % of non-agricultural employment</a:t>
            </a:r>
          </a:p>
          <a:p>
            <a:pPr lvl="1">
              <a:defRPr sz="1800"/>
            </a:pPr>
            <a:r>
              <a:rPr lang="de-DE" sz="3200" dirty="0"/>
              <a:t>Pakistan: 78%</a:t>
            </a:r>
          </a:p>
          <a:p>
            <a:pPr lvl="1">
              <a:defRPr sz="1800"/>
            </a:pPr>
            <a:r>
              <a:rPr lang="de-DE" sz="3200" dirty="0"/>
              <a:t>India: 85%</a:t>
            </a:r>
          </a:p>
          <a:p>
            <a:pPr lvl="1">
              <a:defRPr sz="1800"/>
            </a:pPr>
            <a:r>
              <a:rPr lang="de-DE" sz="3200" dirty="0"/>
              <a:t>Thailand: 43%</a:t>
            </a:r>
          </a:p>
          <a:p>
            <a:pPr lvl="1">
              <a:defRPr sz="1800"/>
            </a:pPr>
            <a:r>
              <a:rPr lang="de-DE" sz="3200" dirty="0"/>
              <a:t>Vietnam: 68%</a:t>
            </a:r>
          </a:p>
          <a:p>
            <a:pPr lvl="1">
              <a:defRPr sz="1800"/>
            </a:pPr>
            <a:r>
              <a:rPr lang="de-DE" sz="3200" dirty="0"/>
              <a:t>Indonesia: 73%</a:t>
            </a:r>
          </a:p>
          <a:p>
            <a:pPr lvl="1">
              <a:defRPr sz="1800"/>
            </a:pPr>
            <a:r>
              <a:rPr lang="de-DE" sz="3200" dirty="0"/>
              <a:t>China (6 Cities): 32% (% of total employment)</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CLICK: this includes informal waste managers – waste pickers</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latin typeface="Calibri"/>
                <a:ea typeface="Calibri"/>
                <a:cs typeface="Calibri"/>
                <a:sym typeface="Calibri"/>
              </a:rPr>
              <a:t>Data source: WIEGO – Women in Informal </a:t>
            </a:r>
            <a:r>
              <a:rPr lang="en-GB" noProof="0" dirty="0" err="1">
                <a:latin typeface="Calibri"/>
                <a:ea typeface="Calibri"/>
                <a:cs typeface="Calibri"/>
                <a:sym typeface="Calibri"/>
              </a:rPr>
              <a:t>Emploment</a:t>
            </a:r>
            <a:r>
              <a:rPr lang="en-GB" noProof="0" dirty="0">
                <a:latin typeface="Calibri"/>
                <a:ea typeface="Calibri"/>
                <a:cs typeface="Calibri"/>
                <a:sym typeface="Calibri"/>
              </a:rPr>
              <a:t> Globalizing &amp; Organizing</a:t>
            </a: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p:txBody>
      </p:sp>
    </p:spTree>
    <p:extLst>
      <p:ext uri="{BB962C8B-B14F-4D97-AF65-F5344CB8AC3E}">
        <p14:creationId xmlns:p14="http://schemas.microsoft.com/office/powerpoint/2010/main" val="3934996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dirty="0"/>
              <a:t>The challenge:</a:t>
            </a:r>
          </a:p>
          <a:p>
            <a:pPr defTabSz="914400">
              <a:lnSpc>
                <a:spcPct val="100000"/>
              </a:lnSpc>
              <a:defRPr sz="1200">
                <a:latin typeface="Helvetica Neue Medium"/>
                <a:ea typeface="Helvetica Neue Medium"/>
                <a:cs typeface="Helvetica Neue Medium"/>
                <a:sym typeface="Helvetica Neue Medium"/>
              </a:defRPr>
            </a:pPr>
            <a:r>
              <a:rPr lang="en-GB" noProof="0" dirty="0"/>
              <a:t>Over 80 per cent of marine plastic waste comes from land-based sources, making plastic the most common type of marine litter. </a:t>
            </a:r>
          </a:p>
          <a:p>
            <a:pPr defTabSz="914400">
              <a:lnSpc>
                <a:spcPct val="100000"/>
              </a:lnSpc>
              <a:defRPr sz="1200">
                <a:latin typeface="Helvetica Neue Medium"/>
                <a:ea typeface="Helvetica Neue Medium"/>
                <a:cs typeface="Helvetica Neue Medium"/>
                <a:sym typeface="Helvetica Neue Medium"/>
              </a:defRPr>
            </a:pPr>
            <a:r>
              <a:rPr lang="en-GB" noProof="0" dirty="0"/>
              <a:t>Countries with fast growing markets and underdeveloped waste management systems in Asia may be responsible for as much as 60 per cent of global plastic waste leakage into the ocean. </a:t>
            </a:r>
          </a:p>
          <a:p>
            <a:pPr defTabSz="914400">
              <a:lnSpc>
                <a:spcPct val="100000"/>
              </a:lnSpc>
              <a:defRPr sz="1200">
                <a:latin typeface="Helvetica Neue Medium"/>
                <a:ea typeface="Helvetica Neue Medium"/>
                <a:cs typeface="Helvetica Neue Medium"/>
                <a:sym typeface="Helvetica Neue Medium"/>
              </a:defRPr>
            </a:pPr>
            <a:endParaRPr lang="en-GB" noProof="0" dirty="0"/>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sz="1200" noProof="0" dirty="0">
                <a:latin typeface="Arial" panose="020B0604020202020204" pitchFamily="34" charset="0"/>
                <a:cs typeface="Arial" panose="020B0604020202020204" pitchFamily="34" charset="0"/>
              </a:rPr>
              <a:t>Formal waste management systems achieve </a:t>
            </a:r>
            <a:r>
              <a:rPr lang="en-GB" sz="1200" noProof="0" dirty="0">
                <a:solidFill>
                  <a:srgbClr val="0076C2"/>
                </a:solidFill>
                <a:latin typeface="Arial" panose="020B0604020202020204" pitchFamily="34" charset="0"/>
                <a:cs typeface="Arial" panose="020B0604020202020204" pitchFamily="34" charset="0"/>
              </a:rPr>
              <a:t>low recycling rates</a:t>
            </a:r>
            <a:endParaRPr lang="en-GB" sz="1200" noProof="0" dirty="0">
              <a:solidFill>
                <a:schemeClr val="tx1"/>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sz="1200" noProof="0" dirty="0">
                <a:latin typeface="Arial" panose="020B0604020202020204" pitchFamily="34" charset="0"/>
                <a:cs typeface="Arial" panose="020B0604020202020204" pitchFamily="34" charset="0"/>
              </a:rPr>
              <a:t>Plastic goes to </a:t>
            </a:r>
            <a:r>
              <a:rPr lang="en-GB" sz="1200" noProof="0" dirty="0">
                <a:solidFill>
                  <a:srgbClr val="007ABF"/>
                </a:solidFill>
                <a:latin typeface="Arial" panose="020B0604020202020204" pitchFamily="34" charset="0"/>
                <a:cs typeface="Arial" panose="020B0604020202020204" pitchFamily="34" charset="0"/>
              </a:rPr>
              <a:t>landfills &amp; the environment </a:t>
            </a:r>
            <a:r>
              <a:rPr lang="en-GB" sz="1200" noProof="0" dirty="0">
                <a:solidFill>
                  <a:schemeClr val="tx1"/>
                </a:solidFill>
                <a:latin typeface="Arial" panose="020B0604020202020204" pitchFamily="34" charset="0"/>
                <a:cs typeface="Arial" panose="020B0604020202020204" pitchFamily="34" charset="0"/>
              </a:rPr>
              <a:t>&amp;</a:t>
            </a:r>
            <a:r>
              <a:rPr lang="en-GB" sz="1200" noProof="0" dirty="0">
                <a:latin typeface="Arial" panose="020B0604020202020204" pitchFamily="34" charset="0"/>
                <a:cs typeface="Arial" panose="020B0604020202020204" pitchFamily="34" charset="0"/>
              </a:rPr>
              <a:t> is lost as a valuable resource, threatens ecosystems, health, and public budgets</a:t>
            </a:r>
          </a:p>
          <a:p>
            <a:pPr defTabSz="914400">
              <a:lnSpc>
                <a:spcPct val="100000"/>
              </a:lnSpc>
              <a:defRPr sz="1200">
                <a:latin typeface="Helvetica Neue Medium"/>
                <a:ea typeface="Helvetica Neue Medium"/>
                <a:cs typeface="Helvetica Neue Medium"/>
                <a:sym typeface="Helvetica Neue Medium"/>
              </a:defRPr>
            </a:pPr>
            <a:r>
              <a:rPr lang="en-GB" noProof="0" dirty="0"/>
              <a:t>Yet, the contribution of informal waste management to reducing pollution, remains largely overlooked.</a:t>
            </a:r>
          </a:p>
          <a:p>
            <a:pPr>
              <a:defRPr sz="1200">
                <a:latin typeface="Helvetica Neue Medium"/>
                <a:ea typeface="Helvetica Neue Medium"/>
                <a:cs typeface="Helvetica Neue Medium"/>
                <a:sym typeface="Helvetica Neue Medium"/>
              </a:defRPr>
            </a:pPr>
            <a:endParaRPr lang="en-GB" noProof="0" dirty="0"/>
          </a:p>
          <a:p>
            <a:pPr marL="0" marR="0" lvl="0" indent="0" defTabSz="457200" eaLnBrk="1" fontAlgn="auto" latinLnBrk="0" hangingPunct="1">
              <a:lnSpc>
                <a:spcPct val="117999"/>
              </a:lnSpc>
              <a:spcBef>
                <a:spcPts val="0"/>
              </a:spcBef>
              <a:spcAft>
                <a:spcPts val="0"/>
              </a:spcAft>
              <a:buClrTx/>
              <a:buSzTx/>
              <a:buFontTx/>
              <a:buNone/>
              <a:tabLst/>
              <a:defRPr sz="1200">
                <a:latin typeface="Helvetica Neue Medium"/>
                <a:ea typeface="Helvetica Neue Medium"/>
                <a:cs typeface="Helvetica Neue Medium"/>
                <a:sym typeface="Helvetica Neue Medium"/>
              </a:defRPr>
            </a:pPr>
            <a:r>
              <a:rPr lang="en-GB" noProof="0" dirty="0"/>
              <a:t>Our project - Generate evidence in 2 pilot cities - Pune and Bangkok:</a:t>
            </a: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r>
              <a:rPr lang="en-GB" sz="1200" noProof="0" dirty="0">
                <a:latin typeface="Arial" panose="020B0604020202020204" pitchFamily="34" charset="0"/>
                <a:cs typeface="Arial" panose="020B0604020202020204" pitchFamily="34" charset="0"/>
              </a:rPr>
              <a:t>Understand the plastic value chain</a:t>
            </a: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r>
              <a:rPr lang="en-GB" sz="1200" noProof="0" dirty="0">
                <a:latin typeface="Arial" panose="020B0604020202020204" pitchFamily="34" charset="0"/>
                <a:cs typeface="Arial" panose="020B0604020202020204" pitchFamily="34" charset="0"/>
              </a:rPr>
              <a:t>What is the </a:t>
            </a:r>
            <a:r>
              <a:rPr lang="en-GB" sz="1200" noProof="0" dirty="0">
                <a:solidFill>
                  <a:srgbClr val="007ABF"/>
                </a:solidFill>
                <a:latin typeface="Arial" panose="020B0604020202020204" pitchFamily="34" charset="0"/>
                <a:cs typeface="Arial" panose="020B0604020202020204" pitchFamily="34" charset="0"/>
              </a:rPr>
              <a:t>contribution to recycling &amp; reducing </a:t>
            </a:r>
            <a:r>
              <a:rPr lang="en-GB" sz="1200" noProof="0" dirty="0">
                <a:latin typeface="Arial" panose="020B0604020202020204" pitchFamily="34" charset="0"/>
                <a:cs typeface="Arial" panose="020B0604020202020204" pitchFamily="34" charset="0"/>
              </a:rPr>
              <a:t>pollution (from collection to sorting and selling)?</a:t>
            </a: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r>
              <a:rPr lang="en-GB" sz="1200" noProof="0" dirty="0">
                <a:latin typeface="Arial" panose="020B0604020202020204" pitchFamily="34" charset="0"/>
                <a:cs typeface="Arial" panose="020B0604020202020204" pitchFamily="34" charset="0"/>
              </a:rPr>
              <a:t>Where in the plastic waste value chain do the informal and formal intersect?</a:t>
            </a: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r>
              <a:rPr lang="en-GB" sz="1200" noProof="0" dirty="0">
                <a:latin typeface="Arial" panose="020B0604020202020204" pitchFamily="34" charset="0"/>
                <a:cs typeface="Arial" panose="020B0604020202020204" pitchFamily="34" charset="0"/>
              </a:rPr>
              <a:t>What are challenges and where can the process be improved by understanding, acknowledging and including the informal contributions?</a:t>
            </a: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endParaRPr lang="en-GB" sz="1200" noProof="0" dirty="0">
              <a:latin typeface="Arial" panose="020B0604020202020204" pitchFamily="34" charset="0"/>
              <a:cs typeface="Arial" panose="020B0604020202020204" pitchFamily="34" charset="0"/>
            </a:endParaRP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r>
              <a:rPr lang="en-GB" sz="1200" noProof="0" dirty="0">
                <a:latin typeface="Arial" panose="020B0604020202020204" pitchFamily="34" charset="0"/>
                <a:cs typeface="Arial" panose="020B0604020202020204" pitchFamily="34" charset="0"/>
              </a:rPr>
              <a:t>Identify solutions:</a:t>
            </a: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r>
              <a:rPr lang="en-GB" sz="1200" noProof="0" dirty="0">
                <a:latin typeface="Arial" panose="020B0604020202020204" pitchFamily="34" charset="0"/>
                <a:cs typeface="Arial" panose="020B0604020202020204" pitchFamily="34" charset="0"/>
              </a:rPr>
              <a:t>How can we </a:t>
            </a:r>
            <a:r>
              <a:rPr lang="en-GB" sz="1200" noProof="0" dirty="0">
                <a:solidFill>
                  <a:schemeClr val="tx1"/>
                </a:solidFill>
                <a:latin typeface="Arial" panose="020B0604020202020204" pitchFamily="34" charset="0"/>
                <a:cs typeface="Arial" panose="020B0604020202020204" pitchFamily="34" charset="0"/>
              </a:rPr>
              <a:t>improve waste management by </a:t>
            </a:r>
            <a:r>
              <a:rPr lang="en-GB" sz="1200" noProof="0" dirty="0">
                <a:solidFill>
                  <a:srgbClr val="007ABF"/>
                </a:solidFill>
                <a:latin typeface="Arial" panose="020B0604020202020204" pitchFamily="34" charset="0"/>
                <a:cs typeface="Arial" panose="020B0604020202020204" pitchFamily="34" charset="0"/>
              </a:rPr>
              <a:t>including informal </a:t>
            </a:r>
            <a:r>
              <a:rPr lang="en-GB" sz="1200" noProof="0" dirty="0">
                <a:latin typeface="Arial" panose="020B0604020202020204" pitchFamily="34" charset="0"/>
                <a:cs typeface="Arial" panose="020B0604020202020204" pitchFamily="34" charset="0"/>
              </a:rPr>
              <a:t>waste efforts? </a:t>
            </a:r>
            <a:r>
              <a:rPr lang="en-GB" sz="1200" noProof="0" dirty="0">
                <a:latin typeface="Arial" panose="020B0604020202020204" pitchFamily="34" charset="0"/>
                <a:cs typeface="Arial" panose="020B0604020202020204" pitchFamily="34" charset="0"/>
                <a:sym typeface="Wingdings" pitchFamily="2" charset="2"/>
              </a:rPr>
              <a:t> build more inclusive waste management systems that reduce plastic waste leakage and improve recovery and recycling rates as part of a larger circular economy approach</a:t>
            </a: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r>
              <a:rPr lang="en-GB" sz="1200" noProof="0" dirty="0">
                <a:latin typeface="Arial" panose="020B0604020202020204" pitchFamily="34" charset="0"/>
                <a:cs typeface="Arial" panose="020B0604020202020204" pitchFamily="34" charset="0"/>
                <a:sym typeface="Wingdings" pitchFamily="2" charset="2"/>
              </a:rPr>
              <a:t>Build multi-stakeholder partnerships</a:t>
            </a:r>
          </a:p>
          <a:p>
            <a:pPr marL="571500" indent="-571500" defTabSz="1828800">
              <a:lnSpc>
                <a:spcPct val="150000"/>
              </a:lnSpc>
              <a:spcBef>
                <a:spcPts val="500"/>
              </a:spcBef>
              <a:buClr>
                <a:srgbClr val="3985C3"/>
              </a:buClr>
              <a:buFont typeface="Arial"/>
              <a:defRPr sz="6000">
                <a:latin typeface="Abadi MT Condensed Light"/>
                <a:ea typeface="Abadi MT Condensed Light"/>
                <a:cs typeface="Abadi MT Condensed Light"/>
                <a:sym typeface="Abadi MT Condensed Light"/>
              </a:defRPr>
            </a:pPr>
            <a:endParaRPr lang="en-GB" noProof="0" dirty="0"/>
          </a:p>
          <a:p>
            <a:pPr>
              <a:defRPr sz="1200">
                <a:latin typeface="Helvetica Neue Medium"/>
                <a:ea typeface="Helvetica Neue Medium"/>
                <a:cs typeface="Helvetica Neue Medium"/>
                <a:sym typeface="Helvetica Neue Medium"/>
              </a:defRPr>
            </a:pPr>
            <a:endParaRPr lang="en-GB" noProof="0" dirty="0"/>
          </a:p>
          <a:p>
            <a:pPr>
              <a:defRPr sz="1200">
                <a:latin typeface="Helvetica Neue Medium"/>
                <a:ea typeface="Helvetica Neue Medium"/>
                <a:cs typeface="Helvetica Neue Medium"/>
                <a:sym typeface="Helvetica Neue Medium"/>
              </a:defRPr>
            </a:pPr>
            <a:endParaRPr lang="en-GB" noProof="0" dirty="0"/>
          </a:p>
          <a:p>
            <a:pPr defTabSz="914400">
              <a:lnSpc>
                <a:spcPct val="100000"/>
              </a:lnSpc>
              <a:defRPr sz="1200">
                <a:latin typeface="Helvetica Neue Medium"/>
                <a:ea typeface="Helvetica Neue Medium"/>
                <a:cs typeface="Helvetica Neue Medium"/>
                <a:sym typeface="Helvetica Neue Medium"/>
              </a:defRPr>
            </a:pPr>
            <a:endParaRPr lang="en-GB" noProof="0" dirty="0">
              <a:latin typeface="Calibri"/>
              <a:ea typeface="Calibri"/>
              <a:cs typeface="Calibri"/>
              <a:sym typeface="Calibri"/>
            </a:endParaRPr>
          </a:p>
        </p:txBody>
      </p:sp>
    </p:spTree>
    <p:extLst>
      <p:ext uri="{BB962C8B-B14F-4D97-AF65-F5344CB8AC3E}">
        <p14:creationId xmlns:p14="http://schemas.microsoft.com/office/powerpoint/2010/main" val="1985120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164482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363237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80273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605704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952905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3404205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4084223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4027681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215312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3409026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815847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endParaRPr lang="en-US" sz="1200" dirty="0">
              <a:effectLst/>
              <a:latin typeface="+mn-lt"/>
              <a:ea typeface="+mn-ea"/>
              <a:cs typeface="+mn-cs"/>
              <a:sym typeface="Helvetica Neue"/>
            </a:endParaRPr>
          </a:p>
        </p:txBody>
      </p:sp>
    </p:spTree>
    <p:extLst>
      <p:ext uri="{BB962C8B-B14F-4D97-AF65-F5344CB8AC3E}">
        <p14:creationId xmlns:p14="http://schemas.microsoft.com/office/powerpoint/2010/main" val="2679904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endParaRPr lang="en-US" sz="1200" dirty="0">
              <a:effectLst/>
              <a:latin typeface="+mn-lt"/>
              <a:ea typeface="+mn-ea"/>
              <a:cs typeface="+mn-cs"/>
              <a:sym typeface="Helvetica Neue"/>
            </a:endParaRPr>
          </a:p>
        </p:txBody>
      </p:sp>
    </p:spTree>
    <p:extLst>
      <p:ext uri="{BB962C8B-B14F-4D97-AF65-F5344CB8AC3E}">
        <p14:creationId xmlns:p14="http://schemas.microsoft.com/office/powerpoint/2010/main" val="4184664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endParaRPr lang="en-US" sz="1200" dirty="0">
              <a:effectLst/>
              <a:latin typeface="+mn-lt"/>
              <a:ea typeface="+mn-ea"/>
              <a:cs typeface="+mn-cs"/>
              <a:sym typeface="Helvetica Neue"/>
            </a:endParaRPr>
          </a:p>
        </p:txBody>
      </p:sp>
    </p:spTree>
    <p:extLst>
      <p:ext uri="{BB962C8B-B14F-4D97-AF65-F5344CB8AC3E}">
        <p14:creationId xmlns:p14="http://schemas.microsoft.com/office/powerpoint/2010/main" val="76551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3891895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endParaRPr>
              <a:latin typeface="Calibri"/>
              <a:ea typeface="Calibri"/>
              <a:cs typeface="Calibri"/>
              <a:sym typeface="Calibri"/>
            </a:endParaRPr>
          </a:p>
        </p:txBody>
      </p:sp>
    </p:spTree>
    <p:extLst>
      <p:ext uri="{BB962C8B-B14F-4D97-AF65-F5344CB8AC3E}">
        <p14:creationId xmlns:p14="http://schemas.microsoft.com/office/powerpoint/2010/main" val="141632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52351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10405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375727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236116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161415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Interdisciplinary work to support governments to achieve SDGs: economic, environmental, social</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r>
              <a:rPr lang="en-GB" noProof="0">
                <a:latin typeface="Calibri"/>
                <a:ea typeface="Calibri"/>
                <a:cs typeface="Calibri"/>
                <a:sym typeface="Calibri"/>
              </a:rPr>
              <a:t>Leaving no one behind – inclusive approaches to regional challenges, build partnerships, coordinate, connect with larger policy frameworks</a:t>
            </a: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a:p>
            <a:pPr defTabSz="914400">
              <a:lnSpc>
                <a:spcPct val="100000"/>
              </a:lnSpc>
              <a:defRPr sz="1200">
                <a:latin typeface="Helvetica Neue Medium"/>
                <a:ea typeface="Helvetica Neue Medium"/>
                <a:cs typeface="Helvetica Neue Medium"/>
                <a:sym typeface="Helvetica Neue Medium"/>
              </a:defRPr>
            </a:pPr>
            <a:endParaRPr lang="en-GB" noProof="0">
              <a:latin typeface="Calibri"/>
              <a:ea typeface="Calibri"/>
              <a:cs typeface="Calibri"/>
              <a:sym typeface="Calibri"/>
            </a:endParaRPr>
          </a:p>
        </p:txBody>
      </p:sp>
    </p:spTree>
    <p:extLst>
      <p:ext uri="{BB962C8B-B14F-4D97-AF65-F5344CB8AC3E}">
        <p14:creationId xmlns:p14="http://schemas.microsoft.com/office/powerpoint/2010/main" val="61622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 name="Titeltext"/>
          <p:cNvSpPr txBox="1">
            <a:spLocks noGrp="1"/>
          </p:cNvSpPr>
          <p:nvPr>
            <p:ph type="title"/>
          </p:nvPr>
        </p:nvSpPr>
        <p:spPr>
          <a:prstGeom prst="rect">
            <a:avLst/>
          </a:prstGeom>
        </p:spPr>
        <p:txBody>
          <a:bodyPr/>
          <a:lstStyle/>
          <a:p>
            <a:r>
              <a:t>Titeltext</a:t>
            </a:r>
          </a:p>
        </p:txBody>
      </p:sp>
      <p:sp>
        <p:nvSpPr>
          <p:cNvPr id="1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0" name="Foliennumm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877427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64" name="Titeltext"/>
          <p:cNvSpPr txBox="1">
            <a:spLocks noGrp="1"/>
          </p:cNvSpPr>
          <p:nvPr>
            <p:ph type="title"/>
          </p:nvPr>
        </p:nvSpPr>
        <p:spPr>
          <a:prstGeom prst="rect">
            <a:avLst/>
          </a:prstGeom>
        </p:spPr>
        <p:txBody>
          <a:bodyPr/>
          <a:lstStyle>
            <a:lvl1pPr>
              <a:defRPr>
                <a:latin typeface="Helvetica Neue Medium"/>
                <a:ea typeface="Helvetica Neue Medium"/>
                <a:cs typeface="Helvetica Neue Medium"/>
                <a:sym typeface="Helvetica Neue Medium"/>
              </a:defRPr>
            </a:lvl1pPr>
          </a:lstStyle>
          <a:p>
            <a:r>
              <a:t>Titeltext</a:t>
            </a:r>
          </a:p>
        </p:txBody>
      </p:sp>
      <p:sp>
        <p:nvSpPr>
          <p:cNvPr id="65" name="Foliennummer"/>
          <p:cNvSpPr txBox="1">
            <a:spLocks noGrp="1"/>
          </p:cNvSpPr>
          <p:nvPr>
            <p:ph type="sldNum" sz="quarter" idx="2"/>
          </p:nvPr>
        </p:nvSpPr>
        <p:spPr>
          <a:xfrm>
            <a:off x="5979516" y="6540500"/>
            <a:ext cx="296556" cy="287258"/>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824579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2" name="Image"/>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73" name="Titeltext"/>
          <p:cNvSpPr txBox="1">
            <a:spLocks noGrp="1"/>
          </p:cNvSpPr>
          <p:nvPr>
            <p:ph type="title"/>
          </p:nvPr>
        </p:nvSpPr>
        <p:spPr>
          <a:prstGeom prst="rect">
            <a:avLst/>
          </a:prstGeom>
        </p:spPr>
        <p:txBody>
          <a:bodyPr/>
          <a:lstStyle>
            <a:lvl1pPr>
              <a:defRPr>
                <a:latin typeface="Helvetica Neue Medium"/>
                <a:ea typeface="Helvetica Neue Medium"/>
                <a:cs typeface="Helvetica Neue Medium"/>
                <a:sym typeface="Helvetica Neue Medium"/>
              </a:defRPr>
            </a:lvl1pPr>
          </a:lstStyle>
          <a:p>
            <a:r>
              <a:t>Titeltext</a:t>
            </a:r>
          </a:p>
        </p:txBody>
      </p:sp>
      <p:sp>
        <p:nvSpPr>
          <p:cNvPr id="74" name="Textebene 1…"/>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atin typeface="+mn-lt"/>
                <a:ea typeface="+mn-ea"/>
                <a:cs typeface="+mn-cs"/>
                <a:sym typeface="Helvetica Neue"/>
              </a:defRPr>
            </a:lvl1pPr>
            <a:lvl2pPr marL="558800" indent="-279400">
              <a:spcBef>
                <a:spcPts val="2250"/>
              </a:spcBef>
              <a:defRPr sz="1900">
                <a:latin typeface="+mn-lt"/>
                <a:ea typeface="+mn-ea"/>
                <a:cs typeface="+mn-cs"/>
                <a:sym typeface="Helvetica Neue"/>
              </a:defRPr>
            </a:lvl2pPr>
            <a:lvl3pPr marL="838200" indent="-279400">
              <a:spcBef>
                <a:spcPts val="2250"/>
              </a:spcBef>
              <a:defRPr sz="1900">
                <a:latin typeface="+mn-lt"/>
                <a:ea typeface="+mn-ea"/>
                <a:cs typeface="+mn-cs"/>
                <a:sym typeface="Helvetica Neue"/>
              </a:defRPr>
            </a:lvl3pPr>
            <a:lvl4pPr marL="1117600" indent="-279400">
              <a:spcBef>
                <a:spcPts val="2250"/>
              </a:spcBef>
              <a:defRPr sz="1900">
                <a:latin typeface="+mn-lt"/>
                <a:ea typeface="+mn-ea"/>
                <a:cs typeface="+mn-cs"/>
                <a:sym typeface="Helvetica Neue"/>
              </a:defRPr>
            </a:lvl4pPr>
            <a:lvl5pPr marL="1397000" indent="-279400">
              <a:spcBef>
                <a:spcPts val="2250"/>
              </a:spcBef>
              <a:defRPr sz="1900">
                <a:latin typeface="+mn-lt"/>
                <a:ea typeface="+mn-ea"/>
                <a:cs typeface="+mn-cs"/>
                <a:sym typeface="Helvetica Neue"/>
              </a:defRPr>
            </a:lvl5pPr>
          </a:lstStyle>
          <a:p>
            <a:r>
              <a:t>Textebene 1</a:t>
            </a:r>
          </a:p>
          <a:p>
            <a:pPr lvl="1"/>
            <a:r>
              <a:t>Textebene 2</a:t>
            </a:r>
          </a:p>
          <a:p>
            <a:pPr lvl="2"/>
            <a:r>
              <a:t>Textebene 3</a:t>
            </a:r>
          </a:p>
          <a:p>
            <a:pPr lvl="3"/>
            <a:r>
              <a:t>Textebene 4</a:t>
            </a:r>
          </a:p>
          <a:p>
            <a:pPr lvl="4"/>
            <a:r>
              <a:t>Textebene 5</a:t>
            </a:r>
          </a:p>
        </p:txBody>
      </p:sp>
      <p:sp>
        <p:nvSpPr>
          <p:cNvPr id="75" name="Foliennummer"/>
          <p:cNvSpPr txBox="1">
            <a:spLocks noGrp="1"/>
          </p:cNvSpPr>
          <p:nvPr>
            <p:ph type="sldNum" sz="quarter" idx="2"/>
          </p:nvPr>
        </p:nvSpPr>
        <p:spPr>
          <a:xfrm>
            <a:off x="5979516" y="6540500"/>
            <a:ext cx="296556" cy="287258"/>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51817033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2" name="Textebene 1…"/>
          <p:cNvSpPr txBox="1">
            <a:spLocks noGrp="1"/>
          </p:cNvSpPr>
          <p:nvPr>
            <p:ph type="body" idx="1"/>
          </p:nvPr>
        </p:nvSpPr>
        <p:spPr>
          <a:xfrm>
            <a:off x="844550" y="889000"/>
            <a:ext cx="10502900" cy="5080000"/>
          </a:xfrm>
          <a:prstGeom prst="rect">
            <a:avLst/>
          </a:prstGeom>
        </p:spPr>
        <p:txBody>
          <a:bodyPr/>
          <a:lstStyle>
            <a:lvl1pPr>
              <a:defRPr sz="2400">
                <a:latin typeface="+mn-lt"/>
                <a:ea typeface="+mn-ea"/>
                <a:cs typeface="+mn-cs"/>
                <a:sym typeface="Helvetica Neue"/>
              </a:defRPr>
            </a:lvl1pPr>
            <a:lvl2pPr>
              <a:defRPr sz="2400">
                <a:latin typeface="+mn-lt"/>
                <a:ea typeface="+mn-ea"/>
                <a:cs typeface="+mn-cs"/>
                <a:sym typeface="Helvetica Neue"/>
              </a:defRPr>
            </a:lvl2pPr>
            <a:lvl3pPr>
              <a:defRPr sz="2400">
                <a:latin typeface="+mn-lt"/>
                <a:ea typeface="+mn-ea"/>
                <a:cs typeface="+mn-cs"/>
                <a:sym typeface="Helvetica Neue"/>
              </a:defRPr>
            </a:lvl3pPr>
            <a:lvl4pPr>
              <a:defRPr sz="2400">
                <a:latin typeface="+mn-lt"/>
                <a:ea typeface="+mn-ea"/>
                <a:cs typeface="+mn-cs"/>
                <a:sym typeface="Helvetica Neue"/>
              </a:defRPr>
            </a:lvl4pPr>
            <a:lvl5pPr>
              <a:defRPr sz="2400">
                <a:latin typeface="+mn-lt"/>
                <a:ea typeface="+mn-ea"/>
                <a:cs typeface="+mn-cs"/>
                <a:sym typeface="Helvetica Neue"/>
              </a:defRPr>
            </a:lvl5pPr>
          </a:lstStyle>
          <a:p>
            <a:r>
              <a:t>Textebene 1</a:t>
            </a:r>
          </a:p>
          <a:p>
            <a:pPr lvl="1"/>
            <a:r>
              <a:t>Textebene 2</a:t>
            </a:r>
          </a:p>
          <a:p>
            <a:pPr lvl="2"/>
            <a:r>
              <a:t>Textebene 3</a:t>
            </a:r>
          </a:p>
          <a:p>
            <a:pPr lvl="3"/>
            <a:r>
              <a:t>Textebene 4</a:t>
            </a:r>
          </a:p>
          <a:p>
            <a:pPr lvl="4"/>
            <a:r>
              <a:t>Textebene 5</a:t>
            </a:r>
          </a:p>
        </p:txBody>
      </p:sp>
      <p:sp>
        <p:nvSpPr>
          <p:cNvPr id="83" name="Foliennummer"/>
          <p:cNvSpPr txBox="1">
            <a:spLocks noGrp="1"/>
          </p:cNvSpPr>
          <p:nvPr>
            <p:ph type="sldNum" sz="quarter" idx="2"/>
          </p:nvPr>
        </p:nvSpPr>
        <p:spPr>
          <a:xfrm>
            <a:off x="5979516" y="6540500"/>
            <a:ext cx="296556" cy="287258"/>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146474969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0" name="Image"/>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91" name="Image"/>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92" name="Image"/>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93" name="Foliennummer"/>
          <p:cNvSpPr txBox="1">
            <a:spLocks noGrp="1"/>
          </p:cNvSpPr>
          <p:nvPr>
            <p:ph type="sldNum" sz="quarter" idx="2"/>
          </p:nvPr>
        </p:nvSpPr>
        <p:spPr>
          <a:xfrm>
            <a:off x="5979516" y="6540500"/>
            <a:ext cx="296556" cy="287258"/>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38146045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0" name="Textebene 1…"/>
          <p:cNvSpPr txBox="1">
            <a:spLocks noGrp="1"/>
          </p:cNvSpPr>
          <p:nvPr>
            <p:ph type="body" sz="quarter" idx="1"/>
          </p:nvPr>
        </p:nvSpPr>
        <p:spPr>
          <a:xfrm>
            <a:off x="1193800" y="4476750"/>
            <a:ext cx="9810750" cy="292761"/>
          </a:xfrm>
          <a:prstGeom prst="rect">
            <a:avLst/>
          </a:prstGeom>
        </p:spPr>
        <p:txBody>
          <a:bodyPr anchor="t"/>
          <a:lstStyle>
            <a:lvl1pPr marL="0" indent="0" algn="ctr">
              <a:spcBef>
                <a:spcPts val="0"/>
              </a:spcBef>
              <a:buSzTx/>
              <a:buNone/>
              <a:defRPr sz="1600" i="1">
                <a:latin typeface="+mn-lt"/>
                <a:ea typeface="+mn-ea"/>
                <a:cs typeface="+mn-cs"/>
                <a:sym typeface="Helvetica Neue"/>
              </a:defRPr>
            </a:lvl1pPr>
            <a:lvl2pPr marL="512885" indent="-195385" algn="ctr">
              <a:spcBef>
                <a:spcPts val="0"/>
              </a:spcBef>
              <a:defRPr sz="1600" i="1">
                <a:latin typeface="+mn-lt"/>
                <a:ea typeface="+mn-ea"/>
                <a:cs typeface="+mn-cs"/>
                <a:sym typeface="Helvetica Neue"/>
              </a:defRPr>
            </a:lvl2pPr>
            <a:lvl3pPr marL="830385" indent="-195385" algn="ctr">
              <a:spcBef>
                <a:spcPts val="0"/>
              </a:spcBef>
              <a:defRPr sz="1600" i="1">
                <a:latin typeface="+mn-lt"/>
                <a:ea typeface="+mn-ea"/>
                <a:cs typeface="+mn-cs"/>
                <a:sym typeface="Helvetica Neue"/>
              </a:defRPr>
            </a:lvl3pPr>
            <a:lvl4pPr marL="1147885" indent="-195385" algn="ctr">
              <a:spcBef>
                <a:spcPts val="0"/>
              </a:spcBef>
              <a:defRPr sz="1600" i="1">
                <a:latin typeface="+mn-lt"/>
                <a:ea typeface="+mn-ea"/>
                <a:cs typeface="+mn-cs"/>
                <a:sym typeface="Helvetica Neue"/>
              </a:defRPr>
            </a:lvl4pPr>
            <a:lvl5pPr marL="1465385" indent="-195385" algn="ctr">
              <a:spcBef>
                <a:spcPts val="0"/>
              </a:spcBef>
              <a:defRPr sz="1600" i="1">
                <a:latin typeface="+mn-lt"/>
                <a:ea typeface="+mn-ea"/>
                <a:cs typeface="+mn-cs"/>
                <a:sym typeface="Helvetica Neue"/>
              </a:defRPr>
            </a:lvl5pPr>
          </a:lstStyle>
          <a:p>
            <a:r>
              <a:t>Textebene 1</a:t>
            </a:r>
          </a:p>
          <a:p>
            <a:pPr lvl="1"/>
            <a:r>
              <a:t>Textebene 2</a:t>
            </a:r>
          </a:p>
          <a:p>
            <a:pPr lvl="2"/>
            <a:r>
              <a:t>Textebene 3</a:t>
            </a:r>
          </a:p>
          <a:p>
            <a:pPr lvl="3"/>
            <a:r>
              <a:t>Textebene 4</a:t>
            </a:r>
          </a:p>
          <a:p>
            <a:pPr lvl="4"/>
            <a:r>
              <a:t>Textebene 5</a:t>
            </a:r>
          </a:p>
        </p:txBody>
      </p:sp>
      <p:sp>
        <p:nvSpPr>
          <p:cNvPr id="101" name="“Type a quote here.”"/>
          <p:cNvSpPr txBox="1">
            <a:spLocks noGrp="1"/>
          </p:cNvSpPr>
          <p:nvPr>
            <p:ph type="body" sz="quarter" idx="13"/>
          </p:nvPr>
        </p:nvSpPr>
        <p:spPr>
          <a:xfrm>
            <a:off x="1193800" y="3038475"/>
            <a:ext cx="9810750" cy="412750"/>
          </a:xfrm>
          <a:prstGeom prst="rect">
            <a:avLst/>
          </a:prstGeom>
        </p:spPr>
        <p:txBody>
          <a:bodyPr/>
          <a:lstStyle>
            <a:lvl1pPr marL="0" indent="0" algn="ctr">
              <a:spcBef>
                <a:spcPts val="0"/>
              </a:spcBef>
              <a:buSzTx/>
              <a:buNone/>
              <a:defRPr sz="4800">
                <a:latin typeface="Helvetica Neue Medium"/>
                <a:sym typeface="Helvetica Neue Medium"/>
              </a:defRPr>
            </a:lvl1pPr>
          </a:lstStyle>
          <a:p>
            <a:pPr marL="0" indent="0" algn="ctr">
              <a:spcBef>
                <a:spcPts val="0"/>
              </a:spcBef>
              <a:buSzTx/>
              <a:buNone/>
              <a:defRPr sz="4800">
                <a:latin typeface="Helvetica Neue Medium"/>
                <a:ea typeface="Helvetica Neue Medium"/>
                <a:cs typeface="Helvetica Neue Medium"/>
                <a:sym typeface="Helvetica Neue Medium"/>
              </a:defRPr>
            </a:pPr>
            <a:endParaRPr/>
          </a:p>
        </p:txBody>
      </p:sp>
      <p:sp>
        <p:nvSpPr>
          <p:cNvPr id="102" name="Foliennummer"/>
          <p:cNvSpPr txBox="1">
            <a:spLocks noGrp="1"/>
          </p:cNvSpPr>
          <p:nvPr>
            <p:ph type="sldNum" sz="quarter" idx="2"/>
          </p:nvPr>
        </p:nvSpPr>
        <p:spPr>
          <a:xfrm>
            <a:off x="5979516" y="6540500"/>
            <a:ext cx="296556" cy="287258"/>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151793362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9"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10" name="Foliennummer"/>
          <p:cNvSpPr txBox="1">
            <a:spLocks noGrp="1"/>
          </p:cNvSpPr>
          <p:nvPr>
            <p:ph type="sldNum" sz="quarter" idx="2"/>
          </p:nvPr>
        </p:nvSpPr>
        <p:spPr>
          <a:xfrm>
            <a:off x="5979516" y="6540500"/>
            <a:ext cx="296556" cy="287258"/>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317357748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7" name="Foliennummer"/>
          <p:cNvSpPr txBox="1">
            <a:spLocks noGrp="1"/>
          </p:cNvSpPr>
          <p:nvPr>
            <p:ph type="sldNum" sz="quarter" idx="2"/>
          </p:nvPr>
        </p:nvSpPr>
        <p:spPr>
          <a:xfrm>
            <a:off x="5979516" y="6540500"/>
            <a:ext cx="296556" cy="287258"/>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155599841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Titeltext</a:t>
            </a:r>
          </a:p>
        </p:txBody>
      </p:sp>
      <p:sp>
        <p:nvSpPr>
          <p:cNvPr id="3" name="Textebene 1…"/>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Textebene 1</a:t>
            </a:r>
          </a:p>
          <a:p>
            <a:pPr lvl="1"/>
            <a:r>
              <a:t>Textebene 2</a:t>
            </a:r>
          </a:p>
          <a:p>
            <a:pPr lvl="2"/>
            <a:r>
              <a:t>Textebene 3</a:t>
            </a:r>
          </a:p>
          <a:p>
            <a:pPr lvl="3"/>
            <a:r>
              <a:t>Textebene 4</a:t>
            </a:r>
          </a:p>
          <a:p>
            <a:pPr lvl="4"/>
            <a:r>
              <a:t>Textebene 5</a:t>
            </a:r>
          </a:p>
        </p:txBody>
      </p:sp>
      <p:pic>
        <p:nvPicPr>
          <p:cNvPr id="4" name="Picture 6" descr="Picture 6"/>
          <p:cNvPicPr>
            <a:picLocks noChangeAspect="1"/>
          </p:cNvPicPr>
          <p:nvPr userDrawn="1"/>
        </p:nvPicPr>
        <p:blipFill>
          <a:blip r:embed="rId10"/>
          <a:stretch>
            <a:fillRect/>
          </a:stretch>
        </p:blipFill>
        <p:spPr>
          <a:xfrm>
            <a:off x="8920283" y="173848"/>
            <a:ext cx="2427168" cy="1009389"/>
          </a:xfrm>
          <a:prstGeom prst="rect">
            <a:avLst/>
          </a:prstGeom>
          <a:ln w="12700">
            <a:miter lim="400000"/>
          </a:ln>
        </p:spPr>
      </p:pic>
      <p:grpSp>
        <p:nvGrpSpPr>
          <p:cNvPr id="12" name="Group 11">
            <a:extLst>
              <a:ext uri="{FF2B5EF4-FFF2-40B4-BE49-F238E27FC236}">
                <a16:creationId xmlns:a16="http://schemas.microsoft.com/office/drawing/2014/main" id="{26549AF5-94AE-8E46-AEE7-EFA9D33D8EBA}"/>
              </a:ext>
            </a:extLst>
          </p:cNvPr>
          <p:cNvGrpSpPr/>
          <p:nvPr userDrawn="1"/>
        </p:nvGrpSpPr>
        <p:grpSpPr>
          <a:xfrm>
            <a:off x="-1" y="5634115"/>
            <a:ext cx="12192002" cy="1223886"/>
            <a:chOff x="-1" y="11268229"/>
            <a:chExt cx="24384004" cy="2447772"/>
          </a:xfrm>
        </p:grpSpPr>
        <p:grpSp>
          <p:nvGrpSpPr>
            <p:cNvPr id="8" name="Group"/>
            <p:cNvGrpSpPr/>
            <p:nvPr/>
          </p:nvGrpSpPr>
          <p:grpSpPr>
            <a:xfrm>
              <a:off x="-1" y="12554494"/>
              <a:ext cx="24384002" cy="326582"/>
              <a:chOff x="0" y="0"/>
              <a:chExt cx="24384000" cy="326580"/>
            </a:xfrm>
          </p:grpSpPr>
          <p:pic>
            <p:nvPicPr>
              <p:cNvPr id="5" name="Untitled-2.png" descr="Untitled-2.png"/>
              <p:cNvPicPr>
                <a:picLocks noChangeAspect="1"/>
              </p:cNvPicPr>
              <p:nvPr/>
            </p:nvPicPr>
            <p:blipFill>
              <a:blip r:embed="rId11"/>
              <a:stretch>
                <a:fillRect/>
              </a:stretch>
            </p:blipFill>
            <p:spPr>
              <a:xfrm>
                <a:off x="-1" y="0"/>
                <a:ext cx="10383653" cy="326581"/>
              </a:xfrm>
              <a:prstGeom prst="rect">
                <a:avLst/>
              </a:prstGeom>
              <a:ln w="12700" cap="flat">
                <a:noFill/>
                <a:miter lim="400000"/>
              </a:ln>
              <a:effectLst/>
            </p:spPr>
          </p:pic>
          <p:pic>
            <p:nvPicPr>
              <p:cNvPr id="6" name="Untitled-2.png" descr="Untitled-2.png"/>
              <p:cNvPicPr>
                <a:picLocks noChangeAspect="1"/>
              </p:cNvPicPr>
              <p:nvPr/>
            </p:nvPicPr>
            <p:blipFill>
              <a:blip r:embed="rId11"/>
              <a:stretch>
                <a:fillRect/>
              </a:stretch>
            </p:blipFill>
            <p:spPr>
              <a:xfrm>
                <a:off x="10383649" y="0"/>
                <a:ext cx="10383654" cy="326581"/>
              </a:xfrm>
              <a:prstGeom prst="rect">
                <a:avLst/>
              </a:prstGeom>
              <a:ln w="12700" cap="flat">
                <a:noFill/>
                <a:miter lim="400000"/>
              </a:ln>
              <a:effectLst/>
            </p:spPr>
          </p:pic>
          <p:pic>
            <p:nvPicPr>
              <p:cNvPr id="7" name="Untitled-2.png" descr="Untitled-2.png"/>
              <p:cNvPicPr>
                <a:picLocks noChangeAspect="1"/>
              </p:cNvPicPr>
              <p:nvPr/>
            </p:nvPicPr>
            <p:blipFill>
              <a:blip r:embed="rId11"/>
              <a:srcRect r="65169"/>
              <a:stretch>
                <a:fillRect/>
              </a:stretch>
            </p:blipFill>
            <p:spPr>
              <a:xfrm>
                <a:off x="20767301" y="0"/>
                <a:ext cx="3616700" cy="326581"/>
              </a:xfrm>
              <a:prstGeom prst="rect">
                <a:avLst/>
              </a:prstGeom>
              <a:ln w="12700" cap="flat">
                <a:noFill/>
                <a:miter lim="400000"/>
              </a:ln>
              <a:effectLst/>
            </p:spPr>
          </p:pic>
        </p:grpSp>
        <p:sp>
          <p:nvSpPr>
            <p:cNvPr id="9" name="Rectangle"/>
            <p:cNvSpPr/>
            <p:nvPr/>
          </p:nvSpPr>
          <p:spPr>
            <a:xfrm>
              <a:off x="-1" y="12717784"/>
              <a:ext cx="24384004" cy="998217"/>
            </a:xfrm>
            <a:prstGeom prst="rect">
              <a:avLst/>
            </a:prstGeom>
            <a:solidFill>
              <a:srgbClr val="1F4962"/>
            </a:solidFill>
            <a:ln w="12700">
              <a:miter lim="400000"/>
            </a:ln>
          </p:spPr>
          <p:txBody>
            <a:bodyPr lIns="0" tIns="0" rIns="0" bIns="0" anchor="ctr"/>
            <a:lstStyle/>
            <a:p>
              <a:pPr>
                <a:defRPr sz="3200">
                  <a:solidFill>
                    <a:srgbClr val="FFFFFF"/>
                  </a:solidFill>
                  <a:latin typeface="Arial Nova Light"/>
                  <a:ea typeface="Arial Nova Light"/>
                  <a:cs typeface="Arial Nova Light"/>
                  <a:sym typeface="Arial Nova Light"/>
                </a:defRPr>
              </a:pPr>
              <a:endParaRPr sz="1600"/>
            </a:p>
          </p:txBody>
        </p:sp>
        <p:pic>
          <p:nvPicPr>
            <p:cNvPr id="10" name="Untitled-1.png" descr="Untitled-1.png"/>
            <p:cNvPicPr>
              <a:picLocks noChangeAspect="1"/>
            </p:cNvPicPr>
            <p:nvPr/>
          </p:nvPicPr>
          <p:blipFill>
            <a:blip r:embed="rId12"/>
            <a:stretch>
              <a:fillRect/>
            </a:stretch>
          </p:blipFill>
          <p:spPr>
            <a:xfrm rot="1420342">
              <a:off x="17845366" y="11268229"/>
              <a:ext cx="1331733" cy="2272079"/>
            </a:xfrm>
            <a:prstGeom prst="rect">
              <a:avLst/>
            </a:prstGeom>
            <a:ln w="12700">
              <a:miter lim="400000"/>
            </a:ln>
          </p:spPr>
        </p:pic>
      </p:grpSp>
      <p:sp>
        <p:nvSpPr>
          <p:cNvPr id="11" name="Foliennummer"/>
          <p:cNvSpPr txBox="1">
            <a:spLocks noGrp="1"/>
          </p:cNvSpPr>
          <p:nvPr>
            <p:ph type="sldNum" sz="quarter" idx="2"/>
          </p:nvPr>
        </p:nvSpPr>
        <p:spPr>
          <a:xfrm>
            <a:off x="5979492" y="6540500"/>
            <a:ext cx="296556" cy="287258"/>
          </a:xfrm>
          <a:prstGeom prst="rect">
            <a:avLst/>
          </a:prstGeom>
          <a:ln w="12700">
            <a:miter lim="400000"/>
          </a:ln>
        </p:spPr>
        <p:txBody>
          <a:bodyPr wrap="none" lIns="50800" tIns="50800" rIns="50800" bIns="50800">
            <a:spAutoFit/>
          </a:bodyPr>
          <a:lstStyle>
            <a:lvl1pPr>
              <a:defRPr sz="1200">
                <a:latin typeface="Arial Nova Light"/>
                <a:ea typeface="Arial Nova Light"/>
                <a:cs typeface="Arial Nova Light"/>
                <a:sym typeface="Arial Nova Light"/>
              </a:defRPr>
            </a:lvl1pPr>
          </a:lstStyle>
          <a:p>
            <a:fld id="{86CB4B4D-7CA3-9044-876B-883B54F8677D}" type="slidenum">
              <a:rPr/>
              <a:t>‹#›</a:t>
            </a:fld>
            <a:endParaRPr/>
          </a:p>
        </p:txBody>
      </p:sp>
    </p:spTree>
    <p:extLst>
      <p:ext uri="{BB962C8B-B14F-4D97-AF65-F5344CB8AC3E}">
        <p14:creationId xmlns:p14="http://schemas.microsoft.com/office/powerpoint/2010/main" val="2959391025"/>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8" r:id="rId5"/>
    <p:sldLayoutId id="2147483669" r:id="rId6"/>
    <p:sldLayoutId id="2147483670" r:id="rId7"/>
    <p:sldLayoutId id="2147483671" r:id="rId8"/>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Arial Nova Light"/>
          <a:ea typeface="Arial Nova Light"/>
          <a:cs typeface="Arial Nova Light"/>
          <a:sym typeface="Arial Nova Light"/>
        </a:defRPr>
      </a:lvl9pPr>
    </p:titleStyle>
    <p:bodyStyle>
      <a:lvl1pPr marL="3175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1pPr>
      <a:lvl2pPr marL="6350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2pPr>
      <a:lvl3pPr marL="9525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3pPr>
      <a:lvl4pPr marL="12700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4pPr>
      <a:lvl5pPr marL="15875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5pPr>
      <a:lvl6pPr marL="19050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6pPr>
      <a:lvl7pPr marL="22225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7pPr>
      <a:lvl8pPr marL="25400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8pPr>
      <a:lvl9pPr marL="2857500" marR="0" indent="-317500" algn="l" defTabSz="412750" rtl="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Arial Nova Light"/>
          <a:ea typeface="Arial Nova Light"/>
          <a:cs typeface="Arial Nova Light"/>
          <a:sym typeface="Arial Nova Light"/>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1pPr>
      <a:lvl2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2pPr>
      <a:lvl3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3pPr>
      <a:lvl4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4pPr>
      <a:lvl5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5pPr>
      <a:lvl6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6pPr>
      <a:lvl7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7pPr>
      <a:lvl8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8pPr>
      <a:lvl9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Nov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4.emf"/><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p:cNvSpPr/>
          <p:nvPr/>
        </p:nvSpPr>
        <p:spPr>
          <a:xfrm>
            <a:off x="1887570" y="1828800"/>
            <a:ext cx="8416861" cy="2952000"/>
          </a:xfrm>
          <a:prstGeom prst="rect">
            <a:avLst/>
          </a:prstGeom>
          <a:solidFill>
            <a:srgbClr val="FFFFFF"/>
          </a:solidFill>
          <a:ln w="12700">
            <a:miter lim="400000"/>
          </a:ln>
          <a:effectLst>
            <a:outerShdw blurRad="127000" dist="12700" dir="5400000" rotWithShape="0">
              <a:srgbClr val="000000">
                <a:alpha val="75000"/>
              </a:srgbClr>
            </a:outerShdw>
          </a:effectLst>
        </p:spPr>
        <p:txBody>
          <a:bodyPr lIns="0" tIns="0" rIns="0" bIns="0" anchor="ctr"/>
          <a:lstStyle/>
          <a:p>
            <a:pPr algn="ctr" defTabSz="412750" hangingPunct="0">
              <a:defRPr sz="2900">
                <a:solidFill>
                  <a:srgbClr val="FFFFFF"/>
                </a:solidFill>
                <a:latin typeface="Segoe UI Semilight"/>
                <a:ea typeface="Segoe UI Semilight"/>
                <a:cs typeface="Segoe UI Semilight"/>
                <a:sym typeface="Segoe UI Semilight"/>
              </a:defRPr>
            </a:pPr>
            <a:endParaRPr lang="en-GB" sz="1450" kern="0">
              <a:solidFill>
                <a:srgbClr val="FFFFFF"/>
              </a:solidFill>
              <a:latin typeface="Arial" panose="020B0604020202020204" pitchFamily="34" charset="0"/>
              <a:cs typeface="Arial" panose="020B0604020202020204" pitchFamily="34" charset="0"/>
              <a:sym typeface="Segoe UI Semilight"/>
            </a:endParaRPr>
          </a:p>
        </p:txBody>
      </p:sp>
      <p:sp>
        <p:nvSpPr>
          <p:cNvPr id="128" name="Rectangle 13"/>
          <p:cNvSpPr/>
          <p:nvPr/>
        </p:nvSpPr>
        <p:spPr>
          <a:xfrm>
            <a:off x="2042165" y="1969061"/>
            <a:ext cx="8107670" cy="2661554"/>
          </a:xfrm>
          <a:prstGeom prst="rect">
            <a:avLst/>
          </a:prstGeom>
          <a:ln w="57150">
            <a:solidFill>
              <a:srgbClr val="007ABF"/>
            </a:solidFill>
          </a:ln>
        </p:spPr>
        <p:txBody>
          <a:bodyPr lIns="0" tIns="0" rIns="0" bIns="0" anchor="ctr"/>
          <a:lstStyle/>
          <a:p>
            <a:pPr algn="ctr" defTabSz="412750" hangingPunct="0">
              <a:defRPr sz="3200" b="1">
                <a:solidFill>
                  <a:srgbClr val="FFFFFF"/>
                </a:solidFill>
                <a:latin typeface="Segoe UI Semilight"/>
                <a:ea typeface="Segoe UI Semilight"/>
                <a:cs typeface="Segoe UI Semilight"/>
                <a:sym typeface="Segoe UI Semilight"/>
              </a:defRPr>
            </a:pPr>
            <a:endParaRPr lang="en-GB" sz="1600" b="1" kern="0">
              <a:solidFill>
                <a:srgbClr val="FFFFFF"/>
              </a:solidFill>
              <a:latin typeface="Arial" panose="020B0604020202020204" pitchFamily="34" charset="0"/>
              <a:cs typeface="Arial" panose="020B0604020202020204" pitchFamily="34" charset="0"/>
              <a:sym typeface="Segoe UI Semilight"/>
            </a:endParaRPr>
          </a:p>
        </p:txBody>
      </p:sp>
      <p:pic>
        <p:nvPicPr>
          <p:cNvPr id="129" name="Picture 2" descr="Picture 2"/>
          <p:cNvPicPr>
            <a:picLocks noChangeAspect="1"/>
          </p:cNvPicPr>
          <p:nvPr/>
        </p:nvPicPr>
        <p:blipFill>
          <a:blip r:embed="rId3"/>
          <a:stretch>
            <a:fillRect/>
          </a:stretch>
        </p:blipFill>
        <p:spPr>
          <a:xfrm>
            <a:off x="643511" y="200135"/>
            <a:ext cx="3540875" cy="1032148"/>
          </a:xfrm>
          <a:prstGeom prst="rect">
            <a:avLst/>
          </a:prstGeom>
          <a:ln w="12700">
            <a:miter lim="400000"/>
          </a:ln>
        </p:spPr>
      </p:pic>
      <p:sp>
        <p:nvSpPr>
          <p:cNvPr id="131" name="Rectangle 2"/>
          <p:cNvSpPr txBox="1"/>
          <p:nvPr/>
        </p:nvSpPr>
        <p:spPr>
          <a:xfrm>
            <a:off x="137783" y="4904802"/>
            <a:ext cx="11916431" cy="89313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spAutoFit/>
          </a:bodyPr>
          <a:lstStyle/>
          <a:p>
            <a:pPr algn="ctr" defTabSz="412750" hangingPunct="0">
              <a:lnSpc>
                <a:spcPct val="120000"/>
              </a:lnSpc>
              <a:spcBef>
                <a:spcPts val="150"/>
              </a:spcBef>
              <a:defRPr sz="7000">
                <a:latin typeface="Abadi MT Condensed Light"/>
                <a:ea typeface="Abadi MT Condensed Light"/>
                <a:cs typeface="Abadi MT Condensed Light"/>
                <a:sym typeface="Abadi MT Condensed Light"/>
              </a:defRPr>
            </a:pPr>
            <a:r>
              <a:rPr lang="en-GB" sz="2200" kern="0" dirty="0">
                <a:solidFill>
                  <a:srgbClr val="000000"/>
                </a:solidFill>
                <a:latin typeface="Arial" panose="020B0604020202020204" pitchFamily="34" charset="0"/>
                <a:cs typeface="Arial" panose="020B0604020202020204" pitchFamily="34" charset="0"/>
                <a:sym typeface="Abadi MT Condensed Light"/>
              </a:rPr>
              <a:t>Urban Metabolism Seminar</a:t>
            </a:r>
          </a:p>
          <a:p>
            <a:pPr algn="ctr" defTabSz="412750" hangingPunct="0">
              <a:lnSpc>
                <a:spcPct val="120000"/>
              </a:lnSpc>
              <a:spcBef>
                <a:spcPts val="150"/>
              </a:spcBef>
              <a:defRPr sz="7000">
                <a:latin typeface="Abadi MT Condensed Light"/>
                <a:ea typeface="Abadi MT Condensed Light"/>
                <a:cs typeface="Abadi MT Condensed Light"/>
                <a:sym typeface="Abadi MT Condensed Light"/>
              </a:defRPr>
            </a:pPr>
            <a:r>
              <a:rPr lang="en-GB" sz="2200" kern="0" dirty="0">
                <a:solidFill>
                  <a:srgbClr val="000000"/>
                </a:solidFill>
                <a:latin typeface="Arial" panose="020B0604020202020204" pitchFamily="34" charset="0"/>
                <a:cs typeface="Arial" panose="020B0604020202020204" pitchFamily="34" charset="0"/>
                <a:sym typeface="Abadi MT Condensed Light"/>
              </a:rPr>
              <a:t>06 July 2019, Beijing</a:t>
            </a:r>
          </a:p>
        </p:txBody>
      </p:sp>
      <p:sp>
        <p:nvSpPr>
          <p:cNvPr id="3" name="Rechteck 2">
            <a:extLst>
              <a:ext uri="{FF2B5EF4-FFF2-40B4-BE49-F238E27FC236}">
                <a16:creationId xmlns:a16="http://schemas.microsoft.com/office/drawing/2014/main" id="{72A0EF35-324B-7D4D-BEAC-FE94A9F60006}"/>
              </a:ext>
            </a:extLst>
          </p:cNvPr>
          <p:cNvSpPr/>
          <p:nvPr/>
        </p:nvSpPr>
        <p:spPr>
          <a:xfrm>
            <a:off x="2790485" y="3513402"/>
            <a:ext cx="6611028" cy="1015663"/>
          </a:xfrm>
          <a:prstGeom prst="rect">
            <a:avLst/>
          </a:prstGeom>
        </p:spPr>
        <p:txBody>
          <a:bodyPr wrap="square">
            <a:spAutoFit/>
          </a:bodyPr>
          <a:lstStyle/>
          <a:p>
            <a:pPr algn="ctr" defTabSz="412750" hangingPunct="0"/>
            <a:r>
              <a:rPr lang="en-GB" sz="3000" kern="0">
                <a:solidFill>
                  <a:srgbClr val="000000"/>
                </a:solidFill>
                <a:latin typeface="Arial" panose="020B0604020202020204" pitchFamily="34" charset="0"/>
                <a:cs typeface="Arial" panose="020B0604020202020204" pitchFamily="34" charset="0"/>
                <a:sym typeface="Helvetica Neue Medium"/>
              </a:rPr>
              <a:t>Unlocking the informal economy in an inclusive circular economy approach </a:t>
            </a:r>
          </a:p>
        </p:txBody>
      </p:sp>
      <p:cxnSp>
        <p:nvCxnSpPr>
          <p:cNvPr id="7" name="Gerade Verbindung 6">
            <a:extLst>
              <a:ext uri="{FF2B5EF4-FFF2-40B4-BE49-F238E27FC236}">
                <a16:creationId xmlns:a16="http://schemas.microsoft.com/office/drawing/2014/main" id="{049015B7-F0A8-4449-BCCD-D87B0B1AFEB9}"/>
              </a:ext>
            </a:extLst>
          </p:cNvPr>
          <p:cNvCxnSpPr/>
          <p:nvPr/>
        </p:nvCxnSpPr>
        <p:spPr>
          <a:xfrm>
            <a:off x="2608583" y="3442753"/>
            <a:ext cx="6974836" cy="0"/>
          </a:xfrm>
          <a:prstGeom prst="line">
            <a:avLst/>
          </a:prstGeom>
          <a:noFill/>
          <a:ln w="38100" cap="flat">
            <a:solidFill>
              <a:srgbClr val="007ABF"/>
            </a:solidFill>
            <a:prstDash val="solid"/>
            <a:round/>
          </a:ln>
          <a:effectLst/>
          <a:sp3d/>
        </p:spPr>
        <p:style>
          <a:lnRef idx="0">
            <a:scrgbClr r="0" g="0" b="0"/>
          </a:lnRef>
          <a:fillRef idx="0">
            <a:scrgbClr r="0" g="0" b="0"/>
          </a:fillRef>
          <a:effectRef idx="0">
            <a:scrgbClr r="0" g="0" b="0"/>
          </a:effectRef>
          <a:fontRef idx="none"/>
        </p:style>
      </p:cxnSp>
      <p:pic>
        <p:nvPicPr>
          <p:cNvPr id="8" name="Grafik 7">
            <a:extLst>
              <a:ext uri="{FF2B5EF4-FFF2-40B4-BE49-F238E27FC236}">
                <a16:creationId xmlns:a16="http://schemas.microsoft.com/office/drawing/2014/main" id="{AD0B3F83-56EF-B542-A0F7-7DC926C440EB}"/>
              </a:ext>
            </a:extLst>
          </p:cNvPr>
          <p:cNvPicPr>
            <a:picLocks noChangeAspect="1"/>
          </p:cNvPicPr>
          <p:nvPr/>
        </p:nvPicPr>
        <p:blipFill>
          <a:blip r:embed="rId4"/>
          <a:stretch>
            <a:fillRect/>
          </a:stretch>
        </p:blipFill>
        <p:spPr>
          <a:xfrm>
            <a:off x="2372523" y="2040662"/>
            <a:ext cx="7307678" cy="126561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challenge of plastic waste</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5" name="Picture 4">
            <a:extLst>
              <a:ext uri="{FF2B5EF4-FFF2-40B4-BE49-F238E27FC236}">
                <a16:creationId xmlns:a16="http://schemas.microsoft.com/office/drawing/2014/main" id="{D8B2C531-C9C6-4AD7-940C-E3150E71878F}"/>
              </a:ext>
            </a:extLst>
          </p:cNvPr>
          <p:cNvPicPr>
            <a:picLocks noChangeAspect="1"/>
          </p:cNvPicPr>
          <p:nvPr/>
        </p:nvPicPr>
        <p:blipFill>
          <a:blip r:embed="rId4"/>
          <a:stretch>
            <a:fillRect/>
          </a:stretch>
        </p:blipFill>
        <p:spPr>
          <a:xfrm>
            <a:off x="0" y="1181792"/>
            <a:ext cx="7731943" cy="5103409"/>
          </a:xfrm>
          <a:prstGeom prst="rect">
            <a:avLst/>
          </a:prstGeom>
        </p:spPr>
      </p:pic>
      <p:sp>
        <p:nvSpPr>
          <p:cNvPr id="8" name="Rectangle 7">
            <a:extLst>
              <a:ext uri="{FF2B5EF4-FFF2-40B4-BE49-F238E27FC236}">
                <a16:creationId xmlns:a16="http://schemas.microsoft.com/office/drawing/2014/main" id="{6FC797EC-C09E-463E-A6EB-B3476F8E01A0}"/>
              </a:ext>
            </a:extLst>
          </p:cNvPr>
          <p:cNvSpPr/>
          <p:nvPr/>
        </p:nvSpPr>
        <p:spPr>
          <a:xfrm>
            <a:off x="6990347" y="1725055"/>
            <a:ext cx="5077742" cy="4117602"/>
          </a:xfrm>
          <a:prstGeom prst="rect">
            <a:avLst/>
          </a:prstGeom>
        </p:spPr>
        <p:txBody>
          <a:bodyPr wrap="square">
            <a:spAutoFit/>
          </a:bodyPr>
          <a:lstStyle/>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Local SWM and resource flows have </a:t>
            </a:r>
            <a:r>
              <a:rPr lang="en-US" sz="2200" kern="0" dirty="0">
                <a:solidFill>
                  <a:srgbClr val="007ABF"/>
                </a:solidFill>
                <a:latin typeface="Arial" panose="020B0604020202020204" pitchFamily="34" charset="0"/>
                <a:cs typeface="Arial" panose="020B0604020202020204" pitchFamily="34" charset="0"/>
                <a:sym typeface="Abadi MT Condensed Light"/>
              </a:rPr>
              <a:t>regional and global impact </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McKinsey &amp; Company and the Ocean Conservancy estimated in 2015 that five Asian countries – China, Indonesia, the Philippines, Thailand and Viet Nam– may account for up to </a:t>
            </a:r>
            <a:r>
              <a:rPr lang="en-US" sz="2200" kern="0" dirty="0">
                <a:solidFill>
                  <a:srgbClr val="0070C0"/>
                </a:solidFill>
                <a:latin typeface="Arial" panose="020B0604020202020204" pitchFamily="34" charset="0"/>
                <a:cs typeface="Arial" panose="020B0604020202020204" pitchFamily="34" charset="0"/>
                <a:sym typeface="Abadi MT Condensed Light"/>
              </a:rPr>
              <a:t>60 per cent of the plastic waste leaking </a:t>
            </a:r>
            <a:r>
              <a:rPr lang="en-US" sz="2200" kern="0" dirty="0">
                <a:solidFill>
                  <a:srgbClr val="000000"/>
                </a:solidFill>
                <a:latin typeface="Arial" panose="020B0604020202020204" pitchFamily="34" charset="0"/>
                <a:cs typeface="Arial" panose="020B0604020202020204" pitchFamily="34" charset="0"/>
                <a:sym typeface="Abadi MT Condensed Light"/>
              </a:rPr>
              <a:t>into the Pacific Ocean</a:t>
            </a:r>
            <a:r>
              <a:rPr lang="en-US" sz="2200" kern="0" baseline="30000" dirty="0">
                <a:solidFill>
                  <a:srgbClr val="000000"/>
                </a:solidFill>
                <a:latin typeface="Arial" panose="020B0604020202020204" pitchFamily="34" charset="0"/>
                <a:cs typeface="Arial" panose="020B0604020202020204" pitchFamily="34" charset="0"/>
                <a:sym typeface="Abadi MT Condensed Light"/>
              </a:rPr>
              <a:t>1</a:t>
            </a:r>
            <a:endParaRPr lang="en-US" sz="1400" kern="0" dirty="0">
              <a:solidFill>
                <a:srgbClr val="007ABF"/>
              </a:solidFill>
              <a:latin typeface="Arial" panose="020B0604020202020204" pitchFamily="34" charset="0"/>
              <a:cs typeface="Arial" panose="020B0604020202020204" pitchFamily="34" charset="0"/>
              <a:sym typeface="Abadi MT Condensed Light"/>
            </a:endParaRPr>
          </a:p>
        </p:txBody>
      </p:sp>
      <p:cxnSp>
        <p:nvCxnSpPr>
          <p:cNvPr id="9" name="Straight Connector 8">
            <a:extLst>
              <a:ext uri="{FF2B5EF4-FFF2-40B4-BE49-F238E27FC236}">
                <a16:creationId xmlns:a16="http://schemas.microsoft.com/office/drawing/2014/main" id="{291252C0-2A6B-40BC-A1D4-79CAD24B7DC4}"/>
              </a:ext>
            </a:extLst>
          </p:cNvPr>
          <p:cNvCxnSpPr>
            <a:cxnSpLocks/>
          </p:cNvCxnSpPr>
          <p:nvPr/>
        </p:nvCxnSpPr>
        <p:spPr>
          <a:xfrm flipH="1">
            <a:off x="7406640" y="1608216"/>
            <a:ext cx="4577229" cy="0"/>
          </a:xfrm>
          <a:prstGeom prst="line">
            <a:avLst/>
          </a:prstGeom>
          <a:noFill/>
          <a:ln w="127000" cap="flat">
            <a:solidFill>
              <a:srgbClr val="007ABF"/>
            </a:solidFill>
            <a:prstDash val="solid"/>
            <a:round/>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B51651EB-83E5-40B1-80A4-CCA83162F4FC}"/>
              </a:ext>
            </a:extLst>
          </p:cNvPr>
          <p:cNvSpPr txBox="1"/>
          <p:nvPr/>
        </p:nvSpPr>
        <p:spPr>
          <a:xfrm>
            <a:off x="7291137" y="5859443"/>
            <a:ext cx="4776952"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1050" dirty="0">
                <a:solidFill>
                  <a:srgbClr val="000000"/>
                </a:solidFill>
                <a:latin typeface="Helvetica Neue Medium"/>
                <a:ea typeface="Helvetica Neue Medium"/>
                <a:cs typeface="Helvetica Neue Medium"/>
                <a:sym typeface="Helvetica Neue Medium"/>
              </a:rPr>
              <a:t>1.  See https://oceanconservancy.org/trash-free-seas/plastics-in-the-ocean/.</a:t>
            </a:r>
          </a:p>
          <a:p>
            <a:pPr algn="ctr" defTabSz="825500" hangingPunct="0"/>
            <a:r>
              <a:rPr lang="en-US" sz="1050" dirty="0">
                <a:solidFill>
                  <a:srgbClr val="000000"/>
                </a:solidFill>
                <a:latin typeface="Helvetica Neue Medium"/>
                <a:ea typeface="Helvetica Neue Medium"/>
                <a:cs typeface="Helvetica Neue Medium"/>
                <a:sym typeface="Helvetica Neue Medium"/>
              </a:rPr>
              <a:t>McKinsey &amp; Company and Ocean Conservancy, 2015.</a:t>
            </a:r>
            <a:endParaRPr kumimoji="0" lang="en-US" sz="105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489116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understanding the materials</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sp>
        <p:nvSpPr>
          <p:cNvPr id="8" name="Rectangle 7">
            <a:extLst>
              <a:ext uri="{FF2B5EF4-FFF2-40B4-BE49-F238E27FC236}">
                <a16:creationId xmlns:a16="http://schemas.microsoft.com/office/drawing/2014/main" id="{6FC797EC-C09E-463E-A6EB-B3476F8E01A0}"/>
              </a:ext>
            </a:extLst>
          </p:cNvPr>
          <p:cNvSpPr/>
          <p:nvPr/>
        </p:nvSpPr>
        <p:spPr>
          <a:xfrm>
            <a:off x="6990347" y="1725055"/>
            <a:ext cx="5077742" cy="4117602"/>
          </a:xfrm>
          <a:prstGeom prst="rect">
            <a:avLst/>
          </a:prstGeom>
        </p:spPr>
        <p:txBody>
          <a:bodyPr wrap="square">
            <a:spAutoFit/>
          </a:bodyPr>
          <a:lstStyle/>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What is in the market, </a:t>
            </a:r>
            <a:r>
              <a:rPr lang="en-US" sz="2200" kern="0" dirty="0">
                <a:solidFill>
                  <a:srgbClr val="007ABF"/>
                </a:solidFill>
                <a:latin typeface="Arial" panose="020B0604020202020204" pitchFamily="34" charset="0"/>
                <a:cs typeface="Arial" panose="020B0604020202020204" pitchFamily="34" charset="0"/>
                <a:sym typeface="Abadi MT Condensed Light"/>
              </a:rPr>
              <a:t>and what is marketable? </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What are the technical solutions? </a:t>
            </a:r>
            <a:r>
              <a:rPr lang="en-US" sz="2200" kern="0" dirty="0">
                <a:solidFill>
                  <a:srgbClr val="0070C0"/>
                </a:solidFill>
                <a:latin typeface="Arial" panose="020B0604020202020204" pitchFamily="34" charset="0"/>
                <a:cs typeface="Arial" panose="020B0604020202020204" pitchFamily="34" charset="0"/>
                <a:sym typeface="Abadi MT Condensed Light"/>
              </a:rPr>
              <a:t> mechanical recycling; chemical recycling; waste to energy</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latin typeface="Arial" panose="020B0604020202020204" pitchFamily="34" charset="0"/>
                <a:cs typeface="Arial" panose="020B0604020202020204" pitchFamily="34" charset="0"/>
                <a:sym typeface="Abadi MT Condensed Light"/>
              </a:rPr>
              <a:t>Production alternatives: plastic from</a:t>
            </a:r>
            <a:r>
              <a:rPr lang="en-US" sz="2200" kern="0" dirty="0">
                <a:solidFill>
                  <a:srgbClr val="0070C0"/>
                </a:solidFill>
                <a:latin typeface="Arial" panose="020B0604020202020204" pitchFamily="34" charset="0"/>
                <a:cs typeface="Arial" panose="020B0604020202020204" pitchFamily="34" charset="0"/>
                <a:sym typeface="Abadi MT Condensed Light"/>
              </a:rPr>
              <a:t> alternative feedstocks to fossil fuels (e.g. starch and vegetable based biodegradables)</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latin typeface="Arial" panose="020B0604020202020204" pitchFamily="34" charset="0"/>
                <a:cs typeface="Arial" panose="020B0604020202020204" pitchFamily="34" charset="0"/>
                <a:sym typeface="Abadi MT Condensed Light"/>
              </a:rPr>
              <a:t>Plastics to new products</a:t>
            </a:r>
            <a:endParaRPr lang="en-US" sz="1400" kern="0" dirty="0">
              <a:latin typeface="Arial" panose="020B0604020202020204" pitchFamily="34" charset="0"/>
              <a:cs typeface="Arial" panose="020B0604020202020204" pitchFamily="34" charset="0"/>
              <a:sym typeface="Abadi MT Condensed Light"/>
            </a:endParaRPr>
          </a:p>
        </p:txBody>
      </p:sp>
      <p:cxnSp>
        <p:nvCxnSpPr>
          <p:cNvPr id="9" name="Straight Connector 8">
            <a:extLst>
              <a:ext uri="{FF2B5EF4-FFF2-40B4-BE49-F238E27FC236}">
                <a16:creationId xmlns:a16="http://schemas.microsoft.com/office/drawing/2014/main" id="{291252C0-2A6B-40BC-A1D4-79CAD24B7DC4}"/>
              </a:ext>
            </a:extLst>
          </p:cNvPr>
          <p:cNvCxnSpPr>
            <a:cxnSpLocks/>
          </p:cNvCxnSpPr>
          <p:nvPr/>
        </p:nvCxnSpPr>
        <p:spPr>
          <a:xfrm flipH="1">
            <a:off x="5835317" y="1608216"/>
            <a:ext cx="6148551" cy="0"/>
          </a:xfrm>
          <a:prstGeom prst="line">
            <a:avLst/>
          </a:prstGeom>
          <a:noFill/>
          <a:ln w="127000" cap="flat">
            <a:solidFill>
              <a:srgbClr val="007ABF"/>
            </a:solidFill>
            <a:prstDash val="solid"/>
            <a:round/>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D0798941-C661-42F7-96A1-6385318F89F6}"/>
              </a:ext>
            </a:extLst>
          </p:cNvPr>
          <p:cNvPicPr>
            <a:picLocks noChangeAspect="1"/>
          </p:cNvPicPr>
          <p:nvPr/>
        </p:nvPicPr>
        <p:blipFill>
          <a:blip r:embed="rId4"/>
          <a:stretch>
            <a:fillRect/>
          </a:stretch>
        </p:blipFill>
        <p:spPr>
          <a:xfrm>
            <a:off x="252657" y="1238513"/>
            <a:ext cx="6954905" cy="5026962"/>
          </a:xfrm>
          <a:prstGeom prst="rect">
            <a:avLst/>
          </a:prstGeom>
        </p:spPr>
      </p:pic>
    </p:spTree>
    <p:extLst>
      <p:ext uri="{BB962C8B-B14F-4D97-AF65-F5344CB8AC3E}">
        <p14:creationId xmlns:p14="http://schemas.microsoft.com/office/powerpoint/2010/main" val="36267753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understanding waste flows</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sp>
        <p:nvSpPr>
          <p:cNvPr id="8" name="Rectangle 7">
            <a:extLst>
              <a:ext uri="{FF2B5EF4-FFF2-40B4-BE49-F238E27FC236}">
                <a16:creationId xmlns:a16="http://schemas.microsoft.com/office/drawing/2014/main" id="{6FC797EC-C09E-463E-A6EB-B3476F8E01A0}"/>
              </a:ext>
            </a:extLst>
          </p:cNvPr>
          <p:cNvSpPr/>
          <p:nvPr/>
        </p:nvSpPr>
        <p:spPr>
          <a:xfrm>
            <a:off x="6930190" y="1953556"/>
            <a:ext cx="5077742" cy="2898807"/>
          </a:xfrm>
          <a:prstGeom prst="rect">
            <a:avLst/>
          </a:prstGeom>
        </p:spPr>
        <p:txBody>
          <a:bodyPr wrap="square">
            <a:spAutoFit/>
          </a:bodyPr>
          <a:lstStyle/>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Mapping of waste flows-  </a:t>
            </a:r>
            <a:r>
              <a:rPr lang="en-US" sz="2200" kern="0" dirty="0">
                <a:solidFill>
                  <a:srgbClr val="007ABF"/>
                </a:solidFill>
                <a:latin typeface="Arial" panose="020B0604020202020204" pitchFamily="34" charset="0"/>
                <a:cs typeface="Arial" panose="020B0604020202020204" pitchFamily="34" charset="0"/>
                <a:sym typeface="Abadi MT Condensed Light"/>
              </a:rPr>
              <a:t>who is doing what and where? </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Where are the intersections of </a:t>
            </a:r>
            <a:r>
              <a:rPr lang="en-US" sz="2200" kern="0" dirty="0">
                <a:solidFill>
                  <a:srgbClr val="0070C0"/>
                </a:solidFill>
                <a:latin typeface="Arial" panose="020B0604020202020204" pitchFamily="34" charset="0"/>
                <a:cs typeface="Arial" panose="020B0604020202020204" pitchFamily="34" charset="0"/>
                <a:sym typeface="Abadi MT Condensed Light"/>
              </a:rPr>
              <a:t>informal and formal sectors?</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70C0"/>
                </a:solidFill>
                <a:latin typeface="Arial" panose="020B0604020202020204" pitchFamily="34" charset="0"/>
                <a:cs typeface="Arial" panose="020B0604020202020204" pitchFamily="34" charset="0"/>
                <a:sym typeface="Abadi MT Condensed Light"/>
              </a:rPr>
              <a:t>Lack of data </a:t>
            </a:r>
            <a:r>
              <a:rPr lang="en-US" sz="2200" kern="0" dirty="0">
                <a:latin typeface="Arial" panose="020B0604020202020204" pitchFamily="34" charset="0"/>
                <a:cs typeface="Arial" panose="020B0604020202020204" pitchFamily="34" charset="0"/>
                <a:sym typeface="Abadi MT Condensed Light"/>
              </a:rPr>
              <a:t>on informal sector</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70C0"/>
                </a:solidFill>
                <a:latin typeface="Arial" panose="020B0604020202020204" pitchFamily="34" charset="0"/>
                <a:cs typeface="Arial" panose="020B0604020202020204" pitchFamily="34" charset="0"/>
                <a:sym typeface="Abadi MT Condensed Light"/>
              </a:rPr>
              <a:t>Quantifying value </a:t>
            </a:r>
            <a:r>
              <a:rPr lang="en-US" sz="2200" kern="0" dirty="0">
                <a:latin typeface="Arial" panose="020B0604020202020204" pitchFamily="34" charset="0"/>
                <a:cs typeface="Arial" panose="020B0604020202020204" pitchFamily="34" charset="0"/>
                <a:sym typeface="Abadi MT Condensed Light"/>
              </a:rPr>
              <a:t>of diversion and savings to local SWM</a:t>
            </a:r>
            <a:endParaRPr lang="en-US" sz="1400" kern="0" dirty="0">
              <a:latin typeface="Arial" panose="020B0604020202020204" pitchFamily="34" charset="0"/>
              <a:cs typeface="Arial" panose="020B0604020202020204" pitchFamily="34" charset="0"/>
              <a:sym typeface="Abadi MT Condensed Light"/>
            </a:endParaRPr>
          </a:p>
        </p:txBody>
      </p:sp>
      <p:cxnSp>
        <p:nvCxnSpPr>
          <p:cNvPr id="9" name="Straight Connector 8">
            <a:extLst>
              <a:ext uri="{FF2B5EF4-FFF2-40B4-BE49-F238E27FC236}">
                <a16:creationId xmlns:a16="http://schemas.microsoft.com/office/drawing/2014/main" id="{291252C0-2A6B-40BC-A1D4-79CAD24B7DC4}"/>
              </a:ext>
            </a:extLst>
          </p:cNvPr>
          <p:cNvCxnSpPr>
            <a:cxnSpLocks/>
          </p:cNvCxnSpPr>
          <p:nvPr/>
        </p:nvCxnSpPr>
        <p:spPr>
          <a:xfrm flipH="1">
            <a:off x="6689558" y="1717279"/>
            <a:ext cx="5053679" cy="36413"/>
          </a:xfrm>
          <a:prstGeom prst="line">
            <a:avLst/>
          </a:prstGeom>
          <a:noFill/>
          <a:ln w="127000" cap="flat">
            <a:solidFill>
              <a:srgbClr val="007ABF"/>
            </a:solidFill>
            <a:prstDash val="solid"/>
            <a:round/>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1C395D1D-C587-4F49-A491-DFF3C6387C62}"/>
              </a:ext>
            </a:extLst>
          </p:cNvPr>
          <p:cNvPicPr>
            <a:picLocks noChangeAspect="1"/>
          </p:cNvPicPr>
          <p:nvPr/>
        </p:nvPicPr>
        <p:blipFill rotWithShape="1">
          <a:blip r:embed="rId4"/>
          <a:srcRect l="1201" t="7303"/>
          <a:stretch/>
        </p:blipFill>
        <p:spPr>
          <a:xfrm>
            <a:off x="186465" y="1547740"/>
            <a:ext cx="6924198" cy="4721123"/>
          </a:xfrm>
          <a:prstGeom prst="rect">
            <a:avLst/>
          </a:prstGeom>
        </p:spPr>
      </p:pic>
      <p:sp>
        <p:nvSpPr>
          <p:cNvPr id="7" name="TextBox 6">
            <a:extLst>
              <a:ext uri="{FF2B5EF4-FFF2-40B4-BE49-F238E27FC236}">
                <a16:creationId xmlns:a16="http://schemas.microsoft.com/office/drawing/2014/main" id="{119A53B0-F641-483B-A0DA-FC2A272C7636}"/>
              </a:ext>
            </a:extLst>
          </p:cNvPr>
          <p:cNvSpPr txBox="1"/>
          <p:nvPr/>
        </p:nvSpPr>
        <p:spPr>
          <a:xfrm>
            <a:off x="186465" y="1166213"/>
            <a:ext cx="6503093" cy="37959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Actors involved in plastic waste management in Bangkok</a:t>
            </a:r>
          </a:p>
        </p:txBody>
      </p:sp>
    </p:spTree>
    <p:extLst>
      <p:ext uri="{BB962C8B-B14F-4D97-AF65-F5344CB8AC3E}">
        <p14:creationId xmlns:p14="http://schemas.microsoft.com/office/powerpoint/2010/main" val="24592613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understanding waste flows</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2" name="Picture 1">
            <a:extLst>
              <a:ext uri="{FF2B5EF4-FFF2-40B4-BE49-F238E27FC236}">
                <a16:creationId xmlns:a16="http://schemas.microsoft.com/office/drawing/2014/main" id="{B82F97F3-A884-49D6-B9FF-2B8CBF65D6EA}"/>
              </a:ext>
            </a:extLst>
          </p:cNvPr>
          <p:cNvPicPr>
            <a:picLocks noChangeAspect="1"/>
          </p:cNvPicPr>
          <p:nvPr/>
        </p:nvPicPr>
        <p:blipFill rotWithShape="1">
          <a:blip r:embed="rId4"/>
          <a:srcRect t="6015" r="4276" b="708"/>
          <a:stretch/>
        </p:blipFill>
        <p:spPr>
          <a:xfrm>
            <a:off x="438313" y="1117932"/>
            <a:ext cx="8862098" cy="4864682"/>
          </a:xfrm>
          <a:prstGeom prst="rect">
            <a:avLst/>
          </a:prstGeom>
        </p:spPr>
      </p:pic>
      <p:pic>
        <p:nvPicPr>
          <p:cNvPr id="3" name="Picture 2">
            <a:extLst>
              <a:ext uri="{FF2B5EF4-FFF2-40B4-BE49-F238E27FC236}">
                <a16:creationId xmlns:a16="http://schemas.microsoft.com/office/drawing/2014/main" id="{BB50E24E-FEE3-45A8-BBD1-D8B37EC043F9}"/>
              </a:ext>
            </a:extLst>
          </p:cNvPr>
          <p:cNvPicPr>
            <a:picLocks noChangeAspect="1"/>
          </p:cNvPicPr>
          <p:nvPr/>
        </p:nvPicPr>
        <p:blipFill>
          <a:blip r:embed="rId5"/>
          <a:stretch>
            <a:fillRect/>
          </a:stretch>
        </p:blipFill>
        <p:spPr>
          <a:xfrm>
            <a:off x="10096424" y="5055942"/>
            <a:ext cx="1737511" cy="926672"/>
          </a:xfrm>
          <a:prstGeom prst="rect">
            <a:avLst/>
          </a:prstGeom>
        </p:spPr>
      </p:pic>
    </p:spTree>
    <p:extLst>
      <p:ext uri="{BB962C8B-B14F-4D97-AF65-F5344CB8AC3E}">
        <p14:creationId xmlns:p14="http://schemas.microsoft.com/office/powerpoint/2010/main" val="334457790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91516"/>
            <a:ext cx="6252368" cy="1181669"/>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GB" sz="4000" dirty="0">
                <a:latin typeface="Arial" panose="020B0604020202020204" pitchFamily="34" charset="0"/>
                <a:cs typeface="Arial" panose="020B0604020202020204" pitchFamily="34" charset="0"/>
              </a:rPr>
              <a:t>why the informal?</a:t>
            </a:r>
          </a:p>
        </p:txBody>
      </p:sp>
      <p:grpSp>
        <p:nvGrpSpPr>
          <p:cNvPr id="130" name="Gruppieren 129">
            <a:extLst>
              <a:ext uri="{FF2B5EF4-FFF2-40B4-BE49-F238E27FC236}">
                <a16:creationId xmlns:a16="http://schemas.microsoft.com/office/drawing/2014/main" id="{876F6373-3F71-5D47-A739-1BB2948478E9}"/>
              </a:ext>
            </a:extLst>
          </p:cNvPr>
          <p:cNvGrpSpPr/>
          <p:nvPr/>
        </p:nvGrpSpPr>
        <p:grpSpPr>
          <a:xfrm>
            <a:off x="4428175" y="1385496"/>
            <a:ext cx="5191141" cy="4582364"/>
            <a:chOff x="8856350" y="2928646"/>
            <a:chExt cx="10382280" cy="9164728"/>
          </a:xfrm>
        </p:grpSpPr>
        <p:sp>
          <p:nvSpPr>
            <p:cNvPr id="14" name="Textfeld 13">
              <a:extLst>
                <a:ext uri="{FF2B5EF4-FFF2-40B4-BE49-F238E27FC236}">
                  <a16:creationId xmlns:a16="http://schemas.microsoft.com/office/drawing/2014/main" id="{8AEE445D-5CAE-B449-BB42-52686691211E}"/>
                </a:ext>
              </a:extLst>
            </p:cNvPr>
            <p:cNvSpPr txBox="1"/>
            <p:nvPr/>
          </p:nvSpPr>
          <p:spPr>
            <a:xfrm>
              <a:off x="8880026" y="2928646"/>
              <a:ext cx="642483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GB" sz="3000" kern="0">
                  <a:solidFill>
                    <a:srgbClr val="000000"/>
                  </a:solidFill>
                  <a:latin typeface="Arial" panose="020B0604020202020204" pitchFamily="34" charset="0"/>
                  <a:cs typeface="Arial" panose="020B0604020202020204" pitchFamily="34" charset="0"/>
                  <a:sym typeface="Helvetica Neue Medium"/>
                </a:rPr>
                <a:t>– South Asia: 82%</a:t>
              </a:r>
            </a:p>
          </p:txBody>
        </p:sp>
        <p:sp>
          <p:nvSpPr>
            <p:cNvPr id="32" name="Textfeld 31">
              <a:extLst>
                <a:ext uri="{FF2B5EF4-FFF2-40B4-BE49-F238E27FC236}">
                  <a16:creationId xmlns:a16="http://schemas.microsoft.com/office/drawing/2014/main" id="{7D521AEE-0154-CE4E-BF99-B591248DAC91}"/>
                </a:ext>
              </a:extLst>
            </p:cNvPr>
            <p:cNvSpPr txBox="1"/>
            <p:nvPr/>
          </p:nvSpPr>
          <p:spPr>
            <a:xfrm>
              <a:off x="8880026" y="4281874"/>
              <a:ext cx="1035860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GB" sz="3000" kern="0">
                  <a:solidFill>
                    <a:srgbClr val="000000"/>
                  </a:solidFill>
                  <a:latin typeface="Arial" panose="020B0604020202020204" pitchFamily="34" charset="0"/>
                  <a:cs typeface="Arial" panose="020B0604020202020204" pitchFamily="34" charset="0"/>
                  <a:sym typeface="Helvetica Neue Medium"/>
                </a:rPr>
                <a:t>– East &amp; Southeast Asia: 65%</a:t>
              </a:r>
            </a:p>
          </p:txBody>
        </p:sp>
        <p:sp>
          <p:nvSpPr>
            <p:cNvPr id="56" name="Textfeld 55">
              <a:extLst>
                <a:ext uri="{FF2B5EF4-FFF2-40B4-BE49-F238E27FC236}">
                  <a16:creationId xmlns:a16="http://schemas.microsoft.com/office/drawing/2014/main" id="{BF09C51A-8A83-B548-929F-ECEA0F36E417}"/>
                </a:ext>
              </a:extLst>
            </p:cNvPr>
            <p:cNvSpPr txBox="1"/>
            <p:nvPr/>
          </p:nvSpPr>
          <p:spPr>
            <a:xfrm>
              <a:off x="8856350" y="5692002"/>
              <a:ext cx="565539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GB" sz="3000" kern="0">
                  <a:solidFill>
                    <a:srgbClr val="000000"/>
                  </a:solidFill>
                  <a:latin typeface="Arial" panose="020B0604020202020204" pitchFamily="34" charset="0"/>
                  <a:cs typeface="Arial" panose="020B0604020202020204" pitchFamily="34" charset="0"/>
                  <a:sym typeface="Helvetica Neue Medium"/>
                </a:rPr>
                <a:t>– Pakistan: 78%</a:t>
              </a:r>
            </a:p>
          </p:txBody>
        </p:sp>
        <p:sp>
          <p:nvSpPr>
            <p:cNvPr id="68" name="Textfeld 67">
              <a:extLst>
                <a:ext uri="{FF2B5EF4-FFF2-40B4-BE49-F238E27FC236}">
                  <a16:creationId xmlns:a16="http://schemas.microsoft.com/office/drawing/2014/main" id="{EB8562B4-DEA7-8A48-ADE3-76020F51C48E}"/>
                </a:ext>
              </a:extLst>
            </p:cNvPr>
            <p:cNvSpPr txBox="1"/>
            <p:nvPr/>
          </p:nvSpPr>
          <p:spPr>
            <a:xfrm>
              <a:off x="8856350" y="7048766"/>
              <a:ext cx="437299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GB" sz="3000" kern="0">
                  <a:solidFill>
                    <a:srgbClr val="000000"/>
                  </a:solidFill>
                  <a:latin typeface="Arial" panose="020B0604020202020204" pitchFamily="34" charset="0"/>
                  <a:cs typeface="Arial" panose="020B0604020202020204" pitchFamily="34" charset="0"/>
                  <a:sym typeface="Helvetica Neue Medium"/>
                </a:rPr>
                <a:t>– India: 85%</a:t>
              </a:r>
            </a:p>
          </p:txBody>
        </p:sp>
        <p:sp>
          <p:nvSpPr>
            <p:cNvPr id="85" name="Textfeld 84">
              <a:extLst>
                <a:ext uri="{FF2B5EF4-FFF2-40B4-BE49-F238E27FC236}">
                  <a16:creationId xmlns:a16="http://schemas.microsoft.com/office/drawing/2014/main" id="{37783163-6B09-7847-A0AB-E79D2861C58C}"/>
                </a:ext>
              </a:extLst>
            </p:cNvPr>
            <p:cNvSpPr txBox="1"/>
            <p:nvPr/>
          </p:nvSpPr>
          <p:spPr>
            <a:xfrm>
              <a:off x="8856350" y="8455356"/>
              <a:ext cx="565218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GB" sz="3000" kern="0">
                  <a:solidFill>
                    <a:srgbClr val="000000"/>
                  </a:solidFill>
                  <a:latin typeface="Arial" panose="020B0604020202020204" pitchFamily="34" charset="0"/>
                  <a:cs typeface="Arial" panose="020B0604020202020204" pitchFamily="34" charset="0"/>
                  <a:sym typeface="Helvetica Neue Medium"/>
                </a:rPr>
                <a:t>– Thailand: 43%</a:t>
              </a:r>
            </a:p>
          </p:txBody>
        </p:sp>
        <p:sp>
          <p:nvSpPr>
            <p:cNvPr id="101" name="Textfeld 100">
              <a:extLst>
                <a:ext uri="{FF2B5EF4-FFF2-40B4-BE49-F238E27FC236}">
                  <a16:creationId xmlns:a16="http://schemas.microsoft.com/office/drawing/2014/main" id="{D5000F7F-FE59-1D4C-AC3D-354E51AB4F6C}"/>
                </a:ext>
              </a:extLst>
            </p:cNvPr>
            <p:cNvSpPr txBox="1"/>
            <p:nvPr/>
          </p:nvSpPr>
          <p:spPr>
            <a:xfrm>
              <a:off x="8884120" y="9807304"/>
              <a:ext cx="603690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GB" sz="3000" kern="0">
                  <a:solidFill>
                    <a:srgbClr val="000000"/>
                  </a:solidFill>
                  <a:latin typeface="Arial" panose="020B0604020202020204" pitchFamily="34" charset="0"/>
                  <a:cs typeface="Arial" panose="020B0604020202020204" pitchFamily="34" charset="0"/>
                  <a:sym typeface="Helvetica Neue Medium"/>
                </a:rPr>
                <a:t>– Indonesia: 73%</a:t>
              </a:r>
            </a:p>
          </p:txBody>
        </p:sp>
        <p:sp>
          <p:nvSpPr>
            <p:cNvPr id="113" name="Textfeld 112">
              <a:extLst>
                <a:ext uri="{FF2B5EF4-FFF2-40B4-BE49-F238E27FC236}">
                  <a16:creationId xmlns:a16="http://schemas.microsoft.com/office/drawing/2014/main" id="{3438DBDC-00C4-8248-8E89-0DE9F4A1312C}"/>
                </a:ext>
              </a:extLst>
            </p:cNvPr>
            <p:cNvSpPr txBox="1"/>
            <p:nvPr/>
          </p:nvSpPr>
          <p:spPr>
            <a:xfrm>
              <a:off x="8856350" y="11067452"/>
              <a:ext cx="587019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GB" sz="3000" kern="0">
                  <a:solidFill>
                    <a:srgbClr val="000000"/>
                  </a:solidFill>
                  <a:latin typeface="Arial" panose="020B0604020202020204" pitchFamily="34" charset="0"/>
                  <a:cs typeface="Arial" panose="020B0604020202020204" pitchFamily="34" charset="0"/>
                  <a:sym typeface="Helvetica Neue Medium"/>
                </a:rPr>
                <a:t>– Viet Nam: 86%</a:t>
              </a:r>
            </a:p>
          </p:txBody>
        </p:sp>
      </p:grpSp>
      <p:pic>
        <p:nvPicPr>
          <p:cNvPr id="128" name="Grafik 127">
            <a:extLst>
              <a:ext uri="{FF2B5EF4-FFF2-40B4-BE49-F238E27FC236}">
                <a16:creationId xmlns:a16="http://schemas.microsoft.com/office/drawing/2014/main" id="{44711E03-D35F-4544-86AF-89BEF352D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09" y="1385496"/>
            <a:ext cx="3638550" cy="4527550"/>
          </a:xfrm>
          <a:prstGeom prst="rect">
            <a:avLst/>
          </a:prstGeom>
        </p:spPr>
      </p:pic>
      <p:sp>
        <p:nvSpPr>
          <p:cNvPr id="129" name="Textfeld 128">
            <a:extLst>
              <a:ext uri="{FF2B5EF4-FFF2-40B4-BE49-F238E27FC236}">
                <a16:creationId xmlns:a16="http://schemas.microsoft.com/office/drawing/2014/main" id="{98CCE723-4C94-A04B-B285-91BCAEF1F05A}"/>
              </a:ext>
            </a:extLst>
          </p:cNvPr>
          <p:cNvSpPr txBox="1"/>
          <p:nvPr/>
        </p:nvSpPr>
        <p:spPr>
          <a:xfrm>
            <a:off x="10359316" y="5991873"/>
            <a:ext cx="1473160"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GB" sz="1500" kern="0">
                <a:solidFill>
                  <a:srgbClr val="000000"/>
                </a:solidFill>
                <a:latin typeface="Arial" panose="020B0604020202020204" pitchFamily="34" charset="0"/>
                <a:cs typeface="Arial" panose="020B0604020202020204" pitchFamily="34" charset="0"/>
                <a:sym typeface="Helvetica Neue Medium"/>
              </a:rPr>
              <a:t>data source: ILO</a:t>
            </a:r>
          </a:p>
        </p:txBody>
      </p:sp>
      <p:grpSp>
        <p:nvGrpSpPr>
          <p:cNvPr id="134" name="Gruppieren 133">
            <a:extLst>
              <a:ext uri="{FF2B5EF4-FFF2-40B4-BE49-F238E27FC236}">
                <a16:creationId xmlns:a16="http://schemas.microsoft.com/office/drawing/2014/main" id="{AB2DA761-C281-824E-9C2F-F1F98EFD7854}"/>
              </a:ext>
            </a:extLst>
          </p:cNvPr>
          <p:cNvGrpSpPr/>
          <p:nvPr/>
        </p:nvGrpSpPr>
        <p:grpSpPr>
          <a:xfrm>
            <a:off x="9266332" y="2958261"/>
            <a:ext cx="2070000" cy="1714500"/>
            <a:chOff x="18532663" y="6052278"/>
            <a:chExt cx="4140000" cy="3429000"/>
          </a:xfrm>
        </p:grpSpPr>
        <p:pic>
          <p:nvPicPr>
            <p:cNvPr id="131" name="Grafik 130">
              <a:extLst>
                <a:ext uri="{FF2B5EF4-FFF2-40B4-BE49-F238E27FC236}">
                  <a16:creationId xmlns:a16="http://schemas.microsoft.com/office/drawing/2014/main" id="{4EE5F19A-B4A1-7C44-8EC4-74A13DD6D9DD}"/>
                </a:ext>
              </a:extLst>
            </p:cNvPr>
            <p:cNvPicPr>
              <a:picLocks noChangeAspect="1"/>
            </p:cNvPicPr>
            <p:nvPr/>
          </p:nvPicPr>
          <p:blipFill>
            <a:blip r:embed="rId4">
              <a:extLst>
                <a:ext uri="{BEBA8EAE-BF5A-486C-A8C5-ECC9F3942E4B}">
                  <a14:imgProps xmlns:a14="http://schemas.microsoft.com/office/drawing/2010/main">
                    <a14:imgLayer>
                      <a14:imgEffect>
                        <a14:backgroundRemoval t="10000" b="92593" l="6098" r="89431">
                          <a14:foregroundMark x1="6098" y1="52222" x2="6098" y2="52222"/>
                          <a14:foregroundMark x1="48780" y1="92593" x2="48780" y2="92593"/>
                          <a14:foregroundMark x1="88618" y1="31852" x2="88618" y2="31852"/>
                          <a14:foregroundMark x1="35366" y1="26667" x2="35366" y2="26667"/>
                          <a14:foregroundMark x1="30081" y1="22963" x2="30081" y2="22963"/>
                          <a14:foregroundMark x1="25203" y1="15556" x2="25203" y2="15556"/>
                          <a14:foregroundMark x1="36585" y1="18889" x2="36585" y2="18889"/>
                          <a14:foregroundMark x1="48780" y1="35926" x2="48780" y2="35926"/>
                          <a14:foregroundMark x1="48780" y1="35926" x2="48780" y2="35926"/>
                          <a14:foregroundMark x1="48780" y1="36296" x2="48780" y2="36296"/>
                          <a14:foregroundMark x1="48374" y1="36296" x2="48374" y2="36296"/>
                          <a14:foregroundMark x1="49187" y1="36296" x2="49187" y2="36296"/>
                          <a14:foregroundMark x1="49187" y1="36296" x2="49187" y2="36296"/>
                          <a14:foregroundMark x1="49187" y1="36296" x2="49187" y2="36296"/>
                          <a14:foregroundMark x1="49187" y1="36296" x2="49187" y2="36296"/>
                          <a14:foregroundMark x1="48780" y1="35926" x2="48780" y2="35926"/>
                          <a14:foregroundMark x1="48780" y1="35926" x2="48780" y2="35926"/>
                          <a14:foregroundMark x1="48780" y1="35926" x2="48780" y2="35926"/>
                          <a14:backgroundMark x1="40650" y1="40000" x2="40650" y2="40000"/>
                          <a14:backgroundMark x1="49187" y1="35556" x2="49187" y2="35556"/>
                        </a14:backgroundRemoval>
                      </a14:imgEffect>
                    </a14:imgLayer>
                  </a14:imgProps>
                </a:ext>
              </a:extLst>
            </a:blip>
            <a:stretch>
              <a:fillRect/>
            </a:stretch>
          </p:blipFill>
          <p:spPr>
            <a:xfrm>
              <a:off x="19040563" y="6052278"/>
              <a:ext cx="3124200" cy="3429000"/>
            </a:xfrm>
            <a:prstGeom prst="rect">
              <a:avLst/>
            </a:prstGeom>
            <a:noFill/>
            <a:ln>
              <a:noFill/>
            </a:ln>
          </p:spPr>
        </p:pic>
        <p:sp>
          <p:nvSpPr>
            <p:cNvPr id="132" name="Oval 131">
              <a:extLst>
                <a:ext uri="{FF2B5EF4-FFF2-40B4-BE49-F238E27FC236}">
                  <a16:creationId xmlns:a16="http://schemas.microsoft.com/office/drawing/2014/main" id="{9B1C1D00-FF79-EE4F-9933-AAB123099595}"/>
                </a:ext>
              </a:extLst>
            </p:cNvPr>
            <p:cNvSpPr/>
            <p:nvPr/>
          </p:nvSpPr>
          <p:spPr>
            <a:xfrm>
              <a:off x="18532663" y="7380508"/>
              <a:ext cx="4140000" cy="649188"/>
            </a:xfrm>
            <a:prstGeom prst="ellipse">
              <a:avLst/>
            </a:prstGeom>
            <a:noFill/>
            <a:ln w="152400" cap="flat">
              <a:solidFill>
                <a:srgbClr val="00B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en-GB" sz="1500" kern="0">
                <a:solidFill>
                  <a:srgbClr val="000000"/>
                </a:solidFill>
                <a:latin typeface="Helvetica Neue Medium"/>
                <a:ea typeface="Helvetica Neue Medium"/>
                <a:cs typeface="Helvetica Neue Medium"/>
                <a:sym typeface="Helvetica Neue Medium"/>
              </a:endParaRPr>
            </a:p>
          </p:txBody>
        </p:sp>
      </p:grpSp>
      <p:pic>
        <p:nvPicPr>
          <p:cNvPr id="16" name="Untitled-2.png" descr="Untitled-2.png">
            <a:extLst>
              <a:ext uri="{FF2B5EF4-FFF2-40B4-BE49-F238E27FC236}">
                <a16:creationId xmlns:a16="http://schemas.microsoft.com/office/drawing/2014/main" id="{9EE2CB54-EF38-4C24-83FA-3F5B01B052BF}"/>
              </a:ext>
            </a:extLst>
          </p:cNvPr>
          <p:cNvPicPr>
            <a:picLocks noChangeAspect="1"/>
          </p:cNvPicPr>
          <p:nvPr/>
        </p:nvPicPr>
        <p:blipFill>
          <a:blip r:embed="rId5"/>
          <a:stretch>
            <a:fillRect/>
          </a:stretch>
        </p:blipFill>
        <p:spPr>
          <a:xfrm>
            <a:off x="0" y="866149"/>
            <a:ext cx="5191827" cy="163292"/>
          </a:xfrm>
          <a:prstGeom prst="rect">
            <a:avLst/>
          </a:prstGeom>
          <a:ln w="12700" cap="flat">
            <a:noFill/>
            <a:miter lim="400000"/>
          </a:ln>
          <a:effectLst/>
        </p:spPr>
      </p:pic>
    </p:spTree>
    <p:extLst>
      <p:ext uri="{BB962C8B-B14F-4D97-AF65-F5344CB8AC3E}">
        <p14:creationId xmlns:p14="http://schemas.microsoft.com/office/powerpoint/2010/main" val="2554167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91516"/>
            <a:ext cx="6252368" cy="1181669"/>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GB" sz="4000" dirty="0">
                <a:latin typeface="Arial" panose="020B0604020202020204" pitchFamily="34" charset="0"/>
                <a:cs typeface="Arial" panose="020B0604020202020204" pitchFamily="34" charset="0"/>
              </a:rPr>
              <a:t>why the informal?</a:t>
            </a:r>
          </a:p>
        </p:txBody>
      </p:sp>
      <p:sp>
        <p:nvSpPr>
          <p:cNvPr id="129" name="Textfeld 128">
            <a:extLst>
              <a:ext uri="{FF2B5EF4-FFF2-40B4-BE49-F238E27FC236}">
                <a16:creationId xmlns:a16="http://schemas.microsoft.com/office/drawing/2014/main" id="{98CCE723-4C94-A04B-B285-91BCAEF1F05A}"/>
              </a:ext>
            </a:extLst>
          </p:cNvPr>
          <p:cNvSpPr txBox="1"/>
          <p:nvPr/>
        </p:nvSpPr>
        <p:spPr>
          <a:xfrm>
            <a:off x="10235086" y="5991873"/>
            <a:ext cx="1721626"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GB" sz="1500" i="1" kern="0" dirty="0">
                <a:solidFill>
                  <a:srgbClr val="000000"/>
                </a:solidFill>
                <a:latin typeface="Arial" panose="020B0604020202020204" pitchFamily="34" charset="0"/>
                <a:cs typeface="Arial" panose="020B0604020202020204" pitchFamily="34" charset="0"/>
                <a:sym typeface="Helvetica Neue Medium"/>
              </a:rPr>
              <a:t>Source: UN-Habitat</a:t>
            </a:r>
          </a:p>
        </p:txBody>
      </p:sp>
      <p:grpSp>
        <p:nvGrpSpPr>
          <p:cNvPr id="134" name="Gruppieren 133">
            <a:extLst>
              <a:ext uri="{FF2B5EF4-FFF2-40B4-BE49-F238E27FC236}">
                <a16:creationId xmlns:a16="http://schemas.microsoft.com/office/drawing/2014/main" id="{AB2DA761-C281-824E-9C2F-F1F98EFD7854}"/>
              </a:ext>
            </a:extLst>
          </p:cNvPr>
          <p:cNvGrpSpPr/>
          <p:nvPr/>
        </p:nvGrpSpPr>
        <p:grpSpPr>
          <a:xfrm>
            <a:off x="9266332" y="2946230"/>
            <a:ext cx="2070000" cy="1714500"/>
            <a:chOff x="18532663" y="6052278"/>
            <a:chExt cx="4140000" cy="3429000"/>
          </a:xfrm>
        </p:grpSpPr>
        <p:pic>
          <p:nvPicPr>
            <p:cNvPr id="131" name="Grafik 130">
              <a:extLst>
                <a:ext uri="{FF2B5EF4-FFF2-40B4-BE49-F238E27FC236}">
                  <a16:creationId xmlns:a16="http://schemas.microsoft.com/office/drawing/2014/main" id="{4EE5F19A-B4A1-7C44-8EC4-74A13DD6D9DD}"/>
                </a:ext>
              </a:extLst>
            </p:cNvPr>
            <p:cNvPicPr>
              <a:picLocks noChangeAspect="1"/>
            </p:cNvPicPr>
            <p:nvPr/>
          </p:nvPicPr>
          <p:blipFill>
            <a:blip r:embed="rId3">
              <a:extLst>
                <a:ext uri="{BEBA8EAE-BF5A-486C-A8C5-ECC9F3942E4B}">
                  <a14:imgProps xmlns:a14="http://schemas.microsoft.com/office/drawing/2010/main">
                    <a14:imgLayer>
                      <a14:imgEffect>
                        <a14:backgroundRemoval t="10000" b="92593" l="6098" r="89431">
                          <a14:foregroundMark x1="6098" y1="52222" x2="6098" y2="52222"/>
                          <a14:foregroundMark x1="48780" y1="92593" x2="48780" y2="92593"/>
                          <a14:foregroundMark x1="88618" y1="31852" x2="88618" y2="31852"/>
                          <a14:foregroundMark x1="35366" y1="26667" x2="35366" y2="26667"/>
                          <a14:foregroundMark x1="30081" y1="22963" x2="30081" y2="22963"/>
                          <a14:foregroundMark x1="25203" y1="15556" x2="25203" y2="15556"/>
                          <a14:foregroundMark x1="36585" y1="18889" x2="36585" y2="18889"/>
                          <a14:foregroundMark x1="48780" y1="35926" x2="48780" y2="35926"/>
                          <a14:foregroundMark x1="48780" y1="35926" x2="48780" y2="35926"/>
                          <a14:foregroundMark x1="48780" y1="36296" x2="48780" y2="36296"/>
                          <a14:foregroundMark x1="48374" y1="36296" x2="48374" y2="36296"/>
                          <a14:foregroundMark x1="49187" y1="36296" x2="49187" y2="36296"/>
                          <a14:foregroundMark x1="49187" y1="36296" x2="49187" y2="36296"/>
                          <a14:foregroundMark x1="49187" y1="36296" x2="49187" y2="36296"/>
                          <a14:foregroundMark x1="49187" y1="36296" x2="49187" y2="36296"/>
                          <a14:foregroundMark x1="48780" y1="35926" x2="48780" y2="35926"/>
                          <a14:foregroundMark x1="48780" y1="35926" x2="48780" y2="35926"/>
                          <a14:foregroundMark x1="48780" y1="35926" x2="48780" y2="35926"/>
                          <a14:backgroundMark x1="40650" y1="40000" x2="40650" y2="40000"/>
                          <a14:backgroundMark x1="49187" y1="35556" x2="49187" y2="35556"/>
                        </a14:backgroundRemoval>
                      </a14:imgEffect>
                    </a14:imgLayer>
                  </a14:imgProps>
                </a:ext>
              </a:extLst>
            </a:blip>
            <a:stretch>
              <a:fillRect/>
            </a:stretch>
          </p:blipFill>
          <p:spPr>
            <a:xfrm>
              <a:off x="19040563" y="6052278"/>
              <a:ext cx="3124200" cy="3429000"/>
            </a:xfrm>
            <a:prstGeom prst="rect">
              <a:avLst/>
            </a:prstGeom>
            <a:noFill/>
            <a:ln>
              <a:noFill/>
            </a:ln>
          </p:spPr>
        </p:pic>
        <p:sp>
          <p:nvSpPr>
            <p:cNvPr id="132" name="Oval 131">
              <a:extLst>
                <a:ext uri="{FF2B5EF4-FFF2-40B4-BE49-F238E27FC236}">
                  <a16:creationId xmlns:a16="http://schemas.microsoft.com/office/drawing/2014/main" id="{9B1C1D00-FF79-EE4F-9933-AAB123099595}"/>
                </a:ext>
              </a:extLst>
            </p:cNvPr>
            <p:cNvSpPr/>
            <p:nvPr/>
          </p:nvSpPr>
          <p:spPr>
            <a:xfrm>
              <a:off x="18532663" y="7380508"/>
              <a:ext cx="4140000" cy="649188"/>
            </a:xfrm>
            <a:prstGeom prst="ellipse">
              <a:avLst/>
            </a:prstGeom>
            <a:noFill/>
            <a:ln w="152400" cap="flat">
              <a:solidFill>
                <a:srgbClr val="00B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en-GB" sz="1500" kern="0">
                <a:solidFill>
                  <a:srgbClr val="000000"/>
                </a:solidFill>
                <a:latin typeface="Helvetica Neue Medium"/>
                <a:ea typeface="Helvetica Neue Medium"/>
                <a:cs typeface="Helvetica Neue Medium"/>
                <a:sym typeface="Helvetica Neue Medium"/>
              </a:endParaRPr>
            </a:p>
          </p:txBody>
        </p:sp>
      </p:grpSp>
      <p:pic>
        <p:nvPicPr>
          <p:cNvPr id="2" name="Picture 1">
            <a:extLst>
              <a:ext uri="{FF2B5EF4-FFF2-40B4-BE49-F238E27FC236}">
                <a16:creationId xmlns:a16="http://schemas.microsoft.com/office/drawing/2014/main" id="{2A0DBD6C-FEFB-40DF-BF54-2949FE85F69D}"/>
              </a:ext>
            </a:extLst>
          </p:cNvPr>
          <p:cNvPicPr>
            <a:picLocks noChangeAspect="1"/>
          </p:cNvPicPr>
          <p:nvPr/>
        </p:nvPicPr>
        <p:blipFill>
          <a:blip r:embed="rId4"/>
          <a:stretch>
            <a:fillRect/>
          </a:stretch>
        </p:blipFill>
        <p:spPr>
          <a:xfrm>
            <a:off x="359524" y="942676"/>
            <a:ext cx="8652858" cy="5331326"/>
          </a:xfrm>
          <a:prstGeom prst="rect">
            <a:avLst/>
          </a:prstGeom>
        </p:spPr>
      </p:pic>
      <p:pic>
        <p:nvPicPr>
          <p:cNvPr id="16" name="Untitled-2.png" descr="Untitled-2.png">
            <a:extLst>
              <a:ext uri="{FF2B5EF4-FFF2-40B4-BE49-F238E27FC236}">
                <a16:creationId xmlns:a16="http://schemas.microsoft.com/office/drawing/2014/main" id="{9EE2CB54-EF38-4C24-83FA-3F5B01B052BF}"/>
              </a:ext>
            </a:extLst>
          </p:cNvPr>
          <p:cNvPicPr>
            <a:picLocks noChangeAspect="1"/>
          </p:cNvPicPr>
          <p:nvPr/>
        </p:nvPicPr>
        <p:blipFill>
          <a:blip r:embed="rId5"/>
          <a:stretch>
            <a:fillRect/>
          </a:stretch>
        </p:blipFill>
        <p:spPr>
          <a:xfrm>
            <a:off x="0" y="866149"/>
            <a:ext cx="5191827" cy="163292"/>
          </a:xfrm>
          <a:prstGeom prst="rect">
            <a:avLst/>
          </a:prstGeom>
          <a:ln w="12700" cap="flat">
            <a:noFill/>
            <a:miter lim="400000"/>
          </a:ln>
          <a:effectLst/>
        </p:spPr>
      </p:pic>
      <p:sp>
        <p:nvSpPr>
          <p:cNvPr id="9" name="Rectangle 8">
            <a:extLst>
              <a:ext uri="{FF2B5EF4-FFF2-40B4-BE49-F238E27FC236}">
                <a16:creationId xmlns:a16="http://schemas.microsoft.com/office/drawing/2014/main" id="{CC78FA94-FDED-4B86-9776-DD20D4A8F436}"/>
              </a:ext>
            </a:extLst>
          </p:cNvPr>
          <p:cNvSpPr/>
          <p:nvPr/>
        </p:nvSpPr>
        <p:spPr>
          <a:xfrm>
            <a:off x="8181474" y="1332280"/>
            <a:ext cx="4010526" cy="4621330"/>
          </a:xfrm>
          <a:prstGeom prst="rect">
            <a:avLst/>
          </a:prstGeom>
        </p:spPr>
        <p:txBody>
          <a:bodyPr wrap="square">
            <a:spAutoFit/>
          </a:bodyPr>
          <a:lstStyle/>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1900" kern="0" dirty="0">
                <a:solidFill>
                  <a:srgbClr val="000000"/>
                </a:solidFill>
                <a:latin typeface="Arial" panose="020B0604020202020204" pitchFamily="34" charset="0"/>
                <a:cs typeface="Arial" panose="020B0604020202020204" pitchFamily="34" charset="0"/>
                <a:sym typeface="Abadi MT Condensed Light"/>
              </a:rPr>
              <a:t>More than </a:t>
            </a:r>
            <a:r>
              <a:rPr lang="en-US" sz="1900" kern="0" dirty="0">
                <a:solidFill>
                  <a:srgbClr val="0070C0"/>
                </a:solidFill>
                <a:latin typeface="Arial" panose="020B0604020202020204" pitchFamily="34" charset="0"/>
                <a:cs typeface="Arial" panose="020B0604020202020204" pitchFamily="34" charset="0"/>
                <a:sym typeface="Abadi MT Condensed Light"/>
              </a:rPr>
              <a:t>15 million people globally earn their income </a:t>
            </a:r>
            <a:r>
              <a:rPr lang="en-US" sz="1900" kern="0" dirty="0">
                <a:solidFill>
                  <a:srgbClr val="000000"/>
                </a:solidFill>
                <a:latin typeface="Arial" panose="020B0604020202020204" pitchFamily="34" charset="0"/>
                <a:cs typeface="Arial" panose="020B0604020202020204" pitchFamily="34" charset="0"/>
                <a:sym typeface="Abadi MT Condensed Light"/>
              </a:rPr>
              <a:t>informally in the waste sector</a:t>
            </a:r>
          </a:p>
          <a:p>
            <a:pPr marL="315913" defTabSz="832104">
              <a:lnSpc>
                <a:spcPct val="120000"/>
              </a:lnSpc>
              <a:buClr>
                <a:srgbClr val="3985C3"/>
              </a:buClr>
              <a:buSzPct val="125000"/>
              <a:defRPr sz="5460">
                <a:latin typeface="Abadi MT Condensed Light"/>
                <a:ea typeface="Abadi MT Condensed Light"/>
                <a:cs typeface="Abadi MT Condensed Light"/>
                <a:sym typeface="Abadi MT Condensed Light"/>
              </a:defRPr>
            </a:pPr>
            <a:endParaRPr lang="en-US" sz="1900" kern="0" dirty="0">
              <a:solidFill>
                <a:srgbClr val="000000"/>
              </a:solidFill>
              <a:latin typeface="Arial" panose="020B0604020202020204" pitchFamily="34" charset="0"/>
              <a:cs typeface="Arial" panose="020B0604020202020204" pitchFamily="34" charset="0"/>
              <a:sym typeface="Abadi MT Condensed Light"/>
            </a:endParaRPr>
          </a:p>
          <a:p>
            <a:pPr marL="315913" defTabSz="832104">
              <a:lnSpc>
                <a:spcPct val="120000"/>
              </a:lnSpc>
              <a:buClr>
                <a:srgbClr val="3985C3"/>
              </a:buClr>
              <a:buSzPct val="125000"/>
              <a:defRPr sz="5460">
                <a:latin typeface="Abadi MT Condensed Light"/>
                <a:ea typeface="Abadi MT Condensed Light"/>
                <a:cs typeface="Abadi MT Condensed Light"/>
                <a:sym typeface="Abadi MT Condensed Light"/>
              </a:defRPr>
            </a:pPr>
            <a:endParaRPr lang="en-US" sz="1900" kern="0" dirty="0">
              <a:solidFill>
                <a:srgbClr val="000000"/>
              </a:solidFill>
              <a:latin typeface="Arial" panose="020B0604020202020204" pitchFamily="34" charset="0"/>
              <a:cs typeface="Arial" panose="020B0604020202020204" pitchFamily="34" charset="0"/>
              <a:sym typeface="Abadi MT Condensed Light"/>
            </a:endParaRP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endParaRPr lang="en-US" sz="1900" kern="0" dirty="0">
              <a:solidFill>
                <a:srgbClr val="000000"/>
              </a:solidFill>
              <a:latin typeface="Arial" panose="020B0604020202020204" pitchFamily="34" charset="0"/>
              <a:cs typeface="Arial" panose="020B0604020202020204" pitchFamily="34" charset="0"/>
              <a:sym typeface="Abadi MT Condensed Light"/>
            </a:endParaRP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endParaRPr lang="en-US" sz="1900" kern="0" dirty="0">
              <a:solidFill>
                <a:srgbClr val="000000"/>
              </a:solidFill>
              <a:latin typeface="Arial" panose="020B0604020202020204" pitchFamily="34" charset="0"/>
              <a:cs typeface="Arial" panose="020B0604020202020204" pitchFamily="34" charset="0"/>
              <a:sym typeface="Abadi MT Condensed Light"/>
            </a:endParaRP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endParaRPr lang="en-US" sz="1900" kern="0" dirty="0">
              <a:solidFill>
                <a:srgbClr val="000000"/>
              </a:solidFill>
              <a:latin typeface="Arial" panose="020B0604020202020204" pitchFamily="34" charset="0"/>
              <a:cs typeface="Arial" panose="020B0604020202020204" pitchFamily="34" charset="0"/>
              <a:sym typeface="Abadi MT Condensed Light"/>
            </a:endParaRP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endParaRPr lang="en-US" sz="1900" kern="0" dirty="0">
              <a:solidFill>
                <a:srgbClr val="000000"/>
              </a:solidFill>
              <a:latin typeface="Arial" panose="020B0604020202020204" pitchFamily="34" charset="0"/>
              <a:cs typeface="Arial" panose="020B0604020202020204" pitchFamily="34" charset="0"/>
              <a:sym typeface="Abadi MT Condensed Light"/>
            </a:endParaRP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1900" kern="0" dirty="0">
                <a:solidFill>
                  <a:srgbClr val="0070C0"/>
                </a:solidFill>
                <a:latin typeface="Arial" panose="020B0604020202020204" pitchFamily="34" charset="0"/>
                <a:cs typeface="Arial" panose="020B0604020202020204" pitchFamily="34" charset="0"/>
                <a:sym typeface="Abadi MT Condensed Light"/>
              </a:rPr>
              <a:t>In low-income countries, informal waste-pickers collect 50-100% of waste at no cost to municipalities</a:t>
            </a:r>
            <a:endParaRPr lang="en-US" sz="1900" kern="0" dirty="0">
              <a:latin typeface="Arial" panose="020B0604020202020204" pitchFamily="34" charset="0"/>
              <a:cs typeface="Arial" panose="020B0604020202020204" pitchFamily="34" charset="0"/>
              <a:sym typeface="Abadi MT Condensed Light"/>
            </a:endParaRPr>
          </a:p>
        </p:txBody>
      </p:sp>
    </p:spTree>
    <p:extLst>
      <p:ext uri="{BB962C8B-B14F-4D97-AF65-F5344CB8AC3E}">
        <p14:creationId xmlns:p14="http://schemas.microsoft.com/office/powerpoint/2010/main" val="399136975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546338" y="-132737"/>
            <a:ext cx="8372707" cy="1136819"/>
          </a:xfrm>
          <a:prstGeom prst="rect">
            <a:avLst/>
          </a:prstGeom>
        </p:spPr>
        <p:txBody>
          <a:bodyPr>
            <a:normAutofit/>
          </a:bodyPr>
          <a:lstStyle>
            <a:lvl1pPr algn="l" defTabSz="1828800">
              <a:defRPr sz="9000">
                <a:solidFill>
                  <a:srgbClr val="007ABF"/>
                </a:solidFill>
                <a:latin typeface="Avenir Next Condensed Demi Bold"/>
                <a:ea typeface="Avenir Next Condensed Demi Bold"/>
                <a:cs typeface="Avenir Next Condensed Demi Bold"/>
                <a:sym typeface="Avenir Next Condensed Demi Bold"/>
              </a:defRPr>
            </a:lvl1pPr>
          </a:lstStyle>
          <a:p>
            <a:r>
              <a:rPr sz="4000" dirty="0">
                <a:latin typeface="Arial" panose="020B0604020202020204" pitchFamily="34" charset="0"/>
                <a:cs typeface="Arial" panose="020B0604020202020204" pitchFamily="34" charset="0"/>
              </a:rPr>
              <a:t>Closing the Loop</a:t>
            </a:r>
          </a:p>
        </p:txBody>
      </p:sp>
      <p:sp>
        <p:nvSpPr>
          <p:cNvPr id="10" name="Text Placeholder 2">
            <a:extLst>
              <a:ext uri="{FF2B5EF4-FFF2-40B4-BE49-F238E27FC236}">
                <a16:creationId xmlns:a16="http://schemas.microsoft.com/office/drawing/2014/main" id="{BB0F6630-B8F4-4F88-9042-284550D9DD78}"/>
              </a:ext>
            </a:extLst>
          </p:cNvPr>
          <p:cNvSpPr txBox="1">
            <a:spLocks/>
          </p:cNvSpPr>
          <p:nvPr/>
        </p:nvSpPr>
        <p:spPr>
          <a:xfrm>
            <a:off x="1000230" y="1271448"/>
            <a:ext cx="7016184" cy="706278"/>
          </a:xfrm>
          <a:prstGeom prst="rect">
            <a:avLst/>
          </a:prstGeom>
          <a:ln w="12700">
            <a:noFill/>
            <a:miter lim="400000"/>
          </a:ln>
          <a:extLst>
            <a:ext uri="{C572A759-6A51-4108-AA02-DFA0A04FC94B}">
              <ma14:wrappingTextBoxFlag xmlns:ma14="http://schemas.microsoft.com/office/mac/drawingml/2011/main" xmlns="" val="1"/>
            </a:ext>
          </a:extLst>
        </p:spPr>
        <p:txBody>
          <a:bodyPr lIns="25400" tIns="25400" rIns="25400" bIns="25400" anchor="ctr">
            <a:normAutofit/>
          </a:bodyPr>
          <a:lstStyle>
            <a:lvl1pPr marL="63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1pPr>
            <a:lvl2pPr marL="1270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2pPr>
            <a:lvl3pPr marL="190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3pPr>
            <a:lvl4pPr marL="2540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4pPr>
            <a:lvl5pPr marL="317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5pPr>
            <a:lvl6pPr marL="3810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6pPr>
            <a:lvl7pPr marL="444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7pPr>
            <a:lvl8pPr marL="5080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8pPr>
            <a:lvl9pPr marL="571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9pPr>
          </a:lstStyle>
          <a:p>
            <a:pPr marL="0" indent="0" defTabSz="412750">
              <a:spcBef>
                <a:spcPts val="2950"/>
              </a:spcBef>
              <a:buNone/>
            </a:pPr>
            <a:r>
              <a:rPr lang="en-US" sz="2700" kern="0" dirty="0">
                <a:latin typeface="Arial" panose="020B0604020202020204" pitchFamily="34" charset="0"/>
                <a:cs typeface="Arial" panose="020B0604020202020204" pitchFamily="34" charset="0"/>
              </a:rPr>
              <a:t>generate </a:t>
            </a:r>
            <a:r>
              <a:rPr lang="en-US" sz="3300" kern="0" dirty="0">
                <a:solidFill>
                  <a:srgbClr val="007ABF"/>
                </a:solidFill>
                <a:latin typeface="Arial" panose="020B0604020202020204" pitchFamily="34" charset="0"/>
                <a:cs typeface="Arial" panose="020B0604020202020204" pitchFamily="34" charset="0"/>
              </a:rPr>
              <a:t>evidence</a:t>
            </a:r>
            <a:r>
              <a:rPr lang="en-US" sz="2700" kern="0" dirty="0">
                <a:latin typeface="Arial" panose="020B0604020202020204" pitchFamily="34" charset="0"/>
                <a:cs typeface="Arial" panose="020B0604020202020204" pitchFamily="34" charset="0"/>
              </a:rPr>
              <a:t> in pilot cities</a:t>
            </a:r>
            <a:endParaRPr lang="en-GB" sz="2700" kern="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E84C7B5-80DB-4272-9950-2FA3A9D88A32}"/>
              </a:ext>
            </a:extLst>
          </p:cNvPr>
          <p:cNvSpPr/>
          <p:nvPr/>
        </p:nvSpPr>
        <p:spPr>
          <a:xfrm>
            <a:off x="668180" y="1977726"/>
            <a:ext cx="10868501" cy="2358403"/>
          </a:xfrm>
          <a:prstGeom prst="rect">
            <a:avLst/>
          </a:prstGeom>
        </p:spPr>
        <p:txBody>
          <a:bodyPr wrap="square">
            <a:spAutoFit/>
          </a:bodyPr>
          <a:lstStyle/>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understand the </a:t>
            </a:r>
            <a:r>
              <a:rPr lang="en-US" sz="2200" kern="0" dirty="0">
                <a:solidFill>
                  <a:srgbClr val="007ABF"/>
                </a:solidFill>
                <a:latin typeface="Arial" panose="020B0604020202020204" pitchFamily="34" charset="0"/>
                <a:cs typeface="Arial" panose="020B0604020202020204" pitchFamily="34" charset="0"/>
                <a:sym typeface="Abadi MT Condensed Light"/>
              </a:rPr>
              <a:t>plastic waste value chain  (Material Flow and Social Impacts)</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informal contributions: collection, sorting, scrap shops, recycling</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where do </a:t>
            </a:r>
            <a:r>
              <a:rPr lang="en-US" sz="2200" kern="0" dirty="0">
                <a:solidFill>
                  <a:srgbClr val="007ABF"/>
                </a:solidFill>
                <a:latin typeface="Arial" panose="020B0604020202020204" pitchFamily="34" charset="0"/>
                <a:cs typeface="Arial" panose="020B0604020202020204" pitchFamily="34" charset="0"/>
                <a:sym typeface="Abadi MT Condensed Light"/>
              </a:rPr>
              <a:t>informal</a:t>
            </a:r>
            <a:r>
              <a:rPr lang="en-US" sz="2200" kern="0" dirty="0">
                <a:solidFill>
                  <a:srgbClr val="000000"/>
                </a:solidFill>
                <a:latin typeface="Arial" panose="020B0604020202020204" pitchFamily="34" charset="0"/>
                <a:cs typeface="Arial" panose="020B0604020202020204" pitchFamily="34" charset="0"/>
                <a:sym typeface="Abadi MT Condensed Light"/>
              </a:rPr>
              <a:t> activities &amp; the </a:t>
            </a:r>
            <a:r>
              <a:rPr lang="en-US" sz="2200" kern="0" dirty="0">
                <a:solidFill>
                  <a:srgbClr val="007ABF"/>
                </a:solidFill>
                <a:latin typeface="Arial" panose="020B0604020202020204" pitchFamily="34" charset="0"/>
                <a:cs typeface="Arial" panose="020B0604020202020204" pitchFamily="34" charset="0"/>
                <a:sym typeface="Abadi MT Condensed Light"/>
              </a:rPr>
              <a:t>formal</a:t>
            </a:r>
            <a:r>
              <a:rPr lang="en-US" sz="2200" kern="0" dirty="0">
                <a:solidFill>
                  <a:srgbClr val="000000"/>
                </a:solidFill>
                <a:latin typeface="Arial" panose="020B0604020202020204" pitchFamily="34" charset="0"/>
                <a:cs typeface="Arial" panose="020B0604020202020204" pitchFamily="34" charset="0"/>
                <a:sym typeface="Abadi MT Condensed Light"/>
              </a:rPr>
              <a:t> system meet?</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what are </a:t>
            </a:r>
            <a:r>
              <a:rPr lang="en-US" sz="2200" kern="0" dirty="0">
                <a:solidFill>
                  <a:srgbClr val="007ABF"/>
                </a:solidFill>
                <a:latin typeface="Arial" panose="020B0604020202020204" pitchFamily="34" charset="0"/>
                <a:cs typeface="Arial" panose="020B0604020202020204" pitchFamily="34" charset="0"/>
                <a:sym typeface="Abadi MT Condensed Light"/>
              </a:rPr>
              <a:t>challenges</a:t>
            </a:r>
            <a:r>
              <a:rPr lang="en-US" sz="2200" kern="0" dirty="0">
                <a:solidFill>
                  <a:srgbClr val="000000"/>
                </a:solidFill>
                <a:latin typeface="Arial" panose="020B0604020202020204" pitchFamily="34" charset="0"/>
                <a:cs typeface="Arial" panose="020B0604020202020204" pitchFamily="34" charset="0"/>
                <a:sym typeface="Abadi MT Condensed Light"/>
              </a:rPr>
              <a:t> </a:t>
            </a:r>
            <a:r>
              <a:rPr lang="en-US" sz="2200" kern="0" dirty="0">
                <a:solidFill>
                  <a:srgbClr val="007ABF"/>
                </a:solidFill>
                <a:latin typeface="Arial" panose="020B0604020202020204" pitchFamily="34" charset="0"/>
                <a:cs typeface="Arial" panose="020B0604020202020204" pitchFamily="34" charset="0"/>
                <a:sym typeface="Abadi MT Condensed Light"/>
              </a:rPr>
              <a:t>&amp;</a:t>
            </a:r>
            <a:r>
              <a:rPr lang="en-US" sz="2200" kern="0" dirty="0">
                <a:solidFill>
                  <a:srgbClr val="000000"/>
                </a:solidFill>
                <a:latin typeface="Arial" panose="020B0604020202020204" pitchFamily="34" charset="0"/>
                <a:cs typeface="Arial" panose="020B0604020202020204" pitchFamily="34" charset="0"/>
                <a:sym typeface="Abadi MT Condensed Light"/>
              </a:rPr>
              <a:t> </a:t>
            </a:r>
            <a:r>
              <a:rPr lang="en-US" sz="2200" kern="0" dirty="0">
                <a:solidFill>
                  <a:srgbClr val="007ABF"/>
                </a:solidFill>
                <a:latin typeface="Arial" panose="020B0604020202020204" pitchFamily="34" charset="0"/>
                <a:cs typeface="Arial" panose="020B0604020202020204" pitchFamily="34" charset="0"/>
                <a:sym typeface="Abadi MT Condensed Light"/>
              </a:rPr>
              <a:t>opportunities</a:t>
            </a:r>
            <a:r>
              <a:rPr lang="en-US" sz="2200" kern="0" dirty="0">
                <a:solidFill>
                  <a:srgbClr val="000000"/>
                </a:solidFill>
                <a:latin typeface="Arial" panose="020B0604020202020204" pitchFamily="34" charset="0"/>
                <a:cs typeface="Arial" panose="020B0604020202020204" pitchFamily="34" charset="0"/>
                <a:sym typeface="Abadi MT Condensed Light"/>
              </a:rPr>
              <a:t> to improve process?</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case study, policy guidance, </a:t>
            </a:r>
            <a:r>
              <a:rPr lang="en-US" sz="2200" kern="0" dirty="0">
                <a:solidFill>
                  <a:srgbClr val="00B050"/>
                </a:solidFill>
                <a:latin typeface="Arial" panose="020B0604020202020204" pitchFamily="34" charset="0"/>
                <a:cs typeface="Arial" panose="020B0604020202020204" pitchFamily="34" charset="0"/>
                <a:sym typeface="Abadi MT Condensed Light"/>
              </a:rPr>
              <a:t>regional dialogue </a:t>
            </a:r>
          </a:p>
          <a:p>
            <a:pPr defTabSz="832104">
              <a:lnSpc>
                <a:spcPct val="120000"/>
              </a:lnSpc>
              <a:buClr>
                <a:srgbClr val="3985C3"/>
              </a:buClr>
              <a:buSzPct val="125000"/>
              <a:defRPr sz="5460">
                <a:latin typeface="Abadi MT Condensed Light"/>
                <a:ea typeface="Abadi MT Condensed Light"/>
                <a:cs typeface="Abadi MT Condensed Light"/>
                <a:sym typeface="Abadi MT Condensed Light"/>
              </a:defRPr>
            </a:pPr>
            <a:endParaRPr lang="en-US" sz="1400" kern="0" dirty="0">
              <a:solidFill>
                <a:srgbClr val="007ABF"/>
              </a:solidFill>
              <a:latin typeface="Arial" panose="020B0604020202020204" pitchFamily="34" charset="0"/>
              <a:cs typeface="Arial" panose="020B0604020202020204" pitchFamily="34" charset="0"/>
              <a:sym typeface="Abadi MT Condensed Light"/>
            </a:endParaRPr>
          </a:p>
        </p:txBody>
      </p:sp>
      <p:cxnSp>
        <p:nvCxnSpPr>
          <p:cNvPr id="13" name="Straight Connector 12">
            <a:extLst>
              <a:ext uri="{FF2B5EF4-FFF2-40B4-BE49-F238E27FC236}">
                <a16:creationId xmlns:a16="http://schemas.microsoft.com/office/drawing/2014/main" id="{ACF2EF8B-B107-453D-8DC7-6D67968FB00C}"/>
              </a:ext>
            </a:extLst>
          </p:cNvPr>
          <p:cNvCxnSpPr>
            <a:cxnSpLocks/>
          </p:cNvCxnSpPr>
          <p:nvPr/>
        </p:nvCxnSpPr>
        <p:spPr>
          <a:xfrm flipH="1">
            <a:off x="1" y="1924739"/>
            <a:ext cx="6148551" cy="0"/>
          </a:xfrm>
          <a:prstGeom prst="line">
            <a:avLst/>
          </a:prstGeom>
          <a:noFill/>
          <a:ln w="127000" cap="flat">
            <a:solidFill>
              <a:srgbClr val="007ABF"/>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2">
            <a:extLst>
              <a:ext uri="{FF2B5EF4-FFF2-40B4-BE49-F238E27FC236}">
                <a16:creationId xmlns:a16="http://schemas.microsoft.com/office/drawing/2014/main" id="{0CC909D2-549A-B04A-A258-7EE789D872F5}"/>
              </a:ext>
            </a:extLst>
          </p:cNvPr>
          <p:cNvCxnSpPr>
            <a:cxnSpLocks/>
          </p:cNvCxnSpPr>
          <p:nvPr/>
        </p:nvCxnSpPr>
        <p:spPr>
          <a:xfrm flipH="1">
            <a:off x="6043449" y="4807201"/>
            <a:ext cx="6148551" cy="0"/>
          </a:xfrm>
          <a:prstGeom prst="line">
            <a:avLst/>
          </a:prstGeom>
          <a:noFill/>
          <a:ln w="127000" cap="flat">
            <a:solidFill>
              <a:srgbClr val="007ABF"/>
            </a:solidFill>
            <a:prstDash val="solid"/>
            <a:round/>
          </a:ln>
          <a:effectLst/>
          <a:sp3d/>
        </p:spPr>
        <p:style>
          <a:lnRef idx="0">
            <a:scrgbClr r="0" g="0" b="0"/>
          </a:lnRef>
          <a:fillRef idx="0">
            <a:scrgbClr r="0" g="0" b="0"/>
          </a:fillRef>
          <a:effectRef idx="0">
            <a:scrgbClr r="0" g="0" b="0"/>
          </a:effectRef>
          <a:fontRef idx="none"/>
        </p:style>
      </p:cxnSp>
      <p:sp>
        <p:nvSpPr>
          <p:cNvPr id="17" name="Text Placeholder 2">
            <a:extLst>
              <a:ext uri="{FF2B5EF4-FFF2-40B4-BE49-F238E27FC236}">
                <a16:creationId xmlns:a16="http://schemas.microsoft.com/office/drawing/2014/main" id="{7C97F688-E7B5-C840-814B-904EE3E1E983}"/>
              </a:ext>
            </a:extLst>
          </p:cNvPr>
          <p:cNvSpPr txBox="1">
            <a:spLocks/>
          </p:cNvSpPr>
          <p:nvPr/>
        </p:nvSpPr>
        <p:spPr>
          <a:xfrm>
            <a:off x="6043449" y="4124564"/>
            <a:ext cx="4663213" cy="697566"/>
          </a:xfrm>
          <a:prstGeom prst="rect">
            <a:avLst/>
          </a:prstGeom>
          <a:ln w="12700">
            <a:noFill/>
            <a:miter lim="400000"/>
          </a:ln>
          <a:extLst>
            <a:ext uri="{C572A759-6A51-4108-AA02-DFA0A04FC94B}">
              <ma14:wrappingTextBoxFlag xmlns:ma14="http://schemas.microsoft.com/office/mac/drawingml/2011/main" xmlns="" val="1"/>
            </a:ext>
          </a:extLst>
        </p:spPr>
        <p:txBody>
          <a:bodyPr lIns="25400" tIns="25400" rIns="25400" bIns="25400" anchor="ctr">
            <a:normAutofit/>
          </a:bodyPr>
          <a:lstStyle>
            <a:lvl1pPr marL="63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1pPr>
            <a:lvl2pPr marL="1270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2pPr>
            <a:lvl3pPr marL="190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3pPr>
            <a:lvl4pPr marL="2540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4pPr>
            <a:lvl5pPr marL="317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5pPr>
            <a:lvl6pPr marL="3810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6pPr>
            <a:lvl7pPr marL="444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7pPr>
            <a:lvl8pPr marL="5080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8pPr>
            <a:lvl9pPr marL="5715000" marR="0" indent="-635000" algn="l" defTabSz="825500" rtl="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Arial Nova Light"/>
                <a:ea typeface="Arial Nova Light"/>
                <a:cs typeface="Arial Nova Light"/>
                <a:sym typeface="Arial Nova Light"/>
              </a:defRPr>
            </a:lvl9pPr>
          </a:lstStyle>
          <a:p>
            <a:pPr marL="0" indent="0" defTabSz="412750">
              <a:spcBef>
                <a:spcPts val="2950"/>
              </a:spcBef>
              <a:buNone/>
            </a:pPr>
            <a:r>
              <a:rPr lang="en-US" sz="2700" kern="0" dirty="0">
                <a:latin typeface="Arial" panose="020B0604020202020204" pitchFamily="34" charset="0"/>
                <a:cs typeface="Arial" panose="020B0604020202020204" pitchFamily="34" charset="0"/>
              </a:rPr>
              <a:t>identify </a:t>
            </a:r>
            <a:r>
              <a:rPr lang="en-US" sz="3300" kern="0" dirty="0">
                <a:solidFill>
                  <a:srgbClr val="007ABF"/>
                </a:solidFill>
                <a:latin typeface="Arial" panose="020B0604020202020204" pitchFamily="34" charset="0"/>
                <a:cs typeface="Arial" panose="020B0604020202020204" pitchFamily="34" charset="0"/>
              </a:rPr>
              <a:t>inclusive</a:t>
            </a:r>
            <a:r>
              <a:rPr lang="en-US" sz="2700" kern="0" dirty="0">
                <a:latin typeface="Arial" panose="020B0604020202020204" pitchFamily="34" charset="0"/>
                <a:cs typeface="Arial" panose="020B0604020202020204" pitchFamily="34" charset="0"/>
              </a:rPr>
              <a:t> solutions</a:t>
            </a:r>
            <a:endParaRPr lang="en-GB" sz="2700" kern="0" dirty="0">
              <a:latin typeface="Arial" panose="020B0604020202020204" pitchFamily="34" charset="0"/>
              <a:cs typeface="Arial" panose="020B0604020202020204" pitchFamily="34" charset="0"/>
            </a:endParaRPr>
          </a:p>
        </p:txBody>
      </p:sp>
      <p:sp>
        <p:nvSpPr>
          <p:cNvPr id="18" name="Rectangle 6">
            <a:extLst>
              <a:ext uri="{FF2B5EF4-FFF2-40B4-BE49-F238E27FC236}">
                <a16:creationId xmlns:a16="http://schemas.microsoft.com/office/drawing/2014/main" id="{5BFADF35-4A9C-C949-A6D5-B165FA068070}"/>
              </a:ext>
            </a:extLst>
          </p:cNvPr>
          <p:cNvSpPr/>
          <p:nvPr/>
        </p:nvSpPr>
        <p:spPr>
          <a:xfrm>
            <a:off x="668180" y="4821519"/>
            <a:ext cx="10282351" cy="1545872"/>
          </a:xfrm>
          <a:prstGeom prst="rect">
            <a:avLst/>
          </a:prstGeom>
        </p:spPr>
        <p:txBody>
          <a:bodyPr wrap="square">
            <a:spAutoFit/>
          </a:bodyPr>
          <a:lstStyle/>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build </a:t>
            </a:r>
            <a:r>
              <a:rPr lang="en-US" sz="2200" kern="0" dirty="0">
                <a:solidFill>
                  <a:srgbClr val="007ABF"/>
                </a:solidFill>
                <a:latin typeface="Arial" panose="020B0604020202020204" pitchFamily="34" charset="0"/>
                <a:cs typeface="Arial" panose="020B0604020202020204" pitchFamily="34" charset="0"/>
                <a:sym typeface="Abadi MT Condensed Light"/>
              </a:rPr>
              <a:t>partnerships</a:t>
            </a:r>
            <a:r>
              <a:rPr lang="en-US" sz="2200" kern="0" dirty="0">
                <a:solidFill>
                  <a:srgbClr val="000000"/>
                </a:solidFill>
                <a:latin typeface="Arial" panose="020B0604020202020204" pitchFamily="34" charset="0"/>
                <a:cs typeface="Arial" panose="020B0604020202020204" pitchFamily="34" charset="0"/>
                <a:sym typeface="Abadi MT Condensed Light"/>
              </a:rPr>
              <a:t> between informal stakeholders and actors across the value chain</a:t>
            </a:r>
          </a:p>
          <a:p>
            <a:pPr marL="633413" indent="-317500" defTabSz="832104">
              <a:lnSpc>
                <a:spcPct val="120000"/>
              </a:lnSpc>
              <a:buClr>
                <a:srgbClr val="3985C3"/>
              </a:buClr>
              <a:buSzPct val="125000"/>
              <a:buFontTx/>
              <a:buChar char="»"/>
              <a:defRPr sz="5460">
                <a:latin typeface="Abadi MT Condensed Light"/>
                <a:ea typeface="Abadi MT Condensed Light"/>
                <a:cs typeface="Abadi MT Condensed Light"/>
                <a:sym typeface="Abadi MT Condensed Light"/>
              </a:defRPr>
            </a:pPr>
            <a:r>
              <a:rPr lang="en-US" sz="2200" kern="0" dirty="0">
                <a:solidFill>
                  <a:srgbClr val="000000"/>
                </a:solidFill>
                <a:latin typeface="Arial" panose="020B0604020202020204" pitchFamily="34" charset="0"/>
                <a:cs typeface="Arial" panose="020B0604020202020204" pitchFamily="34" charset="0"/>
                <a:sym typeface="Abadi MT Condensed Light"/>
              </a:rPr>
              <a:t>increase </a:t>
            </a:r>
            <a:r>
              <a:rPr lang="en-US" sz="2200" kern="0" dirty="0">
                <a:solidFill>
                  <a:srgbClr val="007ABF"/>
                </a:solidFill>
                <a:latin typeface="Arial" panose="020B0604020202020204" pitchFamily="34" charset="0"/>
                <a:cs typeface="Arial" panose="020B0604020202020204" pitchFamily="34" charset="0"/>
                <a:sym typeface="Abadi MT Condensed Light"/>
              </a:rPr>
              <a:t>recovery</a:t>
            </a:r>
            <a:r>
              <a:rPr lang="en-US" sz="2200" kern="0" dirty="0">
                <a:solidFill>
                  <a:srgbClr val="000000"/>
                </a:solidFill>
                <a:latin typeface="Arial" panose="020B0604020202020204" pitchFamily="34" charset="0"/>
                <a:cs typeface="Arial" panose="020B0604020202020204" pitchFamily="34" charset="0"/>
                <a:sym typeface="Abadi MT Condensed Light"/>
              </a:rPr>
              <a:t> &amp; </a:t>
            </a:r>
            <a:r>
              <a:rPr lang="en-US" sz="2200" kern="0" dirty="0">
                <a:solidFill>
                  <a:srgbClr val="007ABF"/>
                </a:solidFill>
                <a:latin typeface="Arial" panose="020B0604020202020204" pitchFamily="34" charset="0"/>
                <a:cs typeface="Arial" panose="020B0604020202020204" pitchFamily="34" charset="0"/>
                <a:sym typeface="Abadi MT Condensed Light"/>
              </a:rPr>
              <a:t>recycling</a:t>
            </a:r>
            <a:r>
              <a:rPr lang="en-US" sz="2200" kern="0" dirty="0">
                <a:solidFill>
                  <a:srgbClr val="000000"/>
                </a:solidFill>
                <a:latin typeface="Arial" panose="020B0604020202020204" pitchFamily="34" charset="0"/>
                <a:cs typeface="Arial" panose="020B0604020202020204" pitchFamily="34" charset="0"/>
                <a:sym typeface="Abadi MT Condensed Light"/>
              </a:rPr>
              <a:t> &amp; </a:t>
            </a:r>
            <a:r>
              <a:rPr lang="en-US" sz="2200" kern="0" dirty="0">
                <a:solidFill>
                  <a:srgbClr val="007ABF"/>
                </a:solidFill>
                <a:latin typeface="Arial" panose="020B0604020202020204" pitchFamily="34" charset="0"/>
                <a:cs typeface="Arial" panose="020B0604020202020204" pitchFamily="34" charset="0"/>
                <a:sym typeface="Abadi MT Condensed Light"/>
              </a:rPr>
              <a:t>reduce</a:t>
            </a:r>
            <a:r>
              <a:rPr lang="en-US" sz="2200" kern="0" dirty="0">
                <a:solidFill>
                  <a:srgbClr val="000000"/>
                </a:solidFill>
                <a:latin typeface="Arial" panose="020B0604020202020204" pitchFamily="34" charset="0"/>
                <a:cs typeface="Arial" panose="020B0604020202020204" pitchFamily="34" charset="0"/>
                <a:sym typeface="Abadi MT Condensed Light"/>
              </a:rPr>
              <a:t> plastic waste leakage</a:t>
            </a:r>
          </a:p>
          <a:p>
            <a:pPr defTabSz="832104">
              <a:lnSpc>
                <a:spcPct val="120000"/>
              </a:lnSpc>
              <a:buClr>
                <a:srgbClr val="3985C3"/>
              </a:buClr>
              <a:buSzPct val="125000"/>
              <a:defRPr sz="5460">
                <a:latin typeface="Abadi MT Condensed Light"/>
                <a:ea typeface="Abadi MT Condensed Light"/>
                <a:cs typeface="Abadi MT Condensed Light"/>
                <a:sym typeface="Abadi MT Condensed Light"/>
              </a:defRPr>
            </a:pPr>
            <a:endParaRPr lang="en-US" sz="1400" kern="0" dirty="0">
              <a:solidFill>
                <a:srgbClr val="007ABF"/>
              </a:solidFill>
              <a:latin typeface="Arial" panose="020B0604020202020204" pitchFamily="34" charset="0"/>
              <a:cs typeface="Arial" panose="020B0604020202020204" pitchFamily="34" charset="0"/>
              <a:sym typeface="Abadi MT Condensed Light"/>
            </a:endParaRPr>
          </a:p>
        </p:txBody>
      </p:sp>
      <p:pic>
        <p:nvPicPr>
          <p:cNvPr id="9" name="Untitled-2.png" descr="Untitled-2.png">
            <a:extLst>
              <a:ext uri="{FF2B5EF4-FFF2-40B4-BE49-F238E27FC236}">
                <a16:creationId xmlns:a16="http://schemas.microsoft.com/office/drawing/2014/main" id="{0F4560ED-B8B7-4BCA-9C64-1290A2E72742}"/>
              </a:ext>
            </a:extLst>
          </p:cNvPr>
          <p:cNvPicPr>
            <a:picLocks noChangeAspect="1"/>
          </p:cNvPicPr>
          <p:nvPr/>
        </p:nvPicPr>
        <p:blipFill>
          <a:blip r:embed="rId3"/>
          <a:stretch>
            <a:fillRect/>
          </a:stretch>
        </p:blipFill>
        <p:spPr>
          <a:xfrm>
            <a:off x="1" y="769593"/>
            <a:ext cx="5191827" cy="163292"/>
          </a:xfrm>
          <a:prstGeom prst="rect">
            <a:avLst/>
          </a:prstGeom>
          <a:ln w="12700" cap="flat">
            <a:noFill/>
            <a:miter lim="400000"/>
          </a:ln>
          <a:effectLst/>
        </p:spPr>
      </p:pic>
      <p:pic>
        <p:nvPicPr>
          <p:cNvPr id="11" name="Picture 111" descr="Bildergebnis fÃ¼r sei logo">
            <a:extLst>
              <a:ext uri="{FF2B5EF4-FFF2-40B4-BE49-F238E27FC236}">
                <a16:creationId xmlns:a16="http://schemas.microsoft.com/office/drawing/2014/main" id="{1F489B72-DD05-874A-9128-5CC8D4826747}"/>
              </a:ext>
            </a:extLst>
          </p:cNvPr>
          <p:cNvPicPr>
            <a:picLocks noChangeAspect="1"/>
          </p:cNvPicPr>
          <p:nvPr/>
        </p:nvPicPr>
        <p:blipFill rotWithShape="1">
          <a:blip r:embed="rId4">
            <a:extLst>
              <a:ext uri="{28A0092B-C50C-407E-A947-70E740481C1C}">
                <a14:useLocalDpi xmlns:a14="http://schemas.microsoft.com/office/drawing/2010/main" val="0"/>
              </a:ext>
            </a:extLst>
          </a:blip>
          <a:srcRect l="20105" t="18147" r="21107" b="19287"/>
          <a:stretch/>
        </p:blipFill>
        <p:spPr bwMode="auto">
          <a:xfrm>
            <a:off x="5916192" y="122139"/>
            <a:ext cx="1054569" cy="1212578"/>
          </a:xfrm>
          <a:prstGeom prst="rect">
            <a:avLst/>
          </a:prstGeom>
          <a:noFill/>
          <a:ln>
            <a:noFill/>
          </a:ln>
          <a:extLst>
            <a:ext uri="{53640926-AAD7-44D8-BBD7-CCE9431645EC}">
              <a14:shadowObscured xmlns:a14="http://schemas.microsoft.com/office/drawing/2010/main"/>
            </a:ext>
          </a:extLst>
        </p:spPr>
      </p:pic>
      <p:pic>
        <p:nvPicPr>
          <p:cNvPr id="14" name="Picture 114" descr="Bildergebnis fÃ¼r kkpkp logo">
            <a:extLst>
              <a:ext uri="{FF2B5EF4-FFF2-40B4-BE49-F238E27FC236}">
                <a16:creationId xmlns:a16="http://schemas.microsoft.com/office/drawing/2014/main" id="{741BBD5E-EA74-F147-9BA7-F5ACCA532B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7572" y="177953"/>
            <a:ext cx="1827215" cy="879115"/>
          </a:xfrm>
          <a:prstGeom prst="rect">
            <a:avLst/>
          </a:prstGeom>
          <a:noFill/>
          <a:ln>
            <a:noFill/>
          </a:ln>
        </p:spPr>
      </p:pic>
    </p:spTree>
    <p:extLst>
      <p:ext uri="{BB962C8B-B14F-4D97-AF65-F5344CB8AC3E}">
        <p14:creationId xmlns:p14="http://schemas.microsoft.com/office/powerpoint/2010/main" val="1657002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957481-31D4-45BD-B5EF-B460F1E1DFFB}"/>
              </a:ext>
            </a:extLst>
          </p:cNvPr>
          <p:cNvPicPr>
            <a:picLocks noChangeAspect="1"/>
          </p:cNvPicPr>
          <p:nvPr/>
        </p:nvPicPr>
        <p:blipFill>
          <a:blip r:embed="rId3"/>
          <a:stretch>
            <a:fillRect/>
          </a:stretch>
        </p:blipFill>
        <p:spPr>
          <a:xfrm>
            <a:off x="842712" y="954640"/>
            <a:ext cx="8698230" cy="4892755"/>
          </a:xfrm>
          <a:prstGeom prst="rect">
            <a:avLst/>
          </a:prstGeom>
        </p:spPr>
      </p:pic>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Pune, India</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92904" y="1529165"/>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4"/>
          <a:stretch>
            <a:fillRect/>
          </a:stretch>
        </p:blipFill>
        <p:spPr>
          <a:xfrm>
            <a:off x="0" y="954640"/>
            <a:ext cx="5191827" cy="163292"/>
          </a:xfrm>
          <a:prstGeom prst="rect">
            <a:avLst/>
          </a:prstGeom>
          <a:ln w="12700" cap="flat">
            <a:noFill/>
            <a:miter lim="400000"/>
          </a:ln>
          <a:effectLst/>
        </p:spPr>
      </p:pic>
      <p:pic>
        <p:nvPicPr>
          <p:cNvPr id="5" name="Picture 4">
            <a:extLst>
              <a:ext uri="{FF2B5EF4-FFF2-40B4-BE49-F238E27FC236}">
                <a16:creationId xmlns:a16="http://schemas.microsoft.com/office/drawing/2014/main" id="{01BBF44E-D6BC-4931-A976-ECF71FA5A947}"/>
              </a:ext>
            </a:extLst>
          </p:cNvPr>
          <p:cNvPicPr>
            <a:picLocks noChangeAspect="1"/>
          </p:cNvPicPr>
          <p:nvPr/>
        </p:nvPicPr>
        <p:blipFill>
          <a:blip r:embed="rId5"/>
          <a:stretch>
            <a:fillRect/>
          </a:stretch>
        </p:blipFill>
        <p:spPr>
          <a:xfrm>
            <a:off x="9959334" y="1600792"/>
            <a:ext cx="1877731" cy="3907875"/>
          </a:xfrm>
          <a:prstGeom prst="rect">
            <a:avLst/>
          </a:prstGeom>
        </p:spPr>
      </p:pic>
      <p:sp>
        <p:nvSpPr>
          <p:cNvPr id="6" name="Rectangle 5">
            <a:extLst>
              <a:ext uri="{FF2B5EF4-FFF2-40B4-BE49-F238E27FC236}">
                <a16:creationId xmlns:a16="http://schemas.microsoft.com/office/drawing/2014/main" id="{D86749FD-503B-44F0-AFF4-322B7519F22F}"/>
              </a:ext>
            </a:extLst>
          </p:cNvPr>
          <p:cNvSpPr/>
          <p:nvPr/>
        </p:nvSpPr>
        <p:spPr>
          <a:xfrm>
            <a:off x="7698910" y="5903359"/>
            <a:ext cx="5792293" cy="369332"/>
          </a:xfrm>
          <a:prstGeom prst="rect">
            <a:avLst/>
          </a:prstGeom>
        </p:spPr>
        <p:txBody>
          <a:bodyPr wrap="square">
            <a:spAutoFit/>
          </a:bodyPr>
          <a:lstStyle/>
          <a:p>
            <a:r>
              <a:rPr lang="pl-PL" dirty="0"/>
              <a:t>Kagad Kach Patra Kashtakari Panchayat </a:t>
            </a:r>
            <a:endParaRPr lang="en-US" dirty="0"/>
          </a:p>
        </p:txBody>
      </p:sp>
    </p:spTree>
    <p:extLst>
      <p:ext uri="{BB962C8B-B14F-4D97-AF65-F5344CB8AC3E}">
        <p14:creationId xmlns:p14="http://schemas.microsoft.com/office/powerpoint/2010/main" val="386358953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Pune, India</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3" name="Picture 2">
            <a:extLst>
              <a:ext uri="{FF2B5EF4-FFF2-40B4-BE49-F238E27FC236}">
                <a16:creationId xmlns:a16="http://schemas.microsoft.com/office/drawing/2014/main" id="{81BE1FDF-E18F-4568-B3E4-3419BD05EB1A}"/>
              </a:ext>
            </a:extLst>
          </p:cNvPr>
          <p:cNvPicPr>
            <a:picLocks noChangeAspect="1"/>
          </p:cNvPicPr>
          <p:nvPr/>
        </p:nvPicPr>
        <p:blipFill>
          <a:blip r:embed="rId4"/>
          <a:stretch>
            <a:fillRect/>
          </a:stretch>
        </p:blipFill>
        <p:spPr>
          <a:xfrm>
            <a:off x="420858" y="1191778"/>
            <a:ext cx="8734836" cy="4913345"/>
          </a:xfrm>
          <a:prstGeom prst="rect">
            <a:avLst/>
          </a:prstGeom>
        </p:spPr>
      </p:pic>
      <p:pic>
        <p:nvPicPr>
          <p:cNvPr id="6" name="Picture 5">
            <a:extLst>
              <a:ext uri="{FF2B5EF4-FFF2-40B4-BE49-F238E27FC236}">
                <a16:creationId xmlns:a16="http://schemas.microsoft.com/office/drawing/2014/main" id="{3FDB68C1-0FFC-4F40-B3B8-F356551D4EF0}"/>
              </a:ext>
            </a:extLst>
          </p:cNvPr>
          <p:cNvPicPr>
            <a:picLocks noChangeAspect="1"/>
          </p:cNvPicPr>
          <p:nvPr/>
        </p:nvPicPr>
        <p:blipFill>
          <a:blip r:embed="rId5"/>
          <a:stretch>
            <a:fillRect/>
          </a:stretch>
        </p:blipFill>
        <p:spPr>
          <a:xfrm>
            <a:off x="11262427" y="1965155"/>
            <a:ext cx="695004" cy="908383"/>
          </a:xfrm>
          <a:prstGeom prst="rect">
            <a:avLst/>
          </a:prstGeom>
        </p:spPr>
      </p:pic>
      <p:pic>
        <p:nvPicPr>
          <p:cNvPr id="7" name="Picture 6">
            <a:extLst>
              <a:ext uri="{FF2B5EF4-FFF2-40B4-BE49-F238E27FC236}">
                <a16:creationId xmlns:a16="http://schemas.microsoft.com/office/drawing/2014/main" id="{29FF2CEA-631A-40DB-B63A-461C29B1D378}"/>
              </a:ext>
            </a:extLst>
          </p:cNvPr>
          <p:cNvPicPr>
            <a:picLocks noChangeAspect="1"/>
          </p:cNvPicPr>
          <p:nvPr/>
        </p:nvPicPr>
        <p:blipFill>
          <a:blip r:embed="rId6"/>
          <a:stretch>
            <a:fillRect/>
          </a:stretch>
        </p:blipFill>
        <p:spPr>
          <a:xfrm>
            <a:off x="10115605" y="3419850"/>
            <a:ext cx="1877731" cy="725487"/>
          </a:xfrm>
          <a:prstGeom prst="rect">
            <a:avLst/>
          </a:prstGeom>
        </p:spPr>
      </p:pic>
      <p:pic>
        <p:nvPicPr>
          <p:cNvPr id="11" name="Picture 10">
            <a:extLst>
              <a:ext uri="{FF2B5EF4-FFF2-40B4-BE49-F238E27FC236}">
                <a16:creationId xmlns:a16="http://schemas.microsoft.com/office/drawing/2014/main" id="{73EDB91D-FBF9-4AF0-8F62-A8B6A5C3AB71}"/>
              </a:ext>
            </a:extLst>
          </p:cNvPr>
          <p:cNvPicPr>
            <a:picLocks noChangeAspect="1"/>
          </p:cNvPicPr>
          <p:nvPr/>
        </p:nvPicPr>
        <p:blipFill>
          <a:blip r:embed="rId7"/>
          <a:stretch>
            <a:fillRect/>
          </a:stretch>
        </p:blipFill>
        <p:spPr>
          <a:xfrm>
            <a:off x="10668707" y="5237960"/>
            <a:ext cx="1255885" cy="634039"/>
          </a:xfrm>
          <a:prstGeom prst="rect">
            <a:avLst/>
          </a:prstGeom>
        </p:spPr>
      </p:pic>
    </p:spTree>
    <p:extLst>
      <p:ext uri="{BB962C8B-B14F-4D97-AF65-F5344CB8AC3E}">
        <p14:creationId xmlns:p14="http://schemas.microsoft.com/office/powerpoint/2010/main" val="10267726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397045"/>
            <a:ext cx="7731944" cy="1570644"/>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Pune, India</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738064"/>
            <a:ext cx="5191827" cy="163292"/>
          </a:xfrm>
          <a:prstGeom prst="rect">
            <a:avLst/>
          </a:prstGeom>
          <a:ln w="12700" cap="flat">
            <a:noFill/>
            <a:miter lim="400000"/>
          </a:ln>
          <a:effectLst/>
        </p:spPr>
      </p:pic>
      <p:pic>
        <p:nvPicPr>
          <p:cNvPr id="2" name="Picture 1">
            <a:extLst>
              <a:ext uri="{FF2B5EF4-FFF2-40B4-BE49-F238E27FC236}">
                <a16:creationId xmlns:a16="http://schemas.microsoft.com/office/drawing/2014/main" id="{CD602708-9581-4256-B0A6-3C7B5CB4C558}"/>
              </a:ext>
            </a:extLst>
          </p:cNvPr>
          <p:cNvPicPr>
            <a:picLocks noChangeAspect="1"/>
          </p:cNvPicPr>
          <p:nvPr/>
        </p:nvPicPr>
        <p:blipFill>
          <a:blip r:embed="rId4"/>
          <a:stretch>
            <a:fillRect/>
          </a:stretch>
        </p:blipFill>
        <p:spPr>
          <a:xfrm>
            <a:off x="2431228" y="901356"/>
            <a:ext cx="5894625" cy="5419253"/>
          </a:xfrm>
          <a:prstGeom prst="rect">
            <a:avLst/>
          </a:prstGeom>
        </p:spPr>
      </p:pic>
    </p:spTree>
    <p:extLst>
      <p:ext uri="{BB962C8B-B14F-4D97-AF65-F5344CB8AC3E}">
        <p14:creationId xmlns:p14="http://schemas.microsoft.com/office/powerpoint/2010/main" val="742139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6252368"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sz="4000" dirty="0">
                <a:latin typeface="Arial" panose="020B0604020202020204" pitchFamily="34" charset="0"/>
                <a:cs typeface="Arial" panose="020B0604020202020204" pitchFamily="34" charset="0"/>
              </a:rPr>
              <a:t>who we are</a:t>
            </a:r>
          </a:p>
        </p:txBody>
      </p:sp>
      <p:sp>
        <p:nvSpPr>
          <p:cNvPr id="139" name="Text Placeholder 2"/>
          <p:cNvSpPr txBox="1"/>
          <p:nvPr/>
        </p:nvSpPr>
        <p:spPr>
          <a:xfrm>
            <a:off x="160967" y="1226290"/>
            <a:ext cx="8874750"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fontScale="92500"/>
          </a:bodyPr>
          <a:lstStyle/>
          <a:p>
            <a:pPr marL="317500" indent="-317500" defTabSz="412750" hangingPunct="0">
              <a:lnSpc>
                <a:spcPct val="150000"/>
              </a:lnSpc>
              <a:spcBef>
                <a:spcPts val="100"/>
              </a:spcBef>
              <a:buClr>
                <a:srgbClr val="3985C3"/>
              </a:buClr>
              <a:buSzPct val="125000"/>
              <a:buFontTx/>
              <a:buChar char="•"/>
              <a:defRPr sz="6000">
                <a:latin typeface="Abadi MT Condensed Light"/>
                <a:ea typeface="Abadi MT Condensed Light"/>
                <a:cs typeface="Abadi MT Condensed Light"/>
                <a:sym typeface="Abadi MT Condensed Light"/>
              </a:defRPr>
            </a:pPr>
            <a:r>
              <a:rPr lang="en-GB" sz="2600" kern="0" dirty="0">
                <a:solidFill>
                  <a:srgbClr val="000000"/>
                </a:solidFill>
                <a:latin typeface="Arial" panose="020B0604020202020204" pitchFamily="34" charset="0"/>
                <a:cs typeface="Arial" panose="020B0604020202020204" pitchFamily="34" charset="0"/>
                <a:sym typeface="Abadi MT Condensed Light"/>
              </a:rPr>
              <a:t>Economic and Social Commission for Asia and the Pacific</a:t>
            </a:r>
          </a:p>
          <a:p>
            <a:pPr marL="317500" indent="-317500" defTabSz="412750" hangingPunct="0">
              <a:lnSpc>
                <a:spcPct val="150000"/>
              </a:lnSpc>
              <a:spcBef>
                <a:spcPts val="100"/>
              </a:spcBef>
              <a:buClr>
                <a:srgbClr val="3985C3"/>
              </a:buClr>
              <a:buSzPct val="125000"/>
              <a:buFontTx/>
              <a:buChar char="•"/>
              <a:defRPr sz="6000">
                <a:latin typeface="Abadi MT Condensed Light"/>
                <a:ea typeface="Abadi MT Condensed Light"/>
                <a:cs typeface="Abadi MT Condensed Light"/>
                <a:sym typeface="Abadi MT Condensed Light"/>
              </a:defRPr>
            </a:pPr>
            <a:r>
              <a:rPr lang="en-GB" sz="2600" kern="0" dirty="0">
                <a:solidFill>
                  <a:srgbClr val="000000"/>
                </a:solidFill>
                <a:latin typeface="Arial" panose="020B0604020202020204" pitchFamily="34" charset="0"/>
                <a:cs typeface="Arial" panose="020B0604020202020204" pitchFamily="34" charset="0"/>
                <a:sym typeface="Abadi MT Condensed Light"/>
              </a:rPr>
              <a:t>Regional development arm of the UN, HQ in Bangkok</a:t>
            </a:r>
          </a:p>
          <a:p>
            <a:pPr marL="317500" indent="-317500" defTabSz="412750" hangingPunct="0">
              <a:lnSpc>
                <a:spcPct val="150000"/>
              </a:lnSpc>
              <a:spcBef>
                <a:spcPts val="100"/>
              </a:spcBef>
              <a:buClr>
                <a:srgbClr val="3985C3"/>
              </a:buClr>
              <a:buSzPct val="125000"/>
              <a:buFontTx/>
              <a:buChar char="•"/>
              <a:defRPr sz="6000">
                <a:latin typeface="Abadi MT Condensed Light"/>
                <a:ea typeface="Abadi MT Condensed Light"/>
                <a:cs typeface="Abadi MT Condensed Light"/>
                <a:sym typeface="Abadi MT Condensed Light"/>
              </a:defRPr>
            </a:pPr>
            <a:r>
              <a:rPr lang="en-GB" sz="2600" kern="0" dirty="0">
                <a:solidFill>
                  <a:srgbClr val="000000"/>
                </a:solidFill>
                <a:latin typeface="Arial" panose="020B0604020202020204" pitchFamily="34" charset="0"/>
                <a:cs typeface="Arial" panose="020B0604020202020204" pitchFamily="34" charset="0"/>
                <a:sym typeface="Abadi MT Condensed Light"/>
              </a:rPr>
              <a:t>62 members &amp; associate members – from Turkey to Tonga</a:t>
            </a:r>
          </a:p>
          <a:p>
            <a:pPr marL="317500" indent="-317500" defTabSz="412750" hangingPunct="0">
              <a:lnSpc>
                <a:spcPct val="150000"/>
              </a:lnSpc>
              <a:spcBef>
                <a:spcPts val="100"/>
              </a:spcBef>
              <a:buClr>
                <a:srgbClr val="3985C3"/>
              </a:buClr>
              <a:buSzPct val="125000"/>
              <a:buFontTx/>
              <a:buChar char="•"/>
              <a:defRPr sz="6000">
                <a:latin typeface="Abadi MT Condensed Light"/>
                <a:ea typeface="Abadi MT Condensed Light"/>
                <a:cs typeface="Abadi MT Condensed Light"/>
                <a:sym typeface="Abadi MT Condensed Light"/>
              </a:defRPr>
            </a:pPr>
            <a:r>
              <a:rPr lang="en-GB" sz="2600" kern="0" dirty="0">
                <a:solidFill>
                  <a:srgbClr val="000000"/>
                </a:solidFill>
                <a:latin typeface="Arial" panose="020B0604020202020204" pitchFamily="34" charset="0"/>
                <a:cs typeface="Arial" panose="020B0604020202020204" pitchFamily="34" charset="0"/>
                <a:sym typeface="Abadi MT Condensed Light"/>
              </a:rPr>
              <a:t>Foster sustainable development in line with the 2030 Agenda</a:t>
            </a:r>
          </a:p>
          <a:p>
            <a:pPr marL="317500" indent="-317500" defTabSz="412750" hangingPunct="0">
              <a:lnSpc>
                <a:spcPct val="150000"/>
              </a:lnSpc>
              <a:spcBef>
                <a:spcPts val="100"/>
              </a:spcBef>
              <a:buClr>
                <a:srgbClr val="3985C3"/>
              </a:buClr>
              <a:buSzPct val="125000"/>
              <a:buFontTx/>
              <a:buChar char="•"/>
              <a:defRPr sz="6000">
                <a:latin typeface="Abadi MT Condensed Light"/>
                <a:ea typeface="Abadi MT Condensed Light"/>
                <a:cs typeface="Abadi MT Condensed Light"/>
                <a:sym typeface="Abadi MT Condensed Light"/>
              </a:defRPr>
            </a:pPr>
            <a:r>
              <a:rPr lang="en-GB" sz="2600" kern="0" dirty="0">
                <a:solidFill>
                  <a:srgbClr val="000000"/>
                </a:solidFill>
                <a:latin typeface="Arial" panose="020B0604020202020204" pitchFamily="34" charset="0"/>
                <a:cs typeface="Arial" panose="020B0604020202020204" pitchFamily="34" charset="0"/>
                <a:sym typeface="Abadi MT Condensed Light"/>
              </a:rPr>
              <a:t>Policy dialogue, technical assistance, capacity building, research, coordinating role, regional cooperation through intergovernmental processes</a:t>
            </a: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5" name="Picture 4">
            <a:extLst>
              <a:ext uri="{FF2B5EF4-FFF2-40B4-BE49-F238E27FC236}">
                <a16:creationId xmlns:a16="http://schemas.microsoft.com/office/drawing/2014/main" id="{CADB60B2-0081-4C84-AE56-35C859D700D0}"/>
              </a:ext>
            </a:extLst>
          </p:cNvPr>
          <p:cNvPicPr>
            <a:picLocks noChangeAspect="1"/>
          </p:cNvPicPr>
          <p:nvPr/>
        </p:nvPicPr>
        <p:blipFill>
          <a:blip r:embed="rId4"/>
          <a:stretch>
            <a:fillRect/>
          </a:stretch>
        </p:blipFill>
        <p:spPr>
          <a:xfrm>
            <a:off x="10309466" y="1188719"/>
            <a:ext cx="1823923" cy="1871921"/>
          </a:xfrm>
          <a:prstGeom prst="rect">
            <a:avLst/>
          </a:prstGeom>
        </p:spPr>
      </p:pic>
      <p:pic>
        <p:nvPicPr>
          <p:cNvPr id="6" name="Picture 5">
            <a:extLst>
              <a:ext uri="{FF2B5EF4-FFF2-40B4-BE49-F238E27FC236}">
                <a16:creationId xmlns:a16="http://schemas.microsoft.com/office/drawing/2014/main" id="{670BDFE2-1453-4056-8676-16C49F3F6AF0}"/>
              </a:ext>
            </a:extLst>
          </p:cNvPr>
          <p:cNvPicPr>
            <a:picLocks noChangeAspect="1"/>
          </p:cNvPicPr>
          <p:nvPr/>
        </p:nvPicPr>
        <p:blipFill>
          <a:blip r:embed="rId5"/>
          <a:stretch>
            <a:fillRect/>
          </a:stretch>
        </p:blipFill>
        <p:spPr>
          <a:xfrm>
            <a:off x="8846809" y="2516508"/>
            <a:ext cx="1494698" cy="2197610"/>
          </a:xfrm>
          <a:prstGeom prst="rect">
            <a:avLst/>
          </a:prstGeom>
          <a:ln>
            <a:solidFill>
              <a:schemeClr val="tx1"/>
            </a:solidFill>
          </a:ln>
        </p:spPr>
      </p:pic>
      <p:pic>
        <p:nvPicPr>
          <p:cNvPr id="7" name="Picture 6">
            <a:extLst>
              <a:ext uri="{FF2B5EF4-FFF2-40B4-BE49-F238E27FC236}">
                <a16:creationId xmlns:a16="http://schemas.microsoft.com/office/drawing/2014/main" id="{51BFFB1F-D3F1-4D5B-8EEE-683313E1E57C}"/>
              </a:ext>
            </a:extLst>
          </p:cNvPr>
          <p:cNvPicPr>
            <a:picLocks noChangeAspect="1"/>
          </p:cNvPicPr>
          <p:nvPr/>
        </p:nvPicPr>
        <p:blipFill>
          <a:blip r:embed="rId6"/>
          <a:stretch>
            <a:fillRect/>
          </a:stretch>
        </p:blipFill>
        <p:spPr>
          <a:xfrm>
            <a:off x="10357528" y="3789283"/>
            <a:ext cx="1759840" cy="2197611"/>
          </a:xfrm>
          <a:prstGeom prst="rect">
            <a:avLst/>
          </a:prstGeom>
          <a:ln>
            <a:solidFill>
              <a:schemeClr val="tx1"/>
            </a:solidFill>
          </a:ln>
        </p:spPr>
      </p:pic>
    </p:spTree>
    <p:extLst>
      <p:ext uri="{BB962C8B-B14F-4D97-AF65-F5344CB8AC3E}">
        <p14:creationId xmlns:p14="http://schemas.microsoft.com/office/powerpoint/2010/main" val="64683433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Pune, India</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6" name="Picture 5">
            <a:extLst>
              <a:ext uri="{FF2B5EF4-FFF2-40B4-BE49-F238E27FC236}">
                <a16:creationId xmlns:a16="http://schemas.microsoft.com/office/drawing/2014/main" id="{4E96D075-5E49-4B0F-831D-63250074E9F7}"/>
              </a:ext>
            </a:extLst>
          </p:cNvPr>
          <p:cNvPicPr>
            <a:picLocks noChangeAspect="1"/>
          </p:cNvPicPr>
          <p:nvPr/>
        </p:nvPicPr>
        <p:blipFill>
          <a:blip r:embed="rId4"/>
          <a:stretch>
            <a:fillRect/>
          </a:stretch>
        </p:blipFill>
        <p:spPr>
          <a:xfrm>
            <a:off x="1287379" y="1346557"/>
            <a:ext cx="9733547" cy="4215254"/>
          </a:xfrm>
          <a:prstGeom prst="rect">
            <a:avLst/>
          </a:prstGeom>
        </p:spPr>
      </p:pic>
    </p:spTree>
    <p:extLst>
      <p:ext uri="{BB962C8B-B14F-4D97-AF65-F5344CB8AC3E}">
        <p14:creationId xmlns:p14="http://schemas.microsoft.com/office/powerpoint/2010/main" val="13584469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Pune, India</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2" name="Picture 1">
            <a:extLst>
              <a:ext uri="{FF2B5EF4-FFF2-40B4-BE49-F238E27FC236}">
                <a16:creationId xmlns:a16="http://schemas.microsoft.com/office/drawing/2014/main" id="{DAC3BE45-3E1F-4A71-BCD1-7DD9E9B4FF9D}"/>
              </a:ext>
            </a:extLst>
          </p:cNvPr>
          <p:cNvPicPr>
            <a:picLocks noChangeAspect="1"/>
          </p:cNvPicPr>
          <p:nvPr/>
        </p:nvPicPr>
        <p:blipFill>
          <a:blip r:embed="rId4"/>
          <a:stretch>
            <a:fillRect/>
          </a:stretch>
        </p:blipFill>
        <p:spPr>
          <a:xfrm>
            <a:off x="1034715" y="1360354"/>
            <a:ext cx="9555835" cy="4281432"/>
          </a:xfrm>
          <a:prstGeom prst="rect">
            <a:avLst/>
          </a:prstGeom>
        </p:spPr>
      </p:pic>
    </p:spTree>
    <p:extLst>
      <p:ext uri="{BB962C8B-B14F-4D97-AF65-F5344CB8AC3E}">
        <p14:creationId xmlns:p14="http://schemas.microsoft.com/office/powerpoint/2010/main" val="15644984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Pune, India</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2" name="Picture 1">
            <a:extLst>
              <a:ext uri="{FF2B5EF4-FFF2-40B4-BE49-F238E27FC236}">
                <a16:creationId xmlns:a16="http://schemas.microsoft.com/office/drawing/2014/main" id="{CF9A28D0-092E-4159-A0A2-36A51CFFAA79}"/>
              </a:ext>
            </a:extLst>
          </p:cNvPr>
          <p:cNvPicPr>
            <a:picLocks noChangeAspect="1"/>
          </p:cNvPicPr>
          <p:nvPr/>
        </p:nvPicPr>
        <p:blipFill>
          <a:blip r:embed="rId4"/>
          <a:stretch>
            <a:fillRect/>
          </a:stretch>
        </p:blipFill>
        <p:spPr>
          <a:xfrm>
            <a:off x="582071" y="1141996"/>
            <a:ext cx="8337691" cy="5065039"/>
          </a:xfrm>
          <a:prstGeom prst="rect">
            <a:avLst/>
          </a:prstGeom>
        </p:spPr>
      </p:pic>
    </p:spTree>
    <p:extLst>
      <p:ext uri="{BB962C8B-B14F-4D97-AF65-F5344CB8AC3E}">
        <p14:creationId xmlns:p14="http://schemas.microsoft.com/office/powerpoint/2010/main" val="244469876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Pune, India</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3" name="Picture 2">
            <a:extLst>
              <a:ext uri="{FF2B5EF4-FFF2-40B4-BE49-F238E27FC236}">
                <a16:creationId xmlns:a16="http://schemas.microsoft.com/office/drawing/2014/main" id="{8B1A5677-8006-42F6-BA33-2B28A2CCC736}"/>
              </a:ext>
            </a:extLst>
          </p:cNvPr>
          <p:cNvPicPr>
            <a:picLocks noChangeAspect="1"/>
          </p:cNvPicPr>
          <p:nvPr/>
        </p:nvPicPr>
        <p:blipFill>
          <a:blip r:embed="rId4"/>
          <a:stretch>
            <a:fillRect/>
          </a:stretch>
        </p:blipFill>
        <p:spPr>
          <a:xfrm>
            <a:off x="102114" y="1117933"/>
            <a:ext cx="9090012" cy="4888964"/>
          </a:xfrm>
          <a:prstGeom prst="rect">
            <a:avLst/>
          </a:prstGeom>
        </p:spPr>
      </p:pic>
    </p:spTree>
    <p:extLst>
      <p:ext uri="{BB962C8B-B14F-4D97-AF65-F5344CB8AC3E}">
        <p14:creationId xmlns:p14="http://schemas.microsoft.com/office/powerpoint/2010/main" val="89346393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Pune, India</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3" name="Picture 2">
            <a:extLst>
              <a:ext uri="{FF2B5EF4-FFF2-40B4-BE49-F238E27FC236}">
                <a16:creationId xmlns:a16="http://schemas.microsoft.com/office/drawing/2014/main" id="{CF3C408C-4EEF-483B-9109-25DAF59BC088}"/>
              </a:ext>
            </a:extLst>
          </p:cNvPr>
          <p:cNvPicPr>
            <a:picLocks noChangeAspect="1"/>
          </p:cNvPicPr>
          <p:nvPr/>
        </p:nvPicPr>
        <p:blipFill>
          <a:blip r:embed="rId4"/>
          <a:stretch>
            <a:fillRect/>
          </a:stretch>
        </p:blipFill>
        <p:spPr>
          <a:xfrm>
            <a:off x="481263" y="1163193"/>
            <a:ext cx="8073190" cy="4941930"/>
          </a:xfrm>
          <a:prstGeom prst="rect">
            <a:avLst/>
          </a:prstGeom>
        </p:spPr>
      </p:pic>
    </p:spTree>
    <p:extLst>
      <p:ext uri="{BB962C8B-B14F-4D97-AF65-F5344CB8AC3E}">
        <p14:creationId xmlns:p14="http://schemas.microsoft.com/office/powerpoint/2010/main" val="328806059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Bangkok</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3" name="Picture 2">
            <a:extLst>
              <a:ext uri="{FF2B5EF4-FFF2-40B4-BE49-F238E27FC236}">
                <a16:creationId xmlns:a16="http://schemas.microsoft.com/office/drawing/2014/main" id="{199091CB-5A82-4DE4-9142-9FD72A58B9F6}"/>
              </a:ext>
            </a:extLst>
          </p:cNvPr>
          <p:cNvPicPr>
            <a:picLocks noChangeAspect="1"/>
          </p:cNvPicPr>
          <p:nvPr/>
        </p:nvPicPr>
        <p:blipFill>
          <a:blip r:embed="rId4"/>
          <a:stretch>
            <a:fillRect/>
          </a:stretch>
        </p:blipFill>
        <p:spPr>
          <a:xfrm>
            <a:off x="7070839" y="-20735"/>
            <a:ext cx="4965990" cy="6852865"/>
          </a:xfrm>
          <a:prstGeom prst="rect">
            <a:avLst/>
          </a:prstGeom>
        </p:spPr>
      </p:pic>
      <p:pic>
        <p:nvPicPr>
          <p:cNvPr id="6" name="Picture 5">
            <a:extLst>
              <a:ext uri="{FF2B5EF4-FFF2-40B4-BE49-F238E27FC236}">
                <a16:creationId xmlns:a16="http://schemas.microsoft.com/office/drawing/2014/main" id="{5D21CBAE-8270-4300-B355-B47C9478A31F}"/>
              </a:ext>
            </a:extLst>
          </p:cNvPr>
          <p:cNvPicPr>
            <a:picLocks noChangeAspect="1"/>
          </p:cNvPicPr>
          <p:nvPr/>
        </p:nvPicPr>
        <p:blipFill>
          <a:blip r:embed="rId5"/>
          <a:stretch>
            <a:fillRect/>
          </a:stretch>
        </p:blipFill>
        <p:spPr>
          <a:xfrm>
            <a:off x="1562995" y="1181727"/>
            <a:ext cx="3947467" cy="5649299"/>
          </a:xfrm>
          <a:prstGeom prst="rect">
            <a:avLst/>
          </a:prstGeom>
        </p:spPr>
      </p:pic>
    </p:spTree>
    <p:extLst>
      <p:ext uri="{BB962C8B-B14F-4D97-AF65-F5344CB8AC3E}">
        <p14:creationId xmlns:p14="http://schemas.microsoft.com/office/powerpoint/2010/main" val="26760205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case of Bangkok</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5" name="Picture 4">
            <a:extLst>
              <a:ext uri="{FF2B5EF4-FFF2-40B4-BE49-F238E27FC236}">
                <a16:creationId xmlns:a16="http://schemas.microsoft.com/office/drawing/2014/main" id="{EB9C2BF6-AFF0-46CD-AC9E-D96BC577D7D1}"/>
              </a:ext>
            </a:extLst>
          </p:cNvPr>
          <p:cNvPicPr>
            <a:picLocks noChangeAspect="1"/>
          </p:cNvPicPr>
          <p:nvPr/>
        </p:nvPicPr>
        <p:blipFill>
          <a:blip r:embed="rId4"/>
          <a:stretch>
            <a:fillRect/>
          </a:stretch>
        </p:blipFill>
        <p:spPr>
          <a:xfrm>
            <a:off x="-1170" y="1117931"/>
            <a:ext cx="8853002" cy="4987191"/>
          </a:xfrm>
          <a:prstGeom prst="rect">
            <a:avLst/>
          </a:prstGeom>
        </p:spPr>
      </p:pic>
      <p:sp>
        <p:nvSpPr>
          <p:cNvPr id="9" name="Rechteck 1">
            <a:extLst>
              <a:ext uri="{FF2B5EF4-FFF2-40B4-BE49-F238E27FC236}">
                <a16:creationId xmlns:a16="http://schemas.microsoft.com/office/drawing/2014/main" id="{5408D139-AC53-4002-9567-38D5A7C06A54}"/>
              </a:ext>
            </a:extLst>
          </p:cNvPr>
          <p:cNvSpPr/>
          <p:nvPr/>
        </p:nvSpPr>
        <p:spPr>
          <a:xfrm>
            <a:off x="8448397" y="5220809"/>
            <a:ext cx="3770273" cy="461665"/>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en-GB" sz="1500" kern="0" dirty="0">
                <a:solidFill>
                  <a:srgbClr val="000000"/>
                </a:solidFill>
                <a:latin typeface="Helvetica Neue Medium"/>
                <a:ea typeface="Helvetica Neue Medium"/>
                <a:cs typeface="Helvetica Neue Medium"/>
                <a:sym typeface="Helvetica Neue Medium"/>
              </a:rPr>
              <a:t>Source: Stockholm Environment Institute</a:t>
            </a:r>
            <a:br>
              <a:rPr lang="en-GB" sz="1500" kern="0" dirty="0">
                <a:solidFill>
                  <a:srgbClr val="000000"/>
                </a:solidFill>
                <a:latin typeface="Helvetica Neue Medium"/>
                <a:ea typeface="Helvetica Neue Medium"/>
                <a:cs typeface="Helvetica Neue Medium"/>
                <a:sym typeface="Helvetica Neue Medium"/>
              </a:rPr>
            </a:br>
            <a:r>
              <a:rPr lang="en-GB" sz="1500" kern="0" dirty="0">
                <a:solidFill>
                  <a:srgbClr val="000000"/>
                </a:solidFill>
                <a:latin typeface="Helvetica Neue Medium"/>
                <a:ea typeface="Helvetica Neue Medium"/>
                <a:cs typeface="Helvetica Neue Medium"/>
                <a:sym typeface="Helvetica Neue Medium"/>
              </a:rPr>
              <a:t>www.sei.org/centres/asia/</a:t>
            </a:r>
          </a:p>
        </p:txBody>
      </p:sp>
      <p:pic>
        <p:nvPicPr>
          <p:cNvPr id="7" name="Picture 6">
            <a:extLst>
              <a:ext uri="{FF2B5EF4-FFF2-40B4-BE49-F238E27FC236}">
                <a16:creationId xmlns:a16="http://schemas.microsoft.com/office/drawing/2014/main" id="{D6276288-26A6-4E2C-AA85-D2C6E6D0AFFF}"/>
              </a:ext>
            </a:extLst>
          </p:cNvPr>
          <p:cNvPicPr>
            <a:picLocks noChangeAspect="1"/>
          </p:cNvPicPr>
          <p:nvPr/>
        </p:nvPicPr>
        <p:blipFill>
          <a:blip r:embed="rId5"/>
          <a:stretch>
            <a:fillRect/>
          </a:stretch>
        </p:blipFill>
        <p:spPr>
          <a:xfrm>
            <a:off x="10333533" y="4294137"/>
            <a:ext cx="1737511" cy="926672"/>
          </a:xfrm>
          <a:prstGeom prst="rect">
            <a:avLst/>
          </a:prstGeom>
        </p:spPr>
      </p:pic>
    </p:spTree>
    <p:extLst>
      <p:ext uri="{BB962C8B-B14F-4D97-AF65-F5344CB8AC3E}">
        <p14:creationId xmlns:p14="http://schemas.microsoft.com/office/powerpoint/2010/main" val="5631061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Untitled-2.png" descr="Untitled-2.png">
            <a:extLst>
              <a:ext uri="{FF2B5EF4-FFF2-40B4-BE49-F238E27FC236}">
                <a16:creationId xmlns:a16="http://schemas.microsoft.com/office/drawing/2014/main" id="{0F4560ED-B8B7-4BCA-9C64-1290A2E72742}"/>
              </a:ext>
            </a:extLst>
          </p:cNvPr>
          <p:cNvPicPr>
            <a:picLocks noChangeAspect="1"/>
          </p:cNvPicPr>
          <p:nvPr/>
        </p:nvPicPr>
        <p:blipFill>
          <a:blip r:embed="rId3"/>
          <a:stretch>
            <a:fillRect/>
          </a:stretch>
        </p:blipFill>
        <p:spPr>
          <a:xfrm>
            <a:off x="1" y="769593"/>
            <a:ext cx="5191827" cy="163292"/>
          </a:xfrm>
          <a:prstGeom prst="rect">
            <a:avLst/>
          </a:prstGeom>
          <a:ln w="12700" cap="flat">
            <a:noFill/>
            <a:miter lim="400000"/>
          </a:ln>
          <a:effectLst/>
        </p:spPr>
      </p:pic>
      <p:sp>
        <p:nvSpPr>
          <p:cNvPr id="14" name="Title 1">
            <a:extLst>
              <a:ext uri="{FF2B5EF4-FFF2-40B4-BE49-F238E27FC236}">
                <a16:creationId xmlns:a16="http://schemas.microsoft.com/office/drawing/2014/main" id="{404DD0AD-9D6E-3C4D-B1F2-CD932995238C}"/>
              </a:ext>
            </a:extLst>
          </p:cNvPr>
          <p:cNvSpPr txBox="1">
            <a:spLocks noGrp="1"/>
          </p:cNvSpPr>
          <p:nvPr>
            <p:ph type="title"/>
          </p:nvPr>
        </p:nvSpPr>
        <p:spPr>
          <a:xfrm>
            <a:off x="86498" y="0"/>
            <a:ext cx="8508862" cy="808605"/>
          </a:xfrm>
          <a:prstGeom prst="rect">
            <a:avLst/>
          </a:prstGeom>
        </p:spPr>
        <p:txBody>
          <a:bodyPr>
            <a:normAutofit fontScale="90000"/>
          </a:bodyPr>
          <a:lstStyle>
            <a:lvl1pPr algn="l" defTabSz="1828800">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2000" dirty="0">
                <a:latin typeface="Arial" panose="020B0604020202020204" pitchFamily="34" charset="0"/>
                <a:cs typeface="Arial" panose="020B0604020202020204" pitchFamily="34" charset="0"/>
              </a:rPr>
              <a:t>Regional Guide: </a:t>
            </a:r>
            <a:r>
              <a:rPr lang="en-US" sz="2000" i="1" dirty="0">
                <a:latin typeface="Arial" panose="020B0604020202020204" pitchFamily="34" charset="0"/>
                <a:cs typeface="Arial" panose="020B0604020202020204" pitchFamily="34" charset="0"/>
              </a:rPr>
              <a:t>Unlocking the informal economy to recover plastic waste and reduce marine pollution as part of an inclusive circular economy approach</a:t>
            </a:r>
            <a:endParaRPr lang="en-GB" sz="2000" i="1" dirty="0">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B4D47623-8A36-164D-B4BE-78147AEC439C}"/>
              </a:ext>
            </a:extLst>
          </p:cNvPr>
          <p:cNvSpPr/>
          <p:nvPr/>
        </p:nvSpPr>
        <p:spPr>
          <a:xfrm>
            <a:off x="0" y="1075277"/>
            <a:ext cx="8832548" cy="5547481"/>
          </a:xfrm>
          <a:prstGeom prst="rect">
            <a:avLst/>
          </a:prstGeom>
        </p:spPr>
        <p:txBody>
          <a:bodyPr wrap="square">
            <a:spAutoFit/>
          </a:bodyPr>
          <a:lstStyle/>
          <a:p>
            <a:pPr marL="746125" indent="-430213" defTabSz="832104">
              <a:lnSpc>
                <a:spcPct val="120000"/>
              </a:lnSpc>
              <a:spcAft>
                <a:spcPts val="150"/>
              </a:spcAft>
              <a:buClr>
                <a:srgbClr val="3985C3"/>
              </a:buClr>
              <a:buSzPct val="125000"/>
              <a:buFontTx/>
              <a:buChar char="»"/>
              <a:defRPr sz="5460">
                <a:latin typeface="Abadi MT Condensed Light"/>
                <a:ea typeface="Abadi MT Condensed Light"/>
                <a:cs typeface="Abadi MT Condensed Light"/>
                <a:sym typeface="Abadi MT Condensed Light"/>
              </a:defRPr>
            </a:pPr>
            <a:r>
              <a:rPr lang="en-US" sz="2400" kern="0" dirty="0">
                <a:solidFill>
                  <a:srgbClr val="000000"/>
                </a:solidFill>
                <a:latin typeface="Arial" panose="020B0604020202020204" pitchFamily="34" charset="0"/>
                <a:cs typeface="Arial" panose="020B0604020202020204" pitchFamily="34" charset="0"/>
                <a:sym typeface="Abadi MT Condensed Light"/>
              </a:rPr>
              <a:t>Building on the case studies, workshops and experiences from Pune, Bangkok and others, this dialogue provides inputs for </a:t>
            </a:r>
            <a:r>
              <a:rPr lang="en-US" sz="2400" kern="0" dirty="0">
                <a:solidFill>
                  <a:srgbClr val="007ABF"/>
                </a:solidFill>
                <a:latin typeface="Arial" panose="020B0604020202020204" pitchFamily="34" charset="0"/>
                <a:cs typeface="Arial" panose="020B0604020202020204" pitchFamily="34" charset="0"/>
                <a:sym typeface="Abadi MT Condensed Light"/>
              </a:rPr>
              <a:t>a practical guidance tool </a:t>
            </a:r>
            <a:r>
              <a:rPr lang="en-US" sz="2400" kern="0" dirty="0">
                <a:solidFill>
                  <a:srgbClr val="000000"/>
                </a:solidFill>
                <a:latin typeface="Arial" panose="020B0604020202020204" pitchFamily="34" charset="0"/>
                <a:cs typeface="Arial" panose="020B0604020202020204" pitchFamily="34" charset="0"/>
                <a:sym typeface="Abadi MT Condensed Light"/>
              </a:rPr>
              <a:t>of evidence-based policy recommendations for local and national policy makers to foster an inclusive circular economy approach</a:t>
            </a:r>
          </a:p>
          <a:p>
            <a:pPr marL="746125" lvl="2" indent="-430213" defTabSz="832104">
              <a:lnSpc>
                <a:spcPct val="120000"/>
              </a:lnSpc>
              <a:spcAft>
                <a:spcPts val="150"/>
              </a:spcAft>
              <a:buClr>
                <a:srgbClr val="3985C3"/>
              </a:buClr>
              <a:buSzPct val="125000"/>
              <a:buFontTx/>
              <a:buChar char="»"/>
              <a:defRPr sz="5460">
                <a:latin typeface="Abadi MT Condensed Light"/>
                <a:ea typeface="Abadi MT Condensed Light"/>
                <a:cs typeface="Abadi MT Condensed Light"/>
                <a:sym typeface="Abadi MT Condensed Light"/>
              </a:defRPr>
            </a:pPr>
            <a:r>
              <a:rPr lang="en-US" sz="2400" kern="0" dirty="0">
                <a:solidFill>
                  <a:srgbClr val="000000"/>
                </a:solidFill>
                <a:latin typeface="Arial" panose="020B0604020202020204" pitchFamily="34" charset="0"/>
                <a:cs typeface="Arial" panose="020B0604020202020204" pitchFamily="34" charset="0"/>
                <a:sym typeface="Abadi MT Condensed Light"/>
              </a:rPr>
              <a:t>To include analysis on plastic </a:t>
            </a:r>
            <a:r>
              <a:rPr lang="en-US" sz="2400" kern="0" dirty="0">
                <a:solidFill>
                  <a:srgbClr val="007ABF"/>
                </a:solidFill>
                <a:latin typeface="Arial" panose="020B0604020202020204" pitchFamily="34" charset="0"/>
                <a:cs typeface="Arial" panose="020B0604020202020204" pitchFamily="34" charset="0"/>
                <a:sym typeface="Abadi MT Condensed Light"/>
              </a:rPr>
              <a:t>waste typologies </a:t>
            </a:r>
            <a:r>
              <a:rPr lang="en-US" sz="2400" kern="0" dirty="0">
                <a:solidFill>
                  <a:srgbClr val="000000"/>
                </a:solidFill>
                <a:latin typeface="Arial" panose="020B0604020202020204" pitchFamily="34" charset="0"/>
                <a:cs typeface="Arial" panose="020B0604020202020204" pitchFamily="34" charset="0"/>
                <a:sym typeface="Abadi MT Condensed Light"/>
              </a:rPr>
              <a:t>(material analysis), </a:t>
            </a:r>
            <a:r>
              <a:rPr lang="en-US" sz="2400" kern="0" dirty="0">
                <a:solidFill>
                  <a:srgbClr val="007ABF"/>
                </a:solidFill>
                <a:latin typeface="Arial" panose="020B0604020202020204" pitchFamily="34" charset="0"/>
                <a:cs typeface="Arial" panose="020B0604020202020204" pitchFamily="34" charset="0"/>
                <a:sym typeface="Abadi MT Condensed Light"/>
              </a:rPr>
              <a:t>process dynamics</a:t>
            </a:r>
            <a:r>
              <a:rPr lang="en-US" sz="2400" kern="0" dirty="0">
                <a:solidFill>
                  <a:srgbClr val="000000"/>
                </a:solidFill>
                <a:latin typeface="Arial" panose="020B0604020202020204" pitchFamily="34" charset="0"/>
                <a:cs typeface="Arial" panose="020B0604020202020204" pitchFamily="34" charset="0"/>
                <a:sym typeface="Abadi MT Condensed Light"/>
              </a:rPr>
              <a:t> (value chain), </a:t>
            </a:r>
            <a:r>
              <a:rPr lang="en-US" sz="2400" kern="0" dirty="0">
                <a:solidFill>
                  <a:srgbClr val="007ABF"/>
                </a:solidFill>
                <a:latin typeface="Arial" panose="020B0604020202020204" pitchFamily="34" charset="0"/>
                <a:cs typeface="Arial" panose="020B0604020202020204" pitchFamily="34" charset="0"/>
                <a:sym typeface="Abadi MT Condensed Light"/>
              </a:rPr>
              <a:t>innovations</a:t>
            </a:r>
            <a:r>
              <a:rPr lang="en-US" sz="2400" kern="0" dirty="0">
                <a:solidFill>
                  <a:srgbClr val="000000"/>
                </a:solidFill>
                <a:latin typeface="Arial" panose="020B0604020202020204" pitchFamily="34" charset="0"/>
                <a:cs typeface="Arial" panose="020B0604020202020204" pitchFamily="34" charset="0"/>
                <a:sym typeface="Abadi MT Condensed Light"/>
              </a:rPr>
              <a:t> (smart apps), </a:t>
            </a:r>
            <a:r>
              <a:rPr lang="en-US" sz="2400" kern="0" dirty="0">
                <a:solidFill>
                  <a:srgbClr val="007ABF"/>
                </a:solidFill>
                <a:latin typeface="Arial" panose="020B0604020202020204" pitchFamily="34" charset="0"/>
                <a:cs typeface="Arial" panose="020B0604020202020204" pitchFamily="34" charset="0"/>
                <a:sym typeface="Abadi MT Condensed Light"/>
              </a:rPr>
              <a:t>new partnerships </a:t>
            </a:r>
            <a:r>
              <a:rPr lang="en-US" sz="2400" kern="0" dirty="0">
                <a:solidFill>
                  <a:srgbClr val="000000"/>
                </a:solidFill>
                <a:latin typeface="Arial" panose="020B0604020202020204" pitchFamily="34" charset="0"/>
                <a:cs typeface="Arial" panose="020B0604020202020204" pitchFamily="34" charset="0"/>
                <a:sym typeface="Abadi MT Condensed Light"/>
              </a:rPr>
              <a:t>(informal workers), </a:t>
            </a:r>
            <a:r>
              <a:rPr lang="en-US" sz="2400" kern="0" dirty="0">
                <a:solidFill>
                  <a:srgbClr val="007ABF"/>
                </a:solidFill>
                <a:latin typeface="Arial" panose="020B0604020202020204" pitchFamily="34" charset="0"/>
                <a:cs typeface="Arial" panose="020B0604020202020204" pitchFamily="34" charset="0"/>
                <a:sym typeface="Abadi MT Condensed Light"/>
              </a:rPr>
              <a:t>challenges</a:t>
            </a:r>
            <a:r>
              <a:rPr lang="en-US" sz="2400" kern="0" dirty="0">
                <a:solidFill>
                  <a:srgbClr val="000000"/>
                </a:solidFill>
                <a:latin typeface="Arial" panose="020B0604020202020204" pitchFamily="34" charset="0"/>
                <a:cs typeface="Arial" panose="020B0604020202020204" pitchFamily="34" charset="0"/>
                <a:sym typeface="Abadi MT Condensed Light"/>
              </a:rPr>
              <a:t> (leakages), </a:t>
            </a:r>
            <a:r>
              <a:rPr lang="en-US" sz="2400" kern="0" dirty="0">
                <a:solidFill>
                  <a:srgbClr val="007ABF"/>
                </a:solidFill>
                <a:latin typeface="Arial" panose="020B0604020202020204" pitchFamily="34" charset="0"/>
                <a:cs typeface="Arial" panose="020B0604020202020204" pitchFamily="34" charset="0"/>
                <a:sym typeface="Abadi MT Condensed Light"/>
              </a:rPr>
              <a:t>policies </a:t>
            </a:r>
            <a:r>
              <a:rPr lang="en-US" sz="2400" kern="0" dirty="0">
                <a:solidFill>
                  <a:srgbClr val="000000"/>
                </a:solidFill>
                <a:latin typeface="Arial" panose="020B0604020202020204" pitchFamily="34" charset="0"/>
                <a:cs typeface="Arial" panose="020B0604020202020204" pitchFamily="34" charset="0"/>
                <a:sym typeface="Abadi MT Condensed Light"/>
              </a:rPr>
              <a:t>(bans) </a:t>
            </a:r>
          </a:p>
          <a:p>
            <a:pPr marL="746125" lvl="2" indent="-430213" defTabSz="832104">
              <a:lnSpc>
                <a:spcPct val="120000"/>
              </a:lnSpc>
              <a:spcAft>
                <a:spcPts val="150"/>
              </a:spcAft>
              <a:buClr>
                <a:srgbClr val="3985C3"/>
              </a:buClr>
              <a:buSzPct val="125000"/>
              <a:buFontTx/>
              <a:buChar char="»"/>
              <a:defRPr sz="5460">
                <a:latin typeface="Abadi MT Condensed Light"/>
                <a:ea typeface="Abadi MT Condensed Light"/>
                <a:cs typeface="Abadi MT Condensed Light"/>
                <a:sym typeface="Abadi MT Condensed Light"/>
              </a:defRPr>
            </a:pPr>
            <a:r>
              <a:rPr lang="en-US" sz="2400" kern="0" dirty="0">
                <a:solidFill>
                  <a:srgbClr val="000000"/>
                </a:solidFill>
                <a:latin typeface="Arial" panose="020B0604020202020204" pitchFamily="34" charset="0"/>
                <a:cs typeface="Arial" panose="020B0604020202020204" pitchFamily="34" charset="0"/>
                <a:sym typeface="Abadi MT Condensed Light"/>
              </a:rPr>
              <a:t>Recommendations for: </a:t>
            </a:r>
            <a:r>
              <a:rPr lang="en-US" sz="2400" kern="0" dirty="0">
                <a:solidFill>
                  <a:srgbClr val="007ABF"/>
                </a:solidFill>
                <a:latin typeface="Arial" panose="020B0604020202020204" pitchFamily="34" charset="0"/>
                <a:cs typeface="Arial" panose="020B0604020202020204" pitchFamily="34" charset="0"/>
                <a:sym typeface="Abadi MT Condensed Light"/>
              </a:rPr>
              <a:t>Policy, Practice, Research </a:t>
            </a:r>
            <a:r>
              <a:rPr lang="en-US" sz="2400" kern="0" dirty="0">
                <a:solidFill>
                  <a:srgbClr val="000000"/>
                </a:solidFill>
                <a:latin typeface="Arial" panose="020B0604020202020204" pitchFamily="34" charset="0"/>
                <a:cs typeface="Arial" panose="020B0604020202020204" pitchFamily="34" charset="0"/>
                <a:sym typeface="Abadi MT Condensed Light"/>
              </a:rPr>
              <a:t>and </a:t>
            </a:r>
            <a:r>
              <a:rPr lang="en-US" sz="2400" kern="0" dirty="0">
                <a:solidFill>
                  <a:srgbClr val="007ABF"/>
                </a:solidFill>
                <a:latin typeface="Arial" panose="020B0604020202020204" pitchFamily="34" charset="0"/>
                <a:cs typeface="Arial" panose="020B0604020202020204" pitchFamily="34" charset="0"/>
                <a:sym typeface="Abadi MT Condensed Light"/>
              </a:rPr>
              <a:t>Regional Cooperation</a:t>
            </a:r>
          </a:p>
          <a:p>
            <a:pPr marL="633413" indent="-317500" defTabSz="832104">
              <a:lnSpc>
                <a:spcPct val="120000"/>
              </a:lnSpc>
              <a:spcAft>
                <a:spcPts val="150"/>
              </a:spcAft>
              <a:buClr>
                <a:srgbClr val="3985C3"/>
              </a:buClr>
              <a:buSzPct val="125000"/>
              <a:buFontTx/>
              <a:buChar char="»"/>
              <a:defRPr sz="5460">
                <a:latin typeface="Abadi MT Condensed Light"/>
                <a:ea typeface="Abadi MT Condensed Light"/>
                <a:cs typeface="Abadi MT Condensed Light"/>
                <a:sym typeface="Abadi MT Condensed Light"/>
              </a:defRPr>
            </a:pPr>
            <a:endParaRPr lang="en-US" sz="3000" kern="0" dirty="0">
              <a:solidFill>
                <a:srgbClr val="007ABF"/>
              </a:solidFill>
              <a:latin typeface="Arial" panose="020B0604020202020204" pitchFamily="34" charset="0"/>
              <a:cs typeface="Arial" panose="020B0604020202020204" pitchFamily="34" charset="0"/>
              <a:sym typeface="Abadi MT Condensed Light"/>
            </a:endParaRPr>
          </a:p>
        </p:txBody>
      </p:sp>
      <p:pic>
        <p:nvPicPr>
          <p:cNvPr id="2" name="Picture 1">
            <a:extLst>
              <a:ext uri="{FF2B5EF4-FFF2-40B4-BE49-F238E27FC236}">
                <a16:creationId xmlns:a16="http://schemas.microsoft.com/office/drawing/2014/main" id="{9C7041DF-D3B5-462A-8FAF-A54A4DBD3609}"/>
              </a:ext>
            </a:extLst>
          </p:cNvPr>
          <p:cNvPicPr>
            <a:picLocks noChangeAspect="1"/>
          </p:cNvPicPr>
          <p:nvPr/>
        </p:nvPicPr>
        <p:blipFill>
          <a:blip r:embed="rId4"/>
          <a:stretch>
            <a:fillRect/>
          </a:stretch>
        </p:blipFill>
        <p:spPr>
          <a:xfrm>
            <a:off x="8681857" y="89169"/>
            <a:ext cx="3510143" cy="4975976"/>
          </a:xfrm>
          <a:prstGeom prst="rect">
            <a:avLst/>
          </a:prstGeom>
        </p:spPr>
      </p:pic>
    </p:spTree>
    <p:extLst>
      <p:ext uri="{BB962C8B-B14F-4D97-AF65-F5344CB8AC3E}">
        <p14:creationId xmlns:p14="http://schemas.microsoft.com/office/powerpoint/2010/main" val="10737017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Untitled-2.png" descr="Untitled-2.png">
            <a:extLst>
              <a:ext uri="{FF2B5EF4-FFF2-40B4-BE49-F238E27FC236}">
                <a16:creationId xmlns:a16="http://schemas.microsoft.com/office/drawing/2014/main" id="{0F4560ED-B8B7-4BCA-9C64-1290A2E72742}"/>
              </a:ext>
            </a:extLst>
          </p:cNvPr>
          <p:cNvPicPr>
            <a:picLocks noChangeAspect="1"/>
          </p:cNvPicPr>
          <p:nvPr/>
        </p:nvPicPr>
        <p:blipFill>
          <a:blip r:embed="rId3"/>
          <a:stretch>
            <a:fillRect/>
          </a:stretch>
        </p:blipFill>
        <p:spPr>
          <a:xfrm>
            <a:off x="1" y="769593"/>
            <a:ext cx="5191827" cy="163292"/>
          </a:xfrm>
          <a:prstGeom prst="rect">
            <a:avLst/>
          </a:prstGeom>
          <a:ln w="12700" cap="flat">
            <a:noFill/>
            <a:miter lim="400000"/>
          </a:ln>
          <a:effectLst/>
        </p:spPr>
      </p:pic>
      <p:sp>
        <p:nvSpPr>
          <p:cNvPr id="14" name="Title 1">
            <a:extLst>
              <a:ext uri="{FF2B5EF4-FFF2-40B4-BE49-F238E27FC236}">
                <a16:creationId xmlns:a16="http://schemas.microsoft.com/office/drawing/2014/main" id="{404DD0AD-9D6E-3C4D-B1F2-CD932995238C}"/>
              </a:ext>
            </a:extLst>
          </p:cNvPr>
          <p:cNvSpPr txBox="1">
            <a:spLocks noGrp="1"/>
          </p:cNvSpPr>
          <p:nvPr>
            <p:ph type="title"/>
          </p:nvPr>
        </p:nvSpPr>
        <p:spPr>
          <a:xfrm>
            <a:off x="86498" y="0"/>
            <a:ext cx="8508862" cy="808605"/>
          </a:xfrm>
          <a:prstGeom prst="rect">
            <a:avLst/>
          </a:prstGeom>
        </p:spPr>
        <p:txBody>
          <a:bodyPr>
            <a:normAutofit fontScale="90000"/>
          </a:bodyPr>
          <a:lstStyle>
            <a:lvl1pPr algn="l" defTabSz="1828800">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2000" dirty="0">
                <a:latin typeface="Arial" panose="020B0604020202020204" pitchFamily="34" charset="0"/>
                <a:cs typeface="Arial" panose="020B0604020202020204" pitchFamily="34" charset="0"/>
              </a:rPr>
              <a:t>Regional Guide: </a:t>
            </a:r>
            <a:r>
              <a:rPr lang="en-US" sz="2000" i="1" dirty="0">
                <a:latin typeface="Arial" panose="020B0604020202020204" pitchFamily="34" charset="0"/>
                <a:cs typeface="Arial" panose="020B0604020202020204" pitchFamily="34" charset="0"/>
              </a:rPr>
              <a:t>Unlocking the informal economy to recover plastic waste and reduce marine pollution as part of an inclusive circular economy approach</a:t>
            </a:r>
            <a:endParaRPr lang="en-GB" sz="2000"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C7041DF-D3B5-462A-8FAF-A54A4DBD3609}"/>
              </a:ext>
            </a:extLst>
          </p:cNvPr>
          <p:cNvPicPr>
            <a:picLocks noChangeAspect="1"/>
          </p:cNvPicPr>
          <p:nvPr/>
        </p:nvPicPr>
        <p:blipFill>
          <a:blip r:embed="rId4"/>
          <a:stretch>
            <a:fillRect/>
          </a:stretch>
        </p:blipFill>
        <p:spPr>
          <a:xfrm>
            <a:off x="10005770" y="0"/>
            <a:ext cx="2186230" cy="3099198"/>
          </a:xfrm>
          <a:prstGeom prst="rect">
            <a:avLst/>
          </a:prstGeom>
        </p:spPr>
      </p:pic>
      <p:pic>
        <p:nvPicPr>
          <p:cNvPr id="3" name="Picture 2">
            <a:extLst>
              <a:ext uri="{FF2B5EF4-FFF2-40B4-BE49-F238E27FC236}">
                <a16:creationId xmlns:a16="http://schemas.microsoft.com/office/drawing/2014/main" id="{08970FC0-ADA8-482E-94DF-34A246BFC962}"/>
              </a:ext>
            </a:extLst>
          </p:cNvPr>
          <p:cNvPicPr>
            <a:picLocks noChangeAspect="1"/>
          </p:cNvPicPr>
          <p:nvPr/>
        </p:nvPicPr>
        <p:blipFill>
          <a:blip r:embed="rId5"/>
          <a:stretch>
            <a:fillRect/>
          </a:stretch>
        </p:blipFill>
        <p:spPr>
          <a:xfrm>
            <a:off x="124800" y="1062132"/>
            <a:ext cx="8778567" cy="5066162"/>
          </a:xfrm>
          <a:prstGeom prst="rect">
            <a:avLst/>
          </a:prstGeom>
        </p:spPr>
      </p:pic>
    </p:spTree>
    <p:extLst>
      <p:ext uri="{BB962C8B-B14F-4D97-AF65-F5344CB8AC3E}">
        <p14:creationId xmlns:p14="http://schemas.microsoft.com/office/powerpoint/2010/main" val="21920569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Untitled-2.png" descr="Untitled-2.png">
            <a:extLst>
              <a:ext uri="{FF2B5EF4-FFF2-40B4-BE49-F238E27FC236}">
                <a16:creationId xmlns:a16="http://schemas.microsoft.com/office/drawing/2014/main" id="{0F4560ED-B8B7-4BCA-9C64-1290A2E72742}"/>
              </a:ext>
            </a:extLst>
          </p:cNvPr>
          <p:cNvPicPr>
            <a:picLocks noChangeAspect="1"/>
          </p:cNvPicPr>
          <p:nvPr/>
        </p:nvPicPr>
        <p:blipFill>
          <a:blip r:embed="rId3"/>
          <a:stretch>
            <a:fillRect/>
          </a:stretch>
        </p:blipFill>
        <p:spPr>
          <a:xfrm>
            <a:off x="1" y="769593"/>
            <a:ext cx="5191827" cy="163292"/>
          </a:xfrm>
          <a:prstGeom prst="rect">
            <a:avLst/>
          </a:prstGeom>
          <a:ln w="12700" cap="flat">
            <a:noFill/>
            <a:miter lim="400000"/>
          </a:ln>
          <a:effectLst/>
        </p:spPr>
      </p:pic>
      <p:sp>
        <p:nvSpPr>
          <p:cNvPr id="14" name="Title 1">
            <a:extLst>
              <a:ext uri="{FF2B5EF4-FFF2-40B4-BE49-F238E27FC236}">
                <a16:creationId xmlns:a16="http://schemas.microsoft.com/office/drawing/2014/main" id="{404DD0AD-9D6E-3C4D-B1F2-CD932995238C}"/>
              </a:ext>
            </a:extLst>
          </p:cNvPr>
          <p:cNvSpPr txBox="1">
            <a:spLocks noGrp="1"/>
          </p:cNvSpPr>
          <p:nvPr>
            <p:ph type="title"/>
          </p:nvPr>
        </p:nvSpPr>
        <p:spPr>
          <a:xfrm>
            <a:off x="86498" y="0"/>
            <a:ext cx="8508862" cy="808605"/>
          </a:xfrm>
          <a:prstGeom prst="rect">
            <a:avLst/>
          </a:prstGeom>
        </p:spPr>
        <p:txBody>
          <a:bodyPr>
            <a:normAutofit fontScale="90000"/>
          </a:bodyPr>
          <a:lstStyle>
            <a:lvl1pPr algn="l" defTabSz="1828800">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2000" dirty="0">
                <a:latin typeface="Arial" panose="020B0604020202020204" pitchFamily="34" charset="0"/>
                <a:cs typeface="Arial" panose="020B0604020202020204" pitchFamily="34" charset="0"/>
              </a:rPr>
              <a:t>Regional Guide: </a:t>
            </a:r>
            <a:r>
              <a:rPr lang="en-US" sz="2000" i="1" dirty="0">
                <a:latin typeface="Arial" panose="020B0604020202020204" pitchFamily="34" charset="0"/>
                <a:cs typeface="Arial" panose="020B0604020202020204" pitchFamily="34" charset="0"/>
              </a:rPr>
              <a:t>Unlocking the informal economy to recover plastic waste and reduce marine pollution as part of an inclusive circular economy approach</a:t>
            </a:r>
            <a:endParaRPr lang="en-GB" sz="2000"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C7041DF-D3B5-462A-8FAF-A54A4DBD3609}"/>
              </a:ext>
            </a:extLst>
          </p:cNvPr>
          <p:cNvPicPr>
            <a:picLocks noChangeAspect="1"/>
          </p:cNvPicPr>
          <p:nvPr/>
        </p:nvPicPr>
        <p:blipFill>
          <a:blip r:embed="rId4"/>
          <a:stretch>
            <a:fillRect/>
          </a:stretch>
        </p:blipFill>
        <p:spPr>
          <a:xfrm>
            <a:off x="10005770" y="0"/>
            <a:ext cx="2186230" cy="3099198"/>
          </a:xfrm>
          <a:prstGeom prst="rect">
            <a:avLst/>
          </a:prstGeom>
        </p:spPr>
      </p:pic>
      <p:pic>
        <p:nvPicPr>
          <p:cNvPr id="4" name="Picture 3">
            <a:extLst>
              <a:ext uri="{FF2B5EF4-FFF2-40B4-BE49-F238E27FC236}">
                <a16:creationId xmlns:a16="http://schemas.microsoft.com/office/drawing/2014/main" id="{7F66103B-679C-4986-9F94-7E8B9D9D9A2F}"/>
              </a:ext>
            </a:extLst>
          </p:cNvPr>
          <p:cNvPicPr>
            <a:picLocks noChangeAspect="1"/>
          </p:cNvPicPr>
          <p:nvPr/>
        </p:nvPicPr>
        <p:blipFill>
          <a:blip r:embed="rId5"/>
          <a:stretch>
            <a:fillRect/>
          </a:stretch>
        </p:blipFill>
        <p:spPr>
          <a:xfrm>
            <a:off x="649705" y="908821"/>
            <a:ext cx="8181474" cy="5379924"/>
          </a:xfrm>
          <a:prstGeom prst="rect">
            <a:avLst/>
          </a:prstGeom>
        </p:spPr>
      </p:pic>
    </p:spTree>
    <p:extLst>
      <p:ext uri="{BB962C8B-B14F-4D97-AF65-F5344CB8AC3E}">
        <p14:creationId xmlns:p14="http://schemas.microsoft.com/office/powerpoint/2010/main" val="184859756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182880" y="-106265"/>
            <a:ext cx="8652509"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3200" dirty="0">
                <a:latin typeface="Arial" panose="020B0604020202020204" pitchFamily="34" charset="0"/>
                <a:cs typeface="Arial" panose="020B0604020202020204" pitchFamily="34" charset="0"/>
              </a:rPr>
              <a:t>2030 Agenda for Sustainable Development</a:t>
            </a:r>
            <a:endParaRPr sz="3200" dirty="0">
              <a:latin typeface="Arial" panose="020B0604020202020204" pitchFamily="34" charset="0"/>
              <a:cs typeface="Arial" panose="020B0604020202020204" pitchFamily="34" charset="0"/>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2" name="Picture 1">
            <a:extLst>
              <a:ext uri="{FF2B5EF4-FFF2-40B4-BE49-F238E27FC236}">
                <a16:creationId xmlns:a16="http://schemas.microsoft.com/office/drawing/2014/main" id="{2556D46F-3D19-4648-90A1-76B9B3F16A7D}"/>
              </a:ext>
            </a:extLst>
          </p:cNvPr>
          <p:cNvPicPr>
            <a:picLocks noChangeAspect="1"/>
          </p:cNvPicPr>
          <p:nvPr/>
        </p:nvPicPr>
        <p:blipFill>
          <a:blip r:embed="rId4"/>
          <a:stretch>
            <a:fillRect/>
          </a:stretch>
        </p:blipFill>
        <p:spPr>
          <a:xfrm>
            <a:off x="2595913" y="1269855"/>
            <a:ext cx="6001826" cy="4816850"/>
          </a:xfrm>
          <a:prstGeom prst="rect">
            <a:avLst/>
          </a:prstGeom>
        </p:spPr>
      </p:pic>
    </p:spTree>
    <p:extLst>
      <p:ext uri="{BB962C8B-B14F-4D97-AF65-F5344CB8AC3E}">
        <p14:creationId xmlns:p14="http://schemas.microsoft.com/office/powerpoint/2010/main" val="352784316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a:xfrm>
            <a:off x="2869224" y="1301262"/>
            <a:ext cx="6453554" cy="2444262"/>
          </a:xfrm>
          <a:prstGeom prst="rect">
            <a:avLst/>
          </a:prstGeom>
        </p:spPr>
        <p:txBody>
          <a:bodyPr>
            <a:normAutofit fontScale="90000"/>
          </a:bodyPr>
          <a:lstStyle>
            <a:lvl1pPr defTabSz="1828800">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a:latin typeface="Arial" panose="020B0604020202020204" pitchFamily="34" charset="0"/>
                <a:cs typeface="Arial" panose="020B0604020202020204" pitchFamily="34" charset="0"/>
              </a:rPr>
              <a:t>Thank</a:t>
            </a:r>
            <a:r>
              <a:rPr>
                <a:latin typeface="Arial" panose="020B0604020202020204" pitchFamily="34" charset="0"/>
                <a:cs typeface="Arial" panose="020B0604020202020204" pitchFamily="34" charset="0"/>
              </a:rPr>
              <a:t> you</a:t>
            </a:r>
            <a:r>
              <a:rPr lang="de-DE" dirty="0">
                <a:latin typeface="Arial" panose="020B0604020202020204" pitchFamily="34" charset="0"/>
                <a:cs typeface="Arial"/>
              </a:rPr>
              <a:t>!</a:t>
            </a:r>
            <a:br>
              <a:rPr lang="de-DE" dirty="0">
                <a:latin typeface="Arial" panose="020B0604020202020204" pitchFamily="34" charset="0"/>
                <a:cs typeface="Arial"/>
              </a:rPr>
            </a:br>
            <a:br>
              <a:rPr lang="de-DE" dirty="0">
                <a:latin typeface="Arial" panose="020B0604020202020204" pitchFamily="34" charset="0"/>
                <a:cs typeface="Arial"/>
              </a:rPr>
            </a:br>
            <a:endParaRPr lang="th-TH">
              <a:cs typeface="Arial" panose="020B0604020202020204" pitchFamily="34" charset="0"/>
            </a:endParaRPr>
          </a:p>
        </p:txBody>
      </p:sp>
      <p:sp>
        <p:nvSpPr>
          <p:cNvPr id="160" name="Content Placeholder 2"/>
          <p:cNvSpPr txBox="1">
            <a:spLocks noGrp="1"/>
          </p:cNvSpPr>
          <p:nvPr>
            <p:ph type="body" sz="half" idx="1"/>
          </p:nvPr>
        </p:nvSpPr>
        <p:spPr>
          <a:xfrm>
            <a:off x="838200" y="3386207"/>
            <a:ext cx="10515600" cy="1975682"/>
          </a:xfrm>
          <a:prstGeom prst="rect">
            <a:avLst/>
          </a:prstGeom>
        </p:spPr>
        <p:txBody>
          <a:bodyPr/>
          <a:lstStyle/>
          <a:p>
            <a:pPr marL="0" indent="0" algn="ctr">
              <a:spcBef>
                <a:spcPts val="0"/>
              </a:spcBef>
              <a:buSzTx/>
              <a:buNone/>
              <a:defRPr sz="6000">
                <a:latin typeface="Abadi MT Condensed Light"/>
                <a:ea typeface="Abadi MT Condensed Light"/>
                <a:cs typeface="Abadi MT Condensed Light"/>
                <a:sym typeface="Abadi MT Condensed Light"/>
              </a:defRPr>
            </a:pPr>
            <a:r>
              <a:rPr dirty="0">
                <a:latin typeface="Arial" panose="020B0604020202020204" pitchFamily="34" charset="0"/>
                <a:cs typeface="Arial" panose="020B0604020202020204" pitchFamily="34" charset="0"/>
              </a:rPr>
              <a:t>contact us: </a:t>
            </a:r>
            <a:r>
              <a:rPr lang="en-US" dirty="0">
                <a:solidFill>
                  <a:srgbClr val="007ABF"/>
                </a:solidFill>
                <a:uFill>
                  <a:solidFill>
                    <a:srgbClr val="0000FF"/>
                  </a:solidFill>
                </a:uFill>
                <a:latin typeface="Arial" panose="020B0604020202020204" pitchFamily="34" charset="0"/>
                <a:cs typeface="Arial" panose="020B0604020202020204" pitchFamily="34" charset="0"/>
              </a:rPr>
              <a:t>curt.garrigan</a:t>
            </a:r>
            <a:r>
              <a:rPr dirty="0">
                <a:solidFill>
                  <a:srgbClr val="007ABF"/>
                </a:solidFill>
                <a:uFill>
                  <a:solidFill>
                    <a:srgbClr val="0000FF"/>
                  </a:solidFill>
                </a:uFill>
                <a:latin typeface="Arial" panose="020B0604020202020204" pitchFamily="34" charset="0"/>
                <a:cs typeface="Arial" panose="020B0604020202020204" pitchFamily="34" charset="0"/>
              </a:rPr>
              <a:t>@un.org</a:t>
            </a:r>
            <a:r>
              <a:rPr lang="en-US" dirty="0">
                <a:solidFill>
                  <a:srgbClr val="007ABF"/>
                </a:solidFill>
                <a:latin typeface="Arial" panose="020B0604020202020204" pitchFamily="34" charset="0"/>
                <a:cs typeface="Arial" panose="020B0604020202020204" pitchFamily="34" charset="0"/>
              </a:rPr>
              <a:t>    </a:t>
            </a:r>
            <a:endParaRPr dirty="0">
              <a:solidFill>
                <a:srgbClr val="007AB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8061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DDE8E-1B42-4ED0-BCFA-EE601B613A4E}"/>
              </a:ext>
            </a:extLst>
          </p:cNvPr>
          <p:cNvPicPr>
            <a:picLocks noChangeAspect="1"/>
          </p:cNvPicPr>
          <p:nvPr/>
        </p:nvPicPr>
        <p:blipFill>
          <a:blip r:embed="rId3"/>
          <a:stretch>
            <a:fillRect/>
          </a:stretch>
        </p:blipFill>
        <p:spPr>
          <a:xfrm>
            <a:off x="1484780" y="1269855"/>
            <a:ext cx="9222439" cy="5968668"/>
          </a:xfrm>
          <a:prstGeom prst="rect">
            <a:avLst/>
          </a:prstGeom>
        </p:spPr>
      </p:pic>
      <p:sp>
        <p:nvSpPr>
          <p:cNvPr id="138" name="Title 1"/>
          <p:cNvSpPr txBox="1">
            <a:spLocks noGrp="1"/>
          </p:cNvSpPr>
          <p:nvPr>
            <p:ph type="title"/>
          </p:nvPr>
        </p:nvSpPr>
        <p:spPr>
          <a:xfrm>
            <a:off x="593909" y="-106265"/>
            <a:ext cx="6252368"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Cities and SDGs</a:t>
            </a:r>
            <a:endParaRPr sz="4000" dirty="0">
              <a:latin typeface="Arial" panose="020B0604020202020204" pitchFamily="34" charset="0"/>
              <a:cs typeface="Arial" panose="020B0604020202020204" pitchFamily="34" charset="0"/>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4"/>
          <a:stretch>
            <a:fillRect/>
          </a:stretch>
        </p:blipFill>
        <p:spPr>
          <a:xfrm>
            <a:off x="0" y="954640"/>
            <a:ext cx="5191827" cy="163292"/>
          </a:xfrm>
          <a:prstGeom prst="rect">
            <a:avLst/>
          </a:prstGeom>
          <a:ln w="12700" cap="flat">
            <a:noFill/>
            <a:miter lim="400000"/>
          </a:ln>
          <a:effectLst/>
        </p:spPr>
      </p:pic>
      <p:sp>
        <p:nvSpPr>
          <p:cNvPr id="6" name="TextBox 5">
            <a:extLst>
              <a:ext uri="{FF2B5EF4-FFF2-40B4-BE49-F238E27FC236}">
                <a16:creationId xmlns:a16="http://schemas.microsoft.com/office/drawing/2014/main" id="{897566AC-8BAC-444F-8439-794FE5F9056D}"/>
              </a:ext>
            </a:extLst>
          </p:cNvPr>
          <p:cNvSpPr txBox="1"/>
          <p:nvPr/>
        </p:nvSpPr>
        <p:spPr>
          <a:xfrm>
            <a:off x="-418268" y="6016268"/>
            <a:ext cx="3376027" cy="246221"/>
          </a:xfrm>
          <a:prstGeom prst="rect">
            <a:avLst/>
          </a:prstGeom>
          <a:noFill/>
        </p:spPr>
        <p:txBody>
          <a:bodyPr wrap="square" rtlCol="0">
            <a:spAutoFit/>
          </a:bodyPr>
          <a:lstStyle/>
          <a:p>
            <a:pPr algn="r"/>
            <a:r>
              <a:rPr lang="en-US" sz="1000" i="1" dirty="0"/>
              <a:t>Source: Otto, UN Environment, Cities Unit </a:t>
            </a:r>
          </a:p>
        </p:txBody>
      </p:sp>
    </p:spTree>
    <p:extLst>
      <p:ext uri="{BB962C8B-B14F-4D97-AF65-F5344CB8AC3E}">
        <p14:creationId xmlns:p14="http://schemas.microsoft.com/office/powerpoint/2010/main" val="30888459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6252368"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Cities in Asia Pacific</a:t>
            </a:r>
            <a:endParaRPr sz="4000" dirty="0">
              <a:latin typeface="Arial" panose="020B0604020202020204" pitchFamily="34" charset="0"/>
              <a:cs typeface="Arial" panose="020B0604020202020204" pitchFamily="34" charset="0"/>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2" name="Picture 1">
            <a:extLst>
              <a:ext uri="{FF2B5EF4-FFF2-40B4-BE49-F238E27FC236}">
                <a16:creationId xmlns:a16="http://schemas.microsoft.com/office/drawing/2014/main" id="{7E449E29-19EB-4130-A8D3-E3F0B47B653E}"/>
              </a:ext>
            </a:extLst>
          </p:cNvPr>
          <p:cNvPicPr>
            <a:picLocks noChangeAspect="1"/>
          </p:cNvPicPr>
          <p:nvPr/>
        </p:nvPicPr>
        <p:blipFill>
          <a:blip r:embed="rId4"/>
          <a:stretch>
            <a:fillRect/>
          </a:stretch>
        </p:blipFill>
        <p:spPr>
          <a:xfrm>
            <a:off x="728484" y="1036286"/>
            <a:ext cx="10869607" cy="5341653"/>
          </a:xfrm>
          <a:prstGeom prst="rect">
            <a:avLst/>
          </a:prstGeom>
        </p:spPr>
      </p:pic>
      <p:pic>
        <p:nvPicPr>
          <p:cNvPr id="3" name="Picture 2">
            <a:extLst>
              <a:ext uri="{FF2B5EF4-FFF2-40B4-BE49-F238E27FC236}">
                <a16:creationId xmlns:a16="http://schemas.microsoft.com/office/drawing/2014/main" id="{797CDAE2-34B8-46A5-A147-AB10CC1E0A69}"/>
              </a:ext>
            </a:extLst>
          </p:cNvPr>
          <p:cNvPicPr>
            <a:picLocks noChangeAspect="1"/>
          </p:cNvPicPr>
          <p:nvPr/>
        </p:nvPicPr>
        <p:blipFill>
          <a:blip r:embed="rId5"/>
          <a:stretch>
            <a:fillRect/>
          </a:stretch>
        </p:blipFill>
        <p:spPr>
          <a:xfrm>
            <a:off x="7741872" y="2974800"/>
            <a:ext cx="1097375" cy="1091279"/>
          </a:xfrm>
          <a:prstGeom prst="rect">
            <a:avLst/>
          </a:prstGeom>
        </p:spPr>
      </p:pic>
    </p:spTree>
    <p:extLst>
      <p:ext uri="{BB962C8B-B14F-4D97-AF65-F5344CB8AC3E}">
        <p14:creationId xmlns:p14="http://schemas.microsoft.com/office/powerpoint/2010/main" val="334594527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6252368"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Cities in Asia Pacific</a:t>
            </a:r>
            <a:endParaRPr sz="4000" dirty="0">
              <a:latin typeface="Arial" panose="020B0604020202020204" pitchFamily="34" charset="0"/>
              <a:cs typeface="Arial" panose="020B0604020202020204" pitchFamily="34" charset="0"/>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5" name="Picture 4">
            <a:extLst>
              <a:ext uri="{FF2B5EF4-FFF2-40B4-BE49-F238E27FC236}">
                <a16:creationId xmlns:a16="http://schemas.microsoft.com/office/drawing/2014/main" id="{AF84A8AA-43C0-4272-912C-D6FA6E975108}"/>
              </a:ext>
            </a:extLst>
          </p:cNvPr>
          <p:cNvPicPr>
            <a:picLocks noChangeAspect="1"/>
          </p:cNvPicPr>
          <p:nvPr/>
        </p:nvPicPr>
        <p:blipFill>
          <a:blip r:embed="rId4"/>
          <a:stretch>
            <a:fillRect/>
          </a:stretch>
        </p:blipFill>
        <p:spPr>
          <a:xfrm>
            <a:off x="1147978" y="1117932"/>
            <a:ext cx="9896044" cy="5150765"/>
          </a:xfrm>
          <a:prstGeom prst="rect">
            <a:avLst/>
          </a:prstGeom>
        </p:spPr>
      </p:pic>
      <p:sp>
        <p:nvSpPr>
          <p:cNvPr id="6" name="テキスト ボックス 7">
            <a:extLst>
              <a:ext uri="{FF2B5EF4-FFF2-40B4-BE49-F238E27FC236}">
                <a16:creationId xmlns:a16="http://schemas.microsoft.com/office/drawing/2014/main" id="{AFB3A2E5-FB31-42A6-ADB9-5892E19D3FF9}"/>
              </a:ext>
            </a:extLst>
          </p:cNvPr>
          <p:cNvSpPr txBox="1"/>
          <p:nvPr/>
        </p:nvSpPr>
        <p:spPr>
          <a:xfrm>
            <a:off x="4012360" y="5570791"/>
            <a:ext cx="5215862" cy="338554"/>
          </a:xfrm>
          <a:prstGeom prst="rect">
            <a:avLst/>
          </a:prstGeom>
          <a:noFill/>
        </p:spPr>
        <p:txBody>
          <a:bodyPr wrap="square" rtlCol="0">
            <a:spAutoFit/>
          </a:bodyPr>
          <a:lstStyle/>
          <a:p>
            <a:r>
              <a:rPr kumimoji="1" lang="en-US" altLang="ja-JP" sz="1600" i="1" dirty="0"/>
              <a:t>Urban population at mid-year (Thousands), UN-DESA</a:t>
            </a:r>
            <a:endParaRPr kumimoji="1" lang="ja-JP" altLang="en-US" sz="1600" i="1" dirty="0"/>
          </a:p>
        </p:txBody>
      </p:sp>
    </p:spTree>
    <p:extLst>
      <p:ext uri="{BB962C8B-B14F-4D97-AF65-F5344CB8AC3E}">
        <p14:creationId xmlns:p14="http://schemas.microsoft.com/office/powerpoint/2010/main" val="31777696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6252368"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Cities in Asia Pacific</a:t>
            </a:r>
            <a:endParaRPr sz="4000" dirty="0">
              <a:latin typeface="Arial" panose="020B0604020202020204" pitchFamily="34" charset="0"/>
              <a:cs typeface="Arial" panose="020B0604020202020204" pitchFamily="34" charset="0"/>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31490"/>
            <a:ext cx="5191827" cy="163292"/>
          </a:xfrm>
          <a:prstGeom prst="rect">
            <a:avLst/>
          </a:prstGeom>
          <a:ln w="12700" cap="flat">
            <a:noFill/>
            <a:miter lim="400000"/>
          </a:ln>
          <a:effectLst/>
        </p:spPr>
      </p:pic>
      <p:pic>
        <p:nvPicPr>
          <p:cNvPr id="6" name="図 6">
            <a:extLst>
              <a:ext uri="{FF2B5EF4-FFF2-40B4-BE49-F238E27FC236}">
                <a16:creationId xmlns:a16="http://schemas.microsoft.com/office/drawing/2014/main" id="{610362CC-4658-44DD-983A-C6DA21D79917}"/>
              </a:ext>
            </a:extLst>
          </p:cNvPr>
          <p:cNvPicPr/>
          <p:nvPr/>
        </p:nvPicPr>
        <p:blipFill rotWithShape="1">
          <a:blip r:embed="rId4"/>
          <a:srcRect l="14113" t="32897" r="33111" b="22045"/>
          <a:stretch/>
        </p:blipFill>
        <p:spPr bwMode="auto">
          <a:xfrm>
            <a:off x="1696922" y="1138110"/>
            <a:ext cx="8798156" cy="4581780"/>
          </a:xfrm>
          <a:prstGeom prst="rect">
            <a:avLst/>
          </a:prstGeom>
          <a:ln>
            <a:noFill/>
          </a:ln>
          <a:extLst>
            <a:ext uri="{53640926-AAD7-44D8-BBD7-CCE9431645EC}">
              <a14:shadowObscured xmlns:a14="http://schemas.microsoft.com/office/drawing/2010/main"/>
            </a:ext>
          </a:extLst>
        </p:spPr>
      </p:pic>
      <p:sp>
        <p:nvSpPr>
          <p:cNvPr id="7" name="テキスト ボックス 9">
            <a:extLst>
              <a:ext uri="{FF2B5EF4-FFF2-40B4-BE49-F238E27FC236}">
                <a16:creationId xmlns:a16="http://schemas.microsoft.com/office/drawing/2014/main" id="{C8C93EA0-F995-4E9E-BDF1-55FC28711330}"/>
              </a:ext>
            </a:extLst>
          </p:cNvPr>
          <p:cNvSpPr txBox="1"/>
          <p:nvPr/>
        </p:nvSpPr>
        <p:spPr>
          <a:xfrm>
            <a:off x="3253012" y="1311780"/>
            <a:ext cx="7128792" cy="369332"/>
          </a:xfrm>
          <a:prstGeom prst="rect">
            <a:avLst/>
          </a:prstGeom>
          <a:noFill/>
        </p:spPr>
        <p:txBody>
          <a:bodyPr wrap="square" rtlCol="0">
            <a:spAutoFit/>
          </a:bodyPr>
          <a:lstStyle/>
          <a:p>
            <a:r>
              <a:rPr kumimoji="1" lang="en-US" altLang="ja-JP" dirty="0"/>
              <a:t>Domestic material consumption (DMC) by seven subregions</a:t>
            </a:r>
            <a:endParaRPr kumimoji="1" lang="ja-JP" altLang="en-US" dirty="0"/>
          </a:p>
        </p:txBody>
      </p:sp>
    </p:spTree>
    <p:extLst>
      <p:ext uri="{BB962C8B-B14F-4D97-AF65-F5344CB8AC3E}">
        <p14:creationId xmlns:p14="http://schemas.microsoft.com/office/powerpoint/2010/main" val="358395677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6252368"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Cities in Asia Pacific</a:t>
            </a:r>
            <a:endParaRPr sz="4000" dirty="0">
              <a:latin typeface="Arial" panose="020B0604020202020204" pitchFamily="34" charset="0"/>
              <a:cs typeface="Arial" panose="020B0604020202020204" pitchFamily="34" charset="0"/>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5" name="Picture 4">
            <a:extLst>
              <a:ext uri="{FF2B5EF4-FFF2-40B4-BE49-F238E27FC236}">
                <a16:creationId xmlns:a16="http://schemas.microsoft.com/office/drawing/2014/main" id="{042C51A3-3B46-429E-9509-C769C56D2519}"/>
              </a:ext>
            </a:extLst>
          </p:cNvPr>
          <p:cNvPicPr>
            <a:picLocks noChangeAspect="1"/>
          </p:cNvPicPr>
          <p:nvPr/>
        </p:nvPicPr>
        <p:blipFill>
          <a:blip r:embed="rId4"/>
          <a:stretch>
            <a:fillRect/>
          </a:stretch>
        </p:blipFill>
        <p:spPr>
          <a:xfrm>
            <a:off x="851193" y="1269855"/>
            <a:ext cx="8249208" cy="4931653"/>
          </a:xfrm>
          <a:prstGeom prst="rect">
            <a:avLst/>
          </a:prstGeom>
        </p:spPr>
      </p:pic>
    </p:spTree>
    <p:extLst>
      <p:ext uri="{BB962C8B-B14F-4D97-AF65-F5344CB8AC3E}">
        <p14:creationId xmlns:p14="http://schemas.microsoft.com/office/powerpoint/2010/main" val="118655432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593909" y="-106265"/>
            <a:ext cx="7731944" cy="1376120"/>
          </a:xfrm>
          <a:prstGeom prst="rect">
            <a:avLst/>
          </a:prstGeom>
        </p:spPr>
        <p:txBody>
          <a:bodyPr>
            <a:normAutofit/>
          </a:bodyPr>
          <a:lstStyle>
            <a:lvl1pPr algn="l">
              <a:defRPr sz="9000">
                <a:solidFill>
                  <a:srgbClr val="007ABF"/>
                </a:solidFill>
                <a:latin typeface="Avenir Next Condensed Demi Bold"/>
                <a:ea typeface="Avenir Next Condensed Demi Bold"/>
                <a:cs typeface="Avenir Next Condensed Demi Bold"/>
                <a:sym typeface="Avenir Next Condensed Demi Bold"/>
              </a:defRPr>
            </a:lvl1pPr>
          </a:lstStyle>
          <a:p>
            <a:r>
              <a:rPr lang="en-US" sz="4000" dirty="0">
                <a:latin typeface="Arial" panose="020B0604020202020204" pitchFamily="34" charset="0"/>
                <a:cs typeface="Arial" panose="020B0604020202020204" pitchFamily="34" charset="0"/>
              </a:rPr>
              <a:t>the challenge of plastic waste</a:t>
            </a:r>
            <a:endParaRPr sz="4000" dirty="0">
              <a:latin typeface="Arial" panose="020B0604020202020204" pitchFamily="34" charset="0"/>
              <a:cs typeface="Arial" panose="020B0604020202020204" pitchFamily="34" charset="0"/>
            </a:endParaRPr>
          </a:p>
        </p:txBody>
      </p:sp>
      <p:sp>
        <p:nvSpPr>
          <p:cNvPr id="139" name="Text Placeholder 2"/>
          <p:cNvSpPr txBox="1"/>
          <p:nvPr/>
        </p:nvSpPr>
        <p:spPr>
          <a:xfrm>
            <a:off x="582071" y="1512277"/>
            <a:ext cx="11006191" cy="459284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p>
            <a:pPr marL="317500" marR="0" lvl="0" indent="-317500" algn="l" defTabSz="412750" rtl="0" eaLnBrk="1" fontAlgn="auto" latinLnBrk="0" hangingPunct="0">
              <a:lnSpc>
                <a:spcPct val="150000"/>
              </a:lnSpc>
              <a:spcBef>
                <a:spcPts val="100"/>
              </a:spcBef>
              <a:spcAft>
                <a:spcPts val="0"/>
              </a:spcAft>
              <a:buClr>
                <a:srgbClr val="3985C3"/>
              </a:buClr>
              <a:buSzPct val="125000"/>
              <a:buFontTx/>
              <a:buChar char="•"/>
              <a:tabLst/>
              <a:defRPr sz="6000">
                <a:latin typeface="Abadi MT Condensed Light"/>
                <a:ea typeface="Abadi MT Condensed Light"/>
                <a:cs typeface="Abadi MT Condensed Light"/>
                <a:sym typeface="Abadi MT Condensed Light"/>
              </a:defRPr>
            </a:pPr>
            <a:endParaRPr kumimoji="0" lang="en-GB" sz="3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badi MT Condensed Light"/>
            </a:endParaRPr>
          </a:p>
        </p:txBody>
      </p:sp>
      <p:pic>
        <p:nvPicPr>
          <p:cNvPr id="4" name="Untitled-2.png" descr="Untitled-2.png">
            <a:extLst>
              <a:ext uri="{FF2B5EF4-FFF2-40B4-BE49-F238E27FC236}">
                <a16:creationId xmlns:a16="http://schemas.microsoft.com/office/drawing/2014/main" id="{AC07693F-09E7-495F-BC9B-A8EEC1477843}"/>
              </a:ext>
            </a:extLst>
          </p:cNvPr>
          <p:cNvPicPr>
            <a:picLocks noChangeAspect="1"/>
          </p:cNvPicPr>
          <p:nvPr/>
        </p:nvPicPr>
        <p:blipFill>
          <a:blip r:embed="rId3"/>
          <a:stretch>
            <a:fillRect/>
          </a:stretch>
        </p:blipFill>
        <p:spPr>
          <a:xfrm>
            <a:off x="0" y="954640"/>
            <a:ext cx="5191827" cy="163292"/>
          </a:xfrm>
          <a:prstGeom prst="rect">
            <a:avLst/>
          </a:prstGeom>
          <a:ln w="12700" cap="flat">
            <a:noFill/>
            <a:miter lim="400000"/>
          </a:ln>
          <a:effectLst/>
        </p:spPr>
      </p:pic>
      <p:pic>
        <p:nvPicPr>
          <p:cNvPr id="3" name="Picture 2">
            <a:extLst>
              <a:ext uri="{FF2B5EF4-FFF2-40B4-BE49-F238E27FC236}">
                <a16:creationId xmlns:a16="http://schemas.microsoft.com/office/drawing/2014/main" id="{B594647A-6A13-4627-A4CE-BB94DD1617B0}"/>
              </a:ext>
            </a:extLst>
          </p:cNvPr>
          <p:cNvPicPr>
            <a:picLocks noChangeAspect="1"/>
          </p:cNvPicPr>
          <p:nvPr/>
        </p:nvPicPr>
        <p:blipFill>
          <a:blip r:embed="rId4"/>
          <a:stretch>
            <a:fillRect/>
          </a:stretch>
        </p:blipFill>
        <p:spPr>
          <a:xfrm>
            <a:off x="603738" y="1213918"/>
            <a:ext cx="8311662" cy="5013712"/>
          </a:xfrm>
          <a:prstGeom prst="rect">
            <a:avLst/>
          </a:prstGeom>
        </p:spPr>
      </p:pic>
    </p:spTree>
    <p:extLst>
      <p:ext uri="{BB962C8B-B14F-4D97-AF65-F5344CB8AC3E}">
        <p14:creationId xmlns:p14="http://schemas.microsoft.com/office/powerpoint/2010/main" val="202743020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1523</TotalTime>
  <Words>2412</Words>
  <Application>Microsoft Office PowerPoint</Application>
  <PresentationFormat>Widescreen</PresentationFormat>
  <Paragraphs>234</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Abadi MT Condensed Light</vt:lpstr>
      <vt:lpstr>Arial</vt:lpstr>
      <vt:lpstr>Arial Nova Light</vt:lpstr>
      <vt:lpstr>Avenir Next Condensed Demi Bold</vt:lpstr>
      <vt:lpstr>Calibri</vt:lpstr>
      <vt:lpstr>Helvetica Neue</vt:lpstr>
      <vt:lpstr>Helvetica Neue Light</vt:lpstr>
      <vt:lpstr>Helvetica Neue Medium</vt:lpstr>
      <vt:lpstr>White</vt:lpstr>
      <vt:lpstr>PowerPoint Presentation</vt:lpstr>
      <vt:lpstr>who we are</vt:lpstr>
      <vt:lpstr>2030 Agenda for Sustainable Development</vt:lpstr>
      <vt:lpstr>Cities and SDGs</vt:lpstr>
      <vt:lpstr>Cities in Asia Pacific</vt:lpstr>
      <vt:lpstr>Cities in Asia Pacific</vt:lpstr>
      <vt:lpstr>Cities in Asia Pacific</vt:lpstr>
      <vt:lpstr>Cities in Asia Pacific</vt:lpstr>
      <vt:lpstr>the challenge of plastic waste</vt:lpstr>
      <vt:lpstr>the challenge of plastic waste</vt:lpstr>
      <vt:lpstr>understanding the materials</vt:lpstr>
      <vt:lpstr>understanding waste flows</vt:lpstr>
      <vt:lpstr>understanding waste flows</vt:lpstr>
      <vt:lpstr>why the informal?</vt:lpstr>
      <vt:lpstr>why the informal?</vt:lpstr>
      <vt:lpstr>Closing the Loop</vt:lpstr>
      <vt:lpstr>the case of Pune, India</vt:lpstr>
      <vt:lpstr>the case of Pune, India</vt:lpstr>
      <vt:lpstr>the case of Pune, India</vt:lpstr>
      <vt:lpstr>the case of Pune, India</vt:lpstr>
      <vt:lpstr>the case of Pune, India</vt:lpstr>
      <vt:lpstr>the case of Pune, India</vt:lpstr>
      <vt:lpstr>the case of Pune, India</vt:lpstr>
      <vt:lpstr>the case of Pune, India</vt:lpstr>
      <vt:lpstr>the case of Bangkok</vt:lpstr>
      <vt:lpstr>the case of Bangkok</vt:lpstr>
      <vt:lpstr>Regional Guide: Unlocking the informal economy to recover plastic waste and reduce marine pollution as part of an inclusive circular economy approach</vt:lpstr>
      <vt:lpstr>Regional Guide: Unlocking the informal economy to recover plastic waste and reduce marine pollution as part of an inclusive circular economy approach</vt:lpstr>
      <vt:lpstr>Regional Guide: Unlocking the informal economy to recover plastic waste and reduce marine pollution as part of an inclusive circular economy approach</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 Garrigan</dc:creator>
  <cp:lastModifiedBy>Curt Garrigan</cp:lastModifiedBy>
  <cp:revision>26</cp:revision>
  <dcterms:created xsi:type="dcterms:W3CDTF">2019-07-05T02:40:36Z</dcterms:created>
  <dcterms:modified xsi:type="dcterms:W3CDTF">2019-07-06T04:31:37Z</dcterms:modified>
</cp:coreProperties>
</file>